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71"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6993" autoAdjust="0"/>
    <p:restoredTop sz="94660"/>
  </p:normalViewPr>
  <p:slideViewPr>
    <p:cSldViewPr snapToGrid="0">
      <p:cViewPr varScale="1">
        <p:scale>
          <a:sx n="75" d="100"/>
          <a:sy n="75" d="100"/>
        </p:scale>
        <p:origin x="-456"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p:cNvSpPr>
            <a:spLocks noGrp="1"/>
          </p:cNvSpPr>
          <p:nvPr>
            <p:ph type="ctrTitle"/>
          </p:nvPr>
        </p:nvSpPr>
        <p:spPr>
          <a:xfrm>
            <a:off x="1524000" y="1122363"/>
            <a:ext cx="9144000" cy="2387600"/>
          </a:xfrm>
        </p:spPr>
        <p:txBody>
          <a:bodyPr anchor="b"/>
          <a:lstStyle>
            <a:lvl1pPr algn="ctr">
              <a:defRPr sz="6000"/>
            </a:lvl1pPr>
          </a:lstStyle>
          <a:p>
            <a:r>
              <a:rPr lang="lt-LT" smtClean="0"/>
              <a:t>Spustelėję redag. ruoš. pavad. stilių</a:t>
            </a:r>
            <a:endParaRPr lang="lt-LT"/>
          </a:p>
        </p:txBody>
      </p:sp>
      <p:sp>
        <p:nvSpPr>
          <p:cNvPr id="3" name="Antrinis pavadinima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smtClean="0"/>
              <a:t>Spustelėję redag. ruoš. paantrš. stilių</a:t>
            </a:r>
            <a:endParaRPr lang="lt-LT"/>
          </a:p>
        </p:txBody>
      </p:sp>
      <p:sp>
        <p:nvSpPr>
          <p:cNvPr id="4" name="Datos vietos rezervavimo ženklas 3"/>
          <p:cNvSpPr>
            <a:spLocks noGrp="1"/>
          </p:cNvSpPr>
          <p:nvPr>
            <p:ph type="dt" sz="half" idx="10"/>
          </p:nvPr>
        </p:nvSpPr>
        <p:spPr/>
        <p:txBody>
          <a:bodyPr/>
          <a:lstStyle/>
          <a:p>
            <a:fld id="{ED3EBD96-BBF5-4AC0-B594-E10F98F8591A}" type="datetimeFigureOut">
              <a:rPr lang="lt-LT" smtClean="0"/>
              <a:pPr/>
              <a:t>2021-08-13</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8CC8BF95-6D00-4A17-AD07-44630F330150}" type="slidenum">
              <a:rPr lang="lt-LT" smtClean="0"/>
              <a:pPr/>
              <a:t>‹#›</a:t>
            </a:fld>
            <a:endParaRPr lang="lt-LT"/>
          </a:p>
        </p:txBody>
      </p:sp>
    </p:spTree>
    <p:extLst>
      <p:ext uri="{BB962C8B-B14F-4D97-AF65-F5344CB8AC3E}">
        <p14:creationId xmlns:p14="http://schemas.microsoft.com/office/powerpoint/2010/main" xmlns="" val="4052426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ED3EBD96-BBF5-4AC0-B594-E10F98F8591A}" type="datetimeFigureOut">
              <a:rPr lang="lt-LT" smtClean="0"/>
              <a:pPr/>
              <a:t>2021-08-13</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8CC8BF95-6D00-4A17-AD07-44630F330150}" type="slidenum">
              <a:rPr lang="lt-LT" smtClean="0"/>
              <a:pPr/>
              <a:t>‹#›</a:t>
            </a:fld>
            <a:endParaRPr lang="lt-LT"/>
          </a:p>
        </p:txBody>
      </p:sp>
    </p:spTree>
    <p:extLst>
      <p:ext uri="{BB962C8B-B14F-4D97-AF65-F5344CB8AC3E}">
        <p14:creationId xmlns:p14="http://schemas.microsoft.com/office/powerpoint/2010/main" xmlns="" val="827925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8724900" y="365125"/>
            <a:ext cx="2628900" cy="5811838"/>
          </a:xfrm>
        </p:spPr>
        <p:txBody>
          <a:bodyPr vert="eaVert"/>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a:xfrm>
            <a:off x="838200" y="365125"/>
            <a:ext cx="7734300" cy="5811838"/>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ED3EBD96-BBF5-4AC0-B594-E10F98F8591A}" type="datetimeFigureOut">
              <a:rPr lang="lt-LT" smtClean="0"/>
              <a:pPr/>
              <a:t>2021-08-13</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8CC8BF95-6D00-4A17-AD07-44630F330150}" type="slidenum">
              <a:rPr lang="lt-LT" smtClean="0"/>
              <a:pPr/>
              <a:t>‹#›</a:t>
            </a:fld>
            <a:endParaRPr lang="lt-LT"/>
          </a:p>
        </p:txBody>
      </p:sp>
    </p:spTree>
    <p:extLst>
      <p:ext uri="{BB962C8B-B14F-4D97-AF65-F5344CB8AC3E}">
        <p14:creationId xmlns:p14="http://schemas.microsoft.com/office/powerpoint/2010/main" xmlns="" val="1594575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ED3EBD96-BBF5-4AC0-B594-E10F98F8591A}" type="datetimeFigureOut">
              <a:rPr lang="lt-LT" smtClean="0"/>
              <a:pPr/>
              <a:t>2021-08-13</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8CC8BF95-6D00-4A17-AD07-44630F330150}" type="slidenum">
              <a:rPr lang="lt-LT" smtClean="0"/>
              <a:pPr/>
              <a:t>‹#›</a:t>
            </a:fld>
            <a:endParaRPr lang="lt-LT"/>
          </a:p>
        </p:txBody>
      </p:sp>
    </p:spTree>
    <p:extLst>
      <p:ext uri="{BB962C8B-B14F-4D97-AF65-F5344CB8AC3E}">
        <p14:creationId xmlns:p14="http://schemas.microsoft.com/office/powerpoint/2010/main" xmlns="" val="1049216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1850" y="1709738"/>
            <a:ext cx="10515600" cy="2852737"/>
          </a:xfrm>
        </p:spPr>
        <p:txBody>
          <a:bodyPr anchor="b"/>
          <a:lstStyle>
            <a:lvl1pPr>
              <a:defRPr sz="6000"/>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smtClean="0"/>
              <a:t>Spustelėję redag. ruoš. teksto stilių</a:t>
            </a:r>
          </a:p>
        </p:txBody>
      </p:sp>
      <p:sp>
        <p:nvSpPr>
          <p:cNvPr id="4" name="Datos vietos rezervavimo ženklas 3"/>
          <p:cNvSpPr>
            <a:spLocks noGrp="1"/>
          </p:cNvSpPr>
          <p:nvPr>
            <p:ph type="dt" sz="half" idx="10"/>
          </p:nvPr>
        </p:nvSpPr>
        <p:spPr/>
        <p:txBody>
          <a:bodyPr/>
          <a:lstStyle/>
          <a:p>
            <a:fld id="{ED3EBD96-BBF5-4AC0-B594-E10F98F8591A}" type="datetimeFigureOut">
              <a:rPr lang="lt-LT" smtClean="0"/>
              <a:pPr/>
              <a:t>2021-08-13</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8CC8BF95-6D00-4A17-AD07-44630F330150}" type="slidenum">
              <a:rPr lang="lt-LT" smtClean="0"/>
              <a:pPr/>
              <a:t>‹#›</a:t>
            </a:fld>
            <a:endParaRPr lang="lt-LT"/>
          </a:p>
        </p:txBody>
      </p:sp>
    </p:spTree>
    <p:extLst>
      <p:ext uri="{BB962C8B-B14F-4D97-AF65-F5344CB8AC3E}">
        <p14:creationId xmlns:p14="http://schemas.microsoft.com/office/powerpoint/2010/main" xmlns="" val="788593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sz="half" idx="1"/>
          </p:nvPr>
        </p:nvSpPr>
        <p:spPr>
          <a:xfrm>
            <a:off x="838200" y="1825625"/>
            <a:ext cx="5181600" cy="435133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urinio vietos rezervavimo ženklas 3"/>
          <p:cNvSpPr>
            <a:spLocks noGrp="1"/>
          </p:cNvSpPr>
          <p:nvPr>
            <p:ph sz="half" idx="2"/>
          </p:nvPr>
        </p:nvSpPr>
        <p:spPr>
          <a:xfrm>
            <a:off x="6172200" y="1825625"/>
            <a:ext cx="5181600" cy="435133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Datos vietos rezervavimo ženklas 4"/>
          <p:cNvSpPr>
            <a:spLocks noGrp="1"/>
          </p:cNvSpPr>
          <p:nvPr>
            <p:ph type="dt" sz="half" idx="10"/>
          </p:nvPr>
        </p:nvSpPr>
        <p:spPr/>
        <p:txBody>
          <a:bodyPr/>
          <a:lstStyle/>
          <a:p>
            <a:fld id="{ED3EBD96-BBF5-4AC0-B594-E10F98F8591A}" type="datetimeFigureOut">
              <a:rPr lang="lt-LT" smtClean="0"/>
              <a:pPr/>
              <a:t>2021-08-13</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8CC8BF95-6D00-4A17-AD07-44630F330150}" type="slidenum">
              <a:rPr lang="lt-LT" smtClean="0"/>
              <a:pPr/>
              <a:t>‹#›</a:t>
            </a:fld>
            <a:endParaRPr lang="lt-LT"/>
          </a:p>
        </p:txBody>
      </p:sp>
    </p:spTree>
    <p:extLst>
      <p:ext uri="{BB962C8B-B14F-4D97-AF65-F5344CB8AC3E}">
        <p14:creationId xmlns:p14="http://schemas.microsoft.com/office/powerpoint/2010/main" xmlns="" val="2135218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365125"/>
            <a:ext cx="10515600" cy="1325563"/>
          </a:xfrm>
        </p:spPr>
        <p:txBody>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Turinio vietos rezervavimo ženklas 3"/>
          <p:cNvSpPr>
            <a:spLocks noGrp="1"/>
          </p:cNvSpPr>
          <p:nvPr>
            <p:ph sz="half" idx="2"/>
          </p:nvPr>
        </p:nvSpPr>
        <p:spPr>
          <a:xfrm>
            <a:off x="839788" y="2505075"/>
            <a:ext cx="5157787" cy="368458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Teksto vietos rezervavimo ženklas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Turinio vietos rezervavimo ženklas 5"/>
          <p:cNvSpPr>
            <a:spLocks noGrp="1"/>
          </p:cNvSpPr>
          <p:nvPr>
            <p:ph sz="quarter" idx="4"/>
          </p:nvPr>
        </p:nvSpPr>
        <p:spPr>
          <a:xfrm>
            <a:off x="6172200" y="2505075"/>
            <a:ext cx="5183188" cy="368458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7" name="Datos vietos rezervavimo ženklas 6"/>
          <p:cNvSpPr>
            <a:spLocks noGrp="1"/>
          </p:cNvSpPr>
          <p:nvPr>
            <p:ph type="dt" sz="half" idx="10"/>
          </p:nvPr>
        </p:nvSpPr>
        <p:spPr/>
        <p:txBody>
          <a:bodyPr/>
          <a:lstStyle/>
          <a:p>
            <a:fld id="{ED3EBD96-BBF5-4AC0-B594-E10F98F8591A}" type="datetimeFigureOut">
              <a:rPr lang="lt-LT" smtClean="0"/>
              <a:pPr/>
              <a:t>2021-08-13</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8CC8BF95-6D00-4A17-AD07-44630F330150}" type="slidenum">
              <a:rPr lang="lt-LT" smtClean="0"/>
              <a:pPr/>
              <a:t>‹#›</a:t>
            </a:fld>
            <a:endParaRPr lang="lt-LT"/>
          </a:p>
        </p:txBody>
      </p:sp>
    </p:spTree>
    <p:extLst>
      <p:ext uri="{BB962C8B-B14F-4D97-AF65-F5344CB8AC3E}">
        <p14:creationId xmlns:p14="http://schemas.microsoft.com/office/powerpoint/2010/main" xmlns="" val="4116539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Datos vietos rezervavimo ženklas 2"/>
          <p:cNvSpPr>
            <a:spLocks noGrp="1"/>
          </p:cNvSpPr>
          <p:nvPr>
            <p:ph type="dt" sz="half" idx="10"/>
          </p:nvPr>
        </p:nvSpPr>
        <p:spPr/>
        <p:txBody>
          <a:bodyPr/>
          <a:lstStyle/>
          <a:p>
            <a:fld id="{ED3EBD96-BBF5-4AC0-B594-E10F98F8591A}" type="datetimeFigureOut">
              <a:rPr lang="lt-LT" smtClean="0"/>
              <a:pPr/>
              <a:t>2021-08-13</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8CC8BF95-6D00-4A17-AD07-44630F330150}" type="slidenum">
              <a:rPr lang="lt-LT" smtClean="0"/>
              <a:pPr/>
              <a:t>‹#›</a:t>
            </a:fld>
            <a:endParaRPr lang="lt-LT"/>
          </a:p>
        </p:txBody>
      </p:sp>
    </p:spTree>
    <p:extLst>
      <p:ext uri="{BB962C8B-B14F-4D97-AF65-F5344CB8AC3E}">
        <p14:creationId xmlns:p14="http://schemas.microsoft.com/office/powerpoint/2010/main" xmlns="" val="4145737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ED3EBD96-BBF5-4AC0-B594-E10F98F8591A}" type="datetimeFigureOut">
              <a:rPr lang="lt-LT" smtClean="0"/>
              <a:pPr/>
              <a:t>2021-08-13</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8CC8BF95-6D00-4A17-AD07-44630F330150}" type="slidenum">
              <a:rPr lang="lt-LT" smtClean="0"/>
              <a:pPr/>
              <a:t>‹#›</a:t>
            </a:fld>
            <a:endParaRPr lang="lt-LT"/>
          </a:p>
        </p:txBody>
      </p:sp>
    </p:spTree>
    <p:extLst>
      <p:ext uri="{BB962C8B-B14F-4D97-AF65-F5344CB8AC3E}">
        <p14:creationId xmlns:p14="http://schemas.microsoft.com/office/powerpoint/2010/main" xmlns="" val="937170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smtClean="0"/>
              <a:t>Spustelėję redag. ruoš. pavad. stilių</a:t>
            </a:r>
            <a:endParaRPr lang="lt-LT"/>
          </a:p>
        </p:txBody>
      </p:sp>
      <p:sp>
        <p:nvSpPr>
          <p:cNvPr id="3" name="Turinio vietos rezervavimo ženklas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ED3EBD96-BBF5-4AC0-B594-E10F98F8591A}" type="datetimeFigureOut">
              <a:rPr lang="lt-LT" smtClean="0"/>
              <a:pPr/>
              <a:t>2021-08-13</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8CC8BF95-6D00-4A17-AD07-44630F330150}" type="slidenum">
              <a:rPr lang="lt-LT" smtClean="0"/>
              <a:pPr/>
              <a:t>‹#›</a:t>
            </a:fld>
            <a:endParaRPr lang="lt-LT"/>
          </a:p>
        </p:txBody>
      </p:sp>
    </p:spTree>
    <p:extLst>
      <p:ext uri="{BB962C8B-B14F-4D97-AF65-F5344CB8AC3E}">
        <p14:creationId xmlns:p14="http://schemas.microsoft.com/office/powerpoint/2010/main" xmlns="" val="3318005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smtClean="0"/>
              <a:t>Spustelėję redag. ruoš. pavad. stilių</a:t>
            </a:r>
            <a:endParaRPr lang="lt-LT"/>
          </a:p>
        </p:txBody>
      </p:sp>
      <p:sp>
        <p:nvSpPr>
          <p:cNvPr id="3" name="Paveikslėlio vietos rezervavimo ženklas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ED3EBD96-BBF5-4AC0-B594-E10F98F8591A}" type="datetimeFigureOut">
              <a:rPr lang="lt-LT" smtClean="0"/>
              <a:pPr/>
              <a:t>2021-08-13</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8CC8BF95-6D00-4A17-AD07-44630F330150}" type="slidenum">
              <a:rPr lang="lt-LT" smtClean="0"/>
              <a:pPr/>
              <a:t>‹#›</a:t>
            </a:fld>
            <a:endParaRPr lang="lt-LT"/>
          </a:p>
        </p:txBody>
      </p:sp>
    </p:spTree>
    <p:extLst>
      <p:ext uri="{BB962C8B-B14F-4D97-AF65-F5344CB8AC3E}">
        <p14:creationId xmlns:p14="http://schemas.microsoft.com/office/powerpoint/2010/main" xmlns="" val="2894687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3EBD96-BBF5-4AC0-B594-E10F98F8591A}" type="datetimeFigureOut">
              <a:rPr lang="lt-LT" smtClean="0"/>
              <a:pPr/>
              <a:t>2021-08-13</a:t>
            </a:fld>
            <a:endParaRPr lang="lt-LT"/>
          </a:p>
        </p:txBody>
      </p:sp>
      <p:sp>
        <p:nvSpPr>
          <p:cNvPr id="5" name="Poraštės vietos rezervavimo ženklas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C8BF95-6D00-4A17-AD07-44630F330150}" type="slidenum">
              <a:rPr lang="lt-LT" smtClean="0"/>
              <a:pPr/>
              <a:t>‹#›</a:t>
            </a:fld>
            <a:endParaRPr lang="lt-LT"/>
          </a:p>
        </p:txBody>
      </p:sp>
    </p:spTree>
    <p:extLst>
      <p:ext uri="{BB962C8B-B14F-4D97-AF65-F5344CB8AC3E}">
        <p14:creationId xmlns:p14="http://schemas.microsoft.com/office/powerpoint/2010/main" xmlns="" val="249435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hyperlink" Target="https://europa.eu/european-union/about-eu/institutions-bodies/european-commission_lt" TargetMode="External"/><Relationship Id="rId2" Type="http://schemas.openxmlformats.org/officeDocument/2006/relationships/hyperlink" Target="https://europa.eu/european-union/about-eu/institutions-bodies/council-eu_lt" TargetMode="External"/><Relationship Id="rId1" Type="http://schemas.openxmlformats.org/officeDocument/2006/relationships/slideLayout" Target="../slideLayouts/slideLayout2.xml"/><Relationship Id="rId4" Type="http://schemas.openxmlformats.org/officeDocument/2006/relationships/hyperlink" Target="http://eeas.europa.eu/headquarters/headquarters-homepage/area/geo_en"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lt.wikipedia.org/wiki/ES_institucijos" TargetMode="External"/><Relationship Id="rId2" Type="http://schemas.openxmlformats.org/officeDocument/2006/relationships/hyperlink" Target="https://lt.wikipedia.org/wiki/Europos_S%C4%85junga" TargetMode="External"/><Relationship Id="rId1" Type="http://schemas.openxmlformats.org/officeDocument/2006/relationships/slideLayout" Target="../slideLayouts/slideLayout2.xml"/><Relationship Id="rId5" Type="http://schemas.openxmlformats.org/officeDocument/2006/relationships/hyperlink" Target="https://lt.wikipedia.org/wiki/Europos_integracija" TargetMode="External"/><Relationship Id="rId4" Type="http://schemas.openxmlformats.org/officeDocument/2006/relationships/hyperlink" Target="https://lt.wikipedia.org/wiki/ES_teis%C4%97"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lt.wikipedia.org/wiki/Skundas" TargetMode="External"/><Relationship Id="rId2" Type="http://schemas.openxmlformats.org/officeDocument/2006/relationships/hyperlink" Target="https://lt.wikipedia.org/wiki/Ombudsmenas" TargetMode="External"/><Relationship Id="rId1" Type="http://schemas.openxmlformats.org/officeDocument/2006/relationships/slideLayout" Target="../slideLayouts/slideLayout2.xml"/><Relationship Id="rId6" Type="http://schemas.openxmlformats.org/officeDocument/2006/relationships/hyperlink" Target="https://lt.wikipedia.org/wiki/Mastrichto_sutartis" TargetMode="External"/><Relationship Id="rId5" Type="http://schemas.openxmlformats.org/officeDocument/2006/relationships/hyperlink" Target="https://lt.wikipedia.org/wiki/1995" TargetMode="External"/><Relationship Id="rId4" Type="http://schemas.openxmlformats.org/officeDocument/2006/relationships/hyperlink" Target="https://lt.wikipedia.org/wiki/Europos_S%C4%85junga"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eur-lex.europa.eu/legal-content/LT/TXT/?uri=celex:32016R0679"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8" Type="http://schemas.openxmlformats.org/officeDocument/2006/relationships/hyperlink" Target="https://lt.wikipedia.org/wiki/Parlamentas" TargetMode="External"/><Relationship Id="rId3" Type="http://schemas.openxmlformats.org/officeDocument/2006/relationships/hyperlink" Target="https://lt.wikipedia.org/wiki/Europos_S%C4%85junga" TargetMode="External"/><Relationship Id="rId7" Type="http://schemas.openxmlformats.org/officeDocument/2006/relationships/hyperlink" Target="https://lt.wikipedia.org/wiki/Gegu%C5%BE%C4%97s_26" TargetMode="External"/><Relationship Id="rId12" Type="http://schemas.openxmlformats.org/officeDocument/2006/relationships/hyperlink" Target="https://lt.wikipedia.org/wiki/Demokratija" TargetMode="External"/><Relationship Id="rId2" Type="http://schemas.openxmlformats.org/officeDocument/2006/relationships/hyperlink" Target="https://europa.eu/european-union/about-eu/institutions-bodies/european-parliament_lt" TargetMode="External"/><Relationship Id="rId1" Type="http://schemas.openxmlformats.org/officeDocument/2006/relationships/slideLayout" Target="../slideLayouts/slideLayout2.xml"/><Relationship Id="rId6" Type="http://schemas.openxmlformats.org/officeDocument/2006/relationships/hyperlink" Target="https://lt.wikipedia.org/wiki/2019" TargetMode="External"/><Relationship Id="rId11" Type="http://schemas.openxmlformats.org/officeDocument/2006/relationships/hyperlink" Target="https://lt.wikipedia.org/wiki/Sacharovo_premija" TargetMode="External"/><Relationship Id="rId5" Type="http://schemas.openxmlformats.org/officeDocument/2006/relationships/hyperlink" Target="https://lt.wikipedia.org/wiki/Rinkimai_%C4%AF_Europos_Parlament%C4%85_Lietuvoje" TargetMode="External"/><Relationship Id="rId10" Type="http://schemas.openxmlformats.org/officeDocument/2006/relationships/hyperlink" Target="https://lt.wikipedia.org/wiki/Europos_Komisija" TargetMode="External"/><Relationship Id="rId4" Type="http://schemas.openxmlformats.org/officeDocument/2006/relationships/hyperlink" Target="https://lt.wikipedia.org/wiki/Europos_Parlamento_rinkimai" TargetMode="External"/><Relationship Id="rId9" Type="http://schemas.openxmlformats.org/officeDocument/2006/relationships/hyperlink" Target="https://lt.wikipedia.org/wiki/1979"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lt.wikipedia.org/wiki/Europos_Komisija" TargetMode="External"/><Relationship Id="rId7" Type="http://schemas.openxmlformats.org/officeDocument/2006/relationships/hyperlink" Target="https://lt.wikipedia.org/w/index.php?title=Charles_Michel&amp;action=edit&amp;redlink=1" TargetMode="External"/><Relationship Id="rId2" Type="http://schemas.openxmlformats.org/officeDocument/2006/relationships/hyperlink" Target="https://lt.wikipedia.org/wiki/Europos_S%C4%85junga" TargetMode="External"/><Relationship Id="rId1" Type="http://schemas.openxmlformats.org/officeDocument/2006/relationships/slideLayout" Target="../slideLayouts/slideLayout2.xml"/><Relationship Id="rId6" Type="http://schemas.openxmlformats.org/officeDocument/2006/relationships/hyperlink" Target="https://lt.wikipedia.org/wiki/Europos_S%C4%85jungos_Taryba" TargetMode="External"/><Relationship Id="rId5" Type="http://schemas.openxmlformats.org/officeDocument/2006/relationships/hyperlink" Target="https://lt.wikipedia.org/wiki/Europos_S%C4%85jungos_institucijos" TargetMode="External"/><Relationship Id="rId4" Type="http://schemas.openxmlformats.org/officeDocument/2006/relationships/hyperlink" Target="https://lt.wikipedia.org/wiki/1974"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lt.wikipedia.org/wiki/Europos_Parlamentas" TargetMode="External"/><Relationship Id="rId7" Type="http://schemas.openxmlformats.org/officeDocument/2006/relationships/hyperlink" Target="https://lt.wikipedia.org/wiki/Europos_Vadov%C5%B3_Taryba" TargetMode="External"/><Relationship Id="rId2" Type="http://schemas.openxmlformats.org/officeDocument/2006/relationships/hyperlink" Target="https://lt.wikipedia.org/wiki/Europos_S%C4%85junga" TargetMode="External"/><Relationship Id="rId1" Type="http://schemas.openxmlformats.org/officeDocument/2006/relationships/slideLayout" Target="../slideLayouts/slideLayout2.xml"/><Relationship Id="rId6" Type="http://schemas.openxmlformats.org/officeDocument/2006/relationships/hyperlink" Target="https://lt.wikipedia.org/wiki/Europos_Komisija" TargetMode="External"/><Relationship Id="rId5" Type="http://schemas.openxmlformats.org/officeDocument/2006/relationships/hyperlink" Target="https://lt.wikipedia.org/wiki/Parlamentas" TargetMode="External"/><Relationship Id="rId4" Type="http://schemas.openxmlformats.org/officeDocument/2006/relationships/hyperlink" Target="https://lt.wikipedia.org/wiki/Europos_S%C4%85jungos_valstyb%C4%97s_nar%C4%97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lt.wikipedia.org/wiki/1987" TargetMode="External"/><Relationship Id="rId2" Type="http://schemas.openxmlformats.org/officeDocument/2006/relationships/hyperlink" Target="https://lt.wikipedia.org/wiki/1974" TargetMode="External"/><Relationship Id="rId1" Type="http://schemas.openxmlformats.org/officeDocument/2006/relationships/slideLayout" Target="../slideLayouts/slideLayout2.xml"/><Relationship Id="rId5" Type="http://schemas.openxmlformats.org/officeDocument/2006/relationships/hyperlink" Target="https://lt.wikipedia.org/wiki/Mastrichto_sutartis" TargetMode="External"/><Relationship Id="rId4" Type="http://schemas.openxmlformats.org/officeDocument/2006/relationships/hyperlink" Target="https://lt.wikipedia.org/wiki/1993"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lt.wikipedia.org/wiki/Europos_S%C4%85jungos_Taryba" TargetMode="External"/><Relationship Id="rId2" Type="http://schemas.openxmlformats.org/officeDocument/2006/relationships/hyperlink" Target="https://lt.wikipedia.org/wiki/ES" TargetMode="External"/><Relationship Id="rId1" Type="http://schemas.openxmlformats.org/officeDocument/2006/relationships/slideLayout" Target="../slideLayouts/slideLayout2.xml"/><Relationship Id="rId6" Type="http://schemas.openxmlformats.org/officeDocument/2006/relationships/hyperlink" Target="https://lt.wikipedia.org/wiki/Europos_Taryba" TargetMode="External"/><Relationship Id="rId5" Type="http://schemas.openxmlformats.org/officeDocument/2006/relationships/hyperlink" Target="https://lt.wikipedia.org/wiki/NATO" TargetMode="External"/><Relationship Id="rId4" Type="http://schemas.openxmlformats.org/officeDocument/2006/relationships/hyperlink" Target="https://lt.wikipedia.org/wiki/ESBO"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europa.eu/european-union/about-eu/institutions-bodies/council-eu_lt" TargetMode="External"/><Relationship Id="rId2" Type="http://schemas.openxmlformats.org/officeDocument/2006/relationships/hyperlink" Target="https://europa.eu/european-union/about-eu/institutions-bodies/european-parliament_lt" TargetMode="External"/><Relationship Id="rId1" Type="http://schemas.openxmlformats.org/officeDocument/2006/relationships/slideLayout" Target="../slideLayouts/slideLayout2.xml"/><Relationship Id="rId5" Type="http://schemas.openxmlformats.org/officeDocument/2006/relationships/hyperlink" Target="https://ec.europa.eu/commission/commissioners/2014-2019/president_lt" TargetMode="External"/><Relationship Id="rId4" Type="http://schemas.openxmlformats.org/officeDocument/2006/relationships/hyperlink" Target="https://ec.europa.eu/commission/commissioners/2014-2019_lt"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lt.wikipedia.org/wiki/Europos_S%C4%85junga" TargetMode="External"/><Relationship Id="rId3" Type="http://schemas.openxmlformats.org/officeDocument/2006/relationships/hyperlink" Target="https://lt.wikipedia.org/wiki/Pranc%C5%ABz%C5%B3_kalba" TargetMode="External"/><Relationship Id="rId7" Type="http://schemas.openxmlformats.org/officeDocument/2006/relationships/hyperlink" Target="https://lt.wikipedia.org/wiki/Euras" TargetMode="External"/><Relationship Id="rId2" Type="http://schemas.openxmlformats.org/officeDocument/2006/relationships/hyperlink" Target="https://lt.wikipedia.org/wiki/Angl%C5%B3_kalba" TargetMode="External"/><Relationship Id="rId1" Type="http://schemas.openxmlformats.org/officeDocument/2006/relationships/slideLayout" Target="../slideLayouts/slideLayout2.xml"/><Relationship Id="rId6" Type="http://schemas.openxmlformats.org/officeDocument/2006/relationships/hyperlink" Target="https://lt.wikipedia.org/wiki/Monetarin%C4%97_politika" TargetMode="External"/><Relationship Id="rId5" Type="http://schemas.openxmlformats.org/officeDocument/2006/relationships/hyperlink" Target="https://lt.wikipedia.org/wiki/Centrinis_bankas" TargetMode="External"/><Relationship Id="rId10" Type="http://schemas.openxmlformats.org/officeDocument/2006/relationships/hyperlink" Target="https://lt.wikipedia.org/wiki/Euro_zona" TargetMode="External"/><Relationship Id="rId4" Type="http://schemas.openxmlformats.org/officeDocument/2006/relationships/hyperlink" Target="https://lt.wikipedia.org/wiki/Vokie%C4%8Di%C5%B3_kalba" TargetMode="External"/><Relationship Id="rId9" Type="http://schemas.openxmlformats.org/officeDocument/2006/relationships/hyperlink" Target="https://lt.wikipedia.org/wiki/Vokietija"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lt.wikipedia.org/wiki/1975" TargetMode="External"/><Relationship Id="rId2" Type="http://schemas.openxmlformats.org/officeDocument/2006/relationships/hyperlink" Target="https://lt.wikipedia.org/wiki/Europos_s%C4%85junga" TargetMode="External"/><Relationship Id="rId1" Type="http://schemas.openxmlformats.org/officeDocument/2006/relationships/slideLayout" Target="../slideLayouts/slideLayout2.xml"/><Relationship Id="rId6" Type="http://schemas.openxmlformats.org/officeDocument/2006/relationships/hyperlink" Target="https://lt.wikipedia.org/wiki/Portugalija" TargetMode="External"/><Relationship Id="rId5" Type="http://schemas.openxmlformats.org/officeDocument/2006/relationships/hyperlink" Target="https://lt.wikipedia.org/w/index.php?title=V%C3%ADtor_Manuel_da_Silva_Caldeira&amp;action=edit&amp;redlink=1" TargetMode="External"/><Relationship Id="rId4" Type="http://schemas.openxmlformats.org/officeDocument/2006/relationships/hyperlink" Target="https://lt.wikipedia.org/wiki/Liuksemburga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647B2D-D594-4C8F-BBA8-4EDE5B6A9439}"/>
              </a:ext>
            </a:extLst>
          </p:cNvPr>
          <p:cNvSpPr>
            <a:spLocks noGrp="1"/>
          </p:cNvSpPr>
          <p:nvPr>
            <p:ph type="ctrTitle"/>
          </p:nvPr>
        </p:nvSpPr>
        <p:spPr>
          <a:xfrm>
            <a:off x="838200" y="723900"/>
            <a:ext cx="10553700" cy="2616199"/>
          </a:xfrm>
        </p:spPr>
        <p:txBody>
          <a:bodyPr>
            <a:normAutofit/>
          </a:bodyPr>
          <a:lstStyle/>
          <a:p>
            <a:r>
              <a:rPr lang="en-US" sz="4400" b="1" dirty="0" err="1" smtClean="0"/>
              <a:t>Šiuolaikinės</a:t>
            </a:r>
            <a:r>
              <a:rPr lang="en-US" sz="4400" b="1" dirty="0" smtClean="0"/>
              <a:t> </a:t>
            </a:r>
            <a:r>
              <a:rPr lang="en-US" sz="4400" b="1" dirty="0" err="1" smtClean="0"/>
              <a:t>demokratinės</a:t>
            </a:r>
            <a:r>
              <a:rPr lang="en-US" sz="4400" b="1" dirty="0" smtClean="0"/>
              <a:t> </a:t>
            </a:r>
            <a:r>
              <a:rPr lang="en-US" sz="4400" b="1" dirty="0" err="1" smtClean="0"/>
              <a:t>šalies</a:t>
            </a:r>
            <a:r>
              <a:rPr lang="en-US" sz="4400" b="1" dirty="0" smtClean="0"/>
              <a:t> </a:t>
            </a:r>
            <a:r>
              <a:rPr lang="en-US" sz="4400" b="1" dirty="0" err="1" smtClean="0"/>
              <a:t>veikimo</a:t>
            </a:r>
            <a:r>
              <a:rPr lang="en-US" sz="4400" b="1" dirty="0" smtClean="0"/>
              <a:t> </a:t>
            </a:r>
            <a:r>
              <a:rPr lang="en-US" sz="4400" b="1" dirty="0" err="1" smtClean="0"/>
              <a:t>pagrindai</a:t>
            </a:r>
            <a:r>
              <a:rPr lang="en-US" sz="4400" b="1" dirty="0" smtClean="0"/>
              <a:t> </a:t>
            </a:r>
            <a:r>
              <a:rPr lang="en-US" sz="4400" b="1" dirty="0" smtClean="0"/>
              <a:t/>
            </a:r>
            <a:br>
              <a:rPr lang="en-US" sz="4400" b="1" dirty="0" smtClean="0"/>
            </a:br>
            <a:r>
              <a:rPr lang="en-US" sz="4400" b="1" dirty="0" smtClean="0"/>
              <a:t>4</a:t>
            </a:r>
            <a:r>
              <a:rPr lang="en-US" sz="4400" b="1" dirty="0" smtClean="0"/>
              <a:t>. </a:t>
            </a:r>
            <a:r>
              <a:rPr lang="lt-LT" sz="4400" b="1" dirty="0" smtClean="0"/>
              <a:t>Šiuolaikinės valdžios institucijos ES ir jų atsakomtybė</a:t>
            </a:r>
            <a:endParaRPr lang="en-GB" sz="4400" dirty="0"/>
          </a:p>
        </p:txBody>
      </p:sp>
      <p:sp>
        <p:nvSpPr>
          <p:cNvPr id="3" name="Subtitle 2">
            <a:extLst>
              <a:ext uri="{FF2B5EF4-FFF2-40B4-BE49-F238E27FC236}">
                <a16:creationId xmlns:a16="http://schemas.microsoft.com/office/drawing/2014/main" xmlns="" id="{E7136DD3-C24C-4A06-8A38-0EE8FCA3DFBD}"/>
              </a:ext>
            </a:extLst>
          </p:cNvPr>
          <p:cNvSpPr>
            <a:spLocks noGrp="1"/>
          </p:cNvSpPr>
          <p:nvPr>
            <p:ph type="subTitle" idx="1"/>
          </p:nvPr>
        </p:nvSpPr>
        <p:spPr>
          <a:xfrm>
            <a:off x="1524000" y="4089400"/>
            <a:ext cx="9144000" cy="1168400"/>
          </a:xfrm>
        </p:spPr>
        <p:txBody>
          <a:bodyPr>
            <a:normAutofit/>
          </a:bodyPr>
          <a:lstStyle/>
          <a:p>
            <a:pPr>
              <a:lnSpc>
                <a:spcPct val="100000"/>
              </a:lnSpc>
            </a:pPr>
            <a:r>
              <a:rPr lang="en-US" sz="2800" spc="-1" dirty="0">
                <a:solidFill>
                  <a:srgbClr val="000000"/>
                </a:solidFill>
                <a:latin typeface="Arial"/>
                <a:ea typeface="DejaVu Sans"/>
              </a:rPr>
              <a:t>2021</a:t>
            </a:r>
            <a:endParaRPr lang="lv-LV" sz="2800" spc="-1" dirty="0">
              <a:latin typeface="Arial"/>
            </a:endParaRPr>
          </a:p>
          <a:p>
            <a:pPr>
              <a:lnSpc>
                <a:spcPct val="100000"/>
              </a:lnSpc>
            </a:pPr>
            <a:r>
              <a:rPr lang="en-US" sz="2800" spc="-1" dirty="0" err="1">
                <a:solidFill>
                  <a:srgbClr val="000000"/>
                </a:solidFill>
                <a:latin typeface="Arial"/>
                <a:ea typeface="DejaVu Sans"/>
              </a:rPr>
              <a:t>A.Vanags</a:t>
            </a:r>
            <a:r>
              <a:rPr lang="en-US" sz="2800" spc="-1" dirty="0">
                <a:solidFill>
                  <a:srgbClr val="000000"/>
                </a:solidFill>
                <a:latin typeface="Arial"/>
                <a:ea typeface="DejaVu Sans"/>
              </a:rPr>
              <a:t>, </a:t>
            </a:r>
            <a:r>
              <a:rPr lang="en-US" sz="2800" spc="-1" dirty="0">
                <a:solidFill>
                  <a:srgbClr val="000000"/>
                </a:solidFill>
                <a:latin typeface="Arial"/>
              </a:rPr>
              <a:t>L. </a:t>
            </a:r>
            <a:r>
              <a:rPr lang="en-US" sz="2800" spc="-1" dirty="0" err="1">
                <a:solidFill>
                  <a:srgbClr val="000000"/>
                </a:solidFill>
                <a:latin typeface="Arial"/>
              </a:rPr>
              <a:t>Skinderienė</a:t>
            </a:r>
            <a:r>
              <a:rPr lang="en-US" sz="2800" spc="-1" dirty="0">
                <a:solidFill>
                  <a:srgbClr val="000000"/>
                </a:solidFill>
                <a:latin typeface="Arial"/>
              </a:rPr>
              <a:t>, G. </a:t>
            </a:r>
            <a:r>
              <a:rPr lang="en-US" sz="2800" spc="-1" dirty="0" err="1">
                <a:solidFill>
                  <a:srgbClr val="000000"/>
                </a:solidFill>
                <a:latin typeface="Arial"/>
              </a:rPr>
              <a:t>Jedemskienė</a:t>
            </a:r>
            <a:endParaRPr lang="lv-LV" sz="2800" spc="-1" dirty="0">
              <a:latin typeface="Arial"/>
            </a:endParaRPr>
          </a:p>
          <a:p>
            <a:endParaRPr lang="lv-LV" sz="2800" dirty="0"/>
          </a:p>
        </p:txBody>
      </p:sp>
      <p:grpSp>
        <p:nvGrpSpPr>
          <p:cNvPr id="6" name="Group 5">
            <a:extLst>
              <a:ext uri="{FF2B5EF4-FFF2-40B4-BE49-F238E27FC236}">
                <a16:creationId xmlns:a16="http://schemas.microsoft.com/office/drawing/2014/main" xmlns="" id="{A0D7AC44-C812-4ABF-AC34-2EC5D8AD43F2}"/>
              </a:ext>
            </a:extLst>
          </p:cNvPr>
          <p:cNvGrpSpPr/>
          <p:nvPr/>
        </p:nvGrpSpPr>
        <p:grpSpPr>
          <a:xfrm>
            <a:off x="894669" y="5257800"/>
            <a:ext cx="10331411" cy="1429430"/>
            <a:chOff x="894669" y="5257800"/>
            <a:chExt cx="10331411" cy="1429430"/>
          </a:xfrm>
        </p:grpSpPr>
        <p:pic>
          <p:nvPicPr>
            <p:cNvPr id="7" name="Picture 6">
              <a:extLst>
                <a:ext uri="{FF2B5EF4-FFF2-40B4-BE49-F238E27FC236}">
                  <a16:creationId xmlns:a16="http://schemas.microsoft.com/office/drawing/2014/main" xmlns="" id="{F0B694DF-6E56-4E4C-A969-7BA14B297728}"/>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94669" y="5613082"/>
              <a:ext cx="1781175" cy="752475"/>
            </a:xfrm>
            <a:prstGeom prst="rect">
              <a:avLst/>
            </a:prstGeom>
          </p:spPr>
        </p:pic>
        <p:pic>
          <p:nvPicPr>
            <p:cNvPr id="8" name="Picture 7">
              <a:extLst>
                <a:ext uri="{FF2B5EF4-FFF2-40B4-BE49-F238E27FC236}">
                  <a16:creationId xmlns:a16="http://schemas.microsoft.com/office/drawing/2014/main" xmlns="" id="{F9996EC2-367D-40FE-827E-5187C844FDD7}"/>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128418" y="5613081"/>
              <a:ext cx="1781175" cy="752475"/>
            </a:xfrm>
            <a:prstGeom prst="rect">
              <a:avLst/>
            </a:prstGeom>
          </p:spPr>
        </p:pic>
        <p:pic>
          <p:nvPicPr>
            <p:cNvPr id="9" name="Picture 8">
              <a:extLst>
                <a:ext uri="{FF2B5EF4-FFF2-40B4-BE49-F238E27FC236}">
                  <a16:creationId xmlns:a16="http://schemas.microsoft.com/office/drawing/2014/main" xmlns="" id="{55044FC9-ACD3-4BA9-8688-13B744F39994}"/>
                </a:ext>
              </a:extLst>
            </p:cNvPr>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5009469" y="5613081"/>
              <a:ext cx="1781175" cy="752475"/>
            </a:xfrm>
            <a:prstGeom prst="rect">
              <a:avLst/>
            </a:prstGeom>
          </p:spPr>
        </p:pic>
        <p:pic>
          <p:nvPicPr>
            <p:cNvPr id="10" name="Picture 9">
              <a:extLst>
                <a:ext uri="{FF2B5EF4-FFF2-40B4-BE49-F238E27FC236}">
                  <a16:creationId xmlns:a16="http://schemas.microsoft.com/office/drawing/2014/main" xmlns="" id="{DDBD73E9-EF86-4600-B882-F92C792E5A0B}"/>
                </a:ext>
              </a:extLst>
            </p:cNvPr>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6890520" y="5613081"/>
              <a:ext cx="1781175" cy="752475"/>
            </a:xfrm>
            <a:prstGeom prst="rect">
              <a:avLst/>
            </a:prstGeom>
          </p:spPr>
        </p:pic>
        <p:pic>
          <p:nvPicPr>
            <p:cNvPr id="11" name="Picture 10">
              <a:extLst>
                <a:ext uri="{FF2B5EF4-FFF2-40B4-BE49-F238E27FC236}">
                  <a16:creationId xmlns:a16="http://schemas.microsoft.com/office/drawing/2014/main" xmlns="" id="{67932BEF-522C-474B-99AF-D6B5A8928960}"/>
                </a:ext>
              </a:extLst>
            </p:cNvPr>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8948602" y="5257800"/>
              <a:ext cx="2277478" cy="1429430"/>
            </a:xfrm>
            <a:prstGeom prst="rect">
              <a:avLst/>
            </a:prstGeom>
          </p:spPr>
        </p:pic>
      </p:grpSp>
    </p:spTree>
    <p:extLst>
      <p:ext uri="{BB962C8B-B14F-4D97-AF65-F5344CB8AC3E}">
        <p14:creationId xmlns:p14="http://schemas.microsoft.com/office/powerpoint/2010/main" xmlns="" val="2154815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534390" y="504701"/>
            <a:ext cx="10819410" cy="5672262"/>
          </a:xfrm>
        </p:spPr>
        <p:txBody>
          <a:bodyPr/>
          <a:lstStyle/>
          <a:p>
            <a:r>
              <a:rPr lang="lt-LT" dirty="0"/>
              <a:t>Europos išorės veiksmų tarnyba (EIVT) yra Europos Sąjungos </a:t>
            </a:r>
            <a:r>
              <a:rPr lang="lt-LT" b="1" dirty="0"/>
              <a:t>diplomatinė tarnyba</a:t>
            </a:r>
            <a:r>
              <a:rPr lang="lt-LT" dirty="0"/>
              <a:t>. Ji siekia, kad ES užsienio politika būtų nuoseklesnė ir veiksmingesnė ir kad dėl to didėtų Europos įtaka pasaulyje</a:t>
            </a:r>
            <a:r>
              <a:rPr lang="lt-LT" dirty="0" smtClean="0"/>
              <a:t>.</a:t>
            </a:r>
          </a:p>
          <a:p>
            <a:r>
              <a:rPr lang="lt-LT" dirty="0"/>
              <a:t>Europos išorės veiksmų tarnybai vadovauja ES užsienio reikalų vadovas – </a:t>
            </a:r>
            <a:r>
              <a:rPr lang="lt-LT" b="1" dirty="0"/>
              <a:t>vyriausiasis įgaliotinis užsienio reikalams ir saugumo politikai</a:t>
            </a:r>
            <a:r>
              <a:rPr lang="lt-LT" dirty="0"/>
              <a:t>. Ją sudaro:</a:t>
            </a:r>
          </a:p>
          <a:p>
            <a:r>
              <a:rPr lang="lt-LT" b="1" dirty="0"/>
              <a:t>Briuselyje</a:t>
            </a:r>
            <a:r>
              <a:rPr lang="lt-LT" dirty="0"/>
              <a:t> dirbantys specialistai, atsiųsti iš </a:t>
            </a:r>
            <a:r>
              <a:rPr lang="lt-LT" u="sng" dirty="0">
                <a:hlinkClick r:id="rId2"/>
              </a:rPr>
              <a:t>ES Tarybos</a:t>
            </a:r>
            <a:r>
              <a:rPr lang="lt-LT" dirty="0"/>
              <a:t>, </a:t>
            </a:r>
            <a:r>
              <a:rPr lang="lt-LT" u="sng" dirty="0">
                <a:hlinkClick r:id="rId3"/>
              </a:rPr>
              <a:t>Europos Komisijos</a:t>
            </a:r>
            <a:r>
              <a:rPr lang="lt-LT" dirty="0"/>
              <a:t> ir ES šalių diplomatinių tarnybų,</a:t>
            </a:r>
          </a:p>
          <a:p>
            <a:r>
              <a:rPr lang="lt-LT" b="1" dirty="0"/>
              <a:t>visame pasaulyje</a:t>
            </a:r>
            <a:r>
              <a:rPr lang="lt-LT" dirty="0"/>
              <a:t> įsteigtų </a:t>
            </a:r>
            <a:r>
              <a:rPr lang="lt-LT" u="sng" dirty="0">
                <a:hlinkClick r:id="rId4"/>
              </a:rPr>
              <a:t>ES </a:t>
            </a:r>
            <a:r>
              <a:rPr lang="lt-LT" u="sng" dirty="0" smtClean="0">
                <a:hlinkClick r:id="rId4"/>
              </a:rPr>
              <a:t>delegacijų</a:t>
            </a:r>
            <a:r>
              <a:rPr lang="lt-LT" u="sng" dirty="0" smtClean="0"/>
              <a:t>.</a:t>
            </a:r>
            <a:endParaRPr lang="lt-LT" dirty="0"/>
          </a:p>
          <a:p>
            <a:endParaRPr lang="lt-LT" dirty="0"/>
          </a:p>
        </p:txBody>
      </p:sp>
    </p:spTree>
    <p:extLst>
      <p:ext uri="{BB962C8B-B14F-4D97-AF65-F5344CB8AC3E}">
        <p14:creationId xmlns:p14="http://schemas.microsoft.com/office/powerpoint/2010/main" xmlns="" val="1967812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730332" y="403761"/>
            <a:ext cx="10623468" cy="5773202"/>
          </a:xfrm>
        </p:spPr>
        <p:txBody>
          <a:bodyPr/>
          <a:lstStyle/>
          <a:p>
            <a:endParaRPr lang="lt-LT" dirty="0" smtClean="0"/>
          </a:p>
          <a:p>
            <a:endParaRPr lang="lt-LT" dirty="0"/>
          </a:p>
          <a:p>
            <a:r>
              <a:rPr lang="lt-LT" dirty="0" smtClean="0"/>
              <a:t>Europos </a:t>
            </a:r>
            <a:r>
              <a:rPr lang="lt-LT" dirty="0"/>
              <a:t>ekonomikos ir socialinių reikalų komitetas (EESRK) yra ES </a:t>
            </a:r>
            <a:r>
              <a:rPr lang="lt-LT" b="1" dirty="0"/>
              <a:t>patariamasis organas</a:t>
            </a:r>
            <a:r>
              <a:rPr lang="lt-LT" dirty="0"/>
              <a:t>, kurį sudaro </a:t>
            </a:r>
            <a:r>
              <a:rPr lang="lt-LT" b="1" dirty="0"/>
              <a:t>darbuotojų ir darbdavių organizacijų bei kitų interesų grupių</a:t>
            </a:r>
            <a:r>
              <a:rPr lang="lt-LT" dirty="0"/>
              <a:t> atstovai. Jis teikia Europos Komisijai, ES Tarybai ir Europos Parlamentui nuomonę ES klausimais. Tai darydamas jis veikia kaip tarpininkas tarp sprendimus priimančių ES institucijų ir ES piliečių</a:t>
            </a:r>
            <a:r>
              <a:rPr lang="lt-LT" dirty="0" smtClean="0"/>
              <a:t>.</a:t>
            </a:r>
          </a:p>
          <a:p>
            <a:r>
              <a:rPr lang="lt-LT" dirty="0"/>
              <a:t>ES užsienio reikalų politika ir programos padeda </a:t>
            </a:r>
            <a:r>
              <a:rPr lang="lt-LT" b="1" dirty="0"/>
              <a:t>apsaugoti ES piliečius už ES ribų</a:t>
            </a:r>
            <a:r>
              <a:rPr lang="lt-LT" dirty="0"/>
              <a:t> ir gali suteikti jums </a:t>
            </a:r>
            <a:r>
              <a:rPr lang="lt-LT" b="1" dirty="0"/>
              <a:t>mokymosi ir darbo galimybių</a:t>
            </a:r>
            <a:r>
              <a:rPr lang="lt-LT" dirty="0"/>
              <a:t>.</a:t>
            </a:r>
          </a:p>
        </p:txBody>
      </p:sp>
    </p:spTree>
    <p:extLst>
      <p:ext uri="{BB962C8B-B14F-4D97-AF65-F5344CB8AC3E}">
        <p14:creationId xmlns:p14="http://schemas.microsoft.com/office/powerpoint/2010/main" xmlns="" val="49931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760021" y="611579"/>
            <a:ext cx="10593779" cy="5565384"/>
          </a:xfrm>
        </p:spPr>
        <p:txBody>
          <a:bodyPr>
            <a:normAutofit/>
          </a:bodyPr>
          <a:lstStyle/>
          <a:p>
            <a:r>
              <a:rPr lang="lt-LT" b="1" dirty="0"/>
              <a:t>Europos regionų komitetas</a:t>
            </a:r>
            <a:r>
              <a:rPr lang="lt-LT" dirty="0"/>
              <a:t> (</a:t>
            </a:r>
            <a:r>
              <a:rPr lang="lt-LT" b="1" dirty="0"/>
              <a:t>RK</a:t>
            </a:r>
            <a:r>
              <a:rPr lang="lt-LT" dirty="0"/>
              <a:t>) – </a:t>
            </a:r>
            <a:r>
              <a:rPr lang="lt-LT" dirty="0">
                <a:hlinkClick r:id="rId2" tooltip="Europos Sąjunga"/>
              </a:rPr>
              <a:t>Europos Sąjungos</a:t>
            </a:r>
            <a:r>
              <a:rPr lang="lt-LT" dirty="0"/>
              <a:t> (ES) vietos ir regionų lygmens atstovų asamblėja, kurioje </a:t>
            </a:r>
            <a:r>
              <a:rPr lang="lt-LT" dirty="0" err="1"/>
              <a:t>subnacionalinėms</a:t>
            </a:r>
            <a:r>
              <a:rPr lang="lt-LT" dirty="0"/>
              <a:t> valdžios institucijoms (regionams, apskritims, provincijoms, savivaldybėms ir miestams) suteikiama tiesioginė tribūna </a:t>
            </a:r>
            <a:r>
              <a:rPr lang="lt-LT" dirty="0">
                <a:hlinkClick r:id="rId3" tooltip="ES institucijos"/>
              </a:rPr>
              <a:t>ES institucinėje struktūroje</a:t>
            </a:r>
            <a:r>
              <a:rPr lang="lt-LT" dirty="0"/>
              <a:t>.</a:t>
            </a:r>
          </a:p>
          <a:p>
            <a:r>
              <a:rPr lang="lt-LT" dirty="0"/>
              <a:t>Regionų komitetas įsteigtas 1994 m. dėl dviejų pagrindinių priežasčių. Visų pirma, maždaug trys ketvirtadaliai </a:t>
            </a:r>
            <a:r>
              <a:rPr lang="lt-LT" dirty="0">
                <a:hlinkClick r:id="rId4" tooltip="ES teisė"/>
              </a:rPr>
              <a:t>ES teisės</a:t>
            </a:r>
            <a:r>
              <a:rPr lang="lt-LT" dirty="0"/>
              <a:t> aktų įgyvendinami vietos ar regionų lygmeniu, todėl logiška, kad rengiant ES teisės aktus būtina įsiklausyti į vietos ir regionų atstovų nuomonę. Antra, susirūpinta, kad </a:t>
            </a:r>
            <a:r>
              <a:rPr lang="lt-LT" dirty="0">
                <a:hlinkClick r:id="rId5" tooltip="Europos integracija"/>
              </a:rPr>
              <a:t>Europos integracijos procesas</a:t>
            </a:r>
            <a:r>
              <a:rPr lang="lt-LT" dirty="0"/>
              <a:t> labai nutolęs nuo eilinių piliečių, todėl nuspręsta, kad jį sumažinti būtų galima į šį procesą įtraukus arčiausiai piliečių esančio valdymo lygmens išrinktuosius atstovus.</a:t>
            </a:r>
          </a:p>
          <a:p>
            <a:endParaRPr lang="lt-LT" dirty="0"/>
          </a:p>
        </p:txBody>
      </p:sp>
    </p:spTree>
    <p:extLst>
      <p:ext uri="{BB962C8B-B14F-4D97-AF65-F5344CB8AC3E}">
        <p14:creationId xmlns:p14="http://schemas.microsoft.com/office/powerpoint/2010/main" xmlns="" val="6961538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611579" y="415636"/>
            <a:ext cx="10742221" cy="5761327"/>
          </a:xfrm>
        </p:spPr>
        <p:txBody>
          <a:bodyPr/>
          <a:lstStyle/>
          <a:p>
            <a:endParaRPr lang="lt-LT" b="1" dirty="0" smtClean="0"/>
          </a:p>
          <a:p>
            <a:endParaRPr lang="lt-LT" b="1" dirty="0"/>
          </a:p>
          <a:p>
            <a:r>
              <a:rPr lang="lt-LT" b="1" dirty="0" smtClean="0"/>
              <a:t>Europos </a:t>
            </a:r>
            <a:r>
              <a:rPr lang="lt-LT" b="1" dirty="0"/>
              <a:t>ombudsmenas</a:t>
            </a:r>
            <a:r>
              <a:rPr lang="lt-LT" dirty="0"/>
              <a:t> – nepriklausomas ir nešališkas pareigūnas (</a:t>
            </a:r>
            <a:r>
              <a:rPr lang="lt-LT" dirty="0">
                <a:hlinkClick r:id="rId2" tooltip="Ombudsmenas"/>
              </a:rPr>
              <a:t>Ombudsmenas</a:t>
            </a:r>
            <a:r>
              <a:rPr lang="lt-LT" dirty="0"/>
              <a:t>), tiriantis </a:t>
            </a:r>
            <a:r>
              <a:rPr lang="lt-LT" dirty="0">
                <a:hlinkClick r:id="rId3" tooltip="Skundas"/>
              </a:rPr>
              <a:t>skundus</a:t>
            </a:r>
            <a:r>
              <a:rPr lang="lt-LT" dirty="0"/>
              <a:t> dėl netinkamo administravimo </a:t>
            </a:r>
            <a:r>
              <a:rPr lang="lt-LT" dirty="0">
                <a:hlinkClick r:id="rId4" tooltip="Europos Sąjunga"/>
              </a:rPr>
              <a:t>Europos Sąjungos</a:t>
            </a:r>
            <a:r>
              <a:rPr lang="lt-LT" dirty="0"/>
              <a:t> institucijose ir įstaigose. Europos ombudsmeno instituciją ES </a:t>
            </a:r>
            <a:r>
              <a:rPr lang="lt-LT" dirty="0">
                <a:hlinkClick r:id="rId5" tooltip="1995"/>
              </a:rPr>
              <a:t>1995</a:t>
            </a:r>
            <a:r>
              <a:rPr lang="lt-LT" dirty="0"/>
              <a:t> m. įteisino ir įtvirtino </a:t>
            </a:r>
            <a:r>
              <a:rPr lang="lt-LT" dirty="0">
                <a:hlinkClick r:id="rId6" tooltip="Mastrichto sutartis"/>
              </a:rPr>
              <a:t>Mastrichto sutartis</a:t>
            </a:r>
            <a:r>
              <a:rPr lang="lt-LT" dirty="0"/>
              <a:t>.</a:t>
            </a:r>
          </a:p>
        </p:txBody>
      </p:sp>
    </p:spTree>
    <p:extLst>
      <p:ext uri="{BB962C8B-B14F-4D97-AF65-F5344CB8AC3E}">
        <p14:creationId xmlns:p14="http://schemas.microsoft.com/office/powerpoint/2010/main" xmlns="" val="1556006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694706" y="670956"/>
            <a:ext cx="10659094" cy="5506007"/>
          </a:xfrm>
        </p:spPr>
        <p:txBody>
          <a:bodyPr>
            <a:normAutofit/>
          </a:bodyPr>
          <a:lstStyle/>
          <a:p>
            <a:r>
              <a:rPr lang="lt-LT" dirty="0">
                <a:solidFill>
                  <a:srgbClr val="0070C0"/>
                </a:solidFill>
              </a:rPr>
              <a:t>Europos duomenų apsaugos valdyba (EDAV) </a:t>
            </a:r>
            <a:r>
              <a:rPr lang="lt-LT" dirty="0"/>
              <a:t>yra nepriklausoma Europos institucija, kuri padeda užtikrinti nuoseklų duomenų apsaugos taisyklių taikymą visoje Europos Sąjungoje (ES) ir skatina ES duomenų apsaugos institucijų bendradarbiavimą. </a:t>
            </a:r>
          </a:p>
          <a:p>
            <a:r>
              <a:rPr lang="lt-LT" dirty="0"/>
              <a:t>Europos duomenų apsaugos valdybą sudaro nacionalinių duomenų apsaugos institucijų atstovai ir Europos duomenų apsaugos priežiūros pareigūnas (EDAPP). EEE narėmis esančių ELPA valstybių priežiūros institucijos taip pat yra narės (su Bendruoju duomenų apsaugos reglamentu susijusių klausimų atžvilgiu), tačiau jos neturi teisės balsuoti ir būti renkamos į pirmininko ar jo pavaduotojų pareigas. Europos duomenų apsaugos valdyba įsteigta </a:t>
            </a:r>
            <a:r>
              <a:rPr lang="lt-LT" b="1" u="sng" dirty="0">
                <a:hlinkClick r:id="rId2"/>
              </a:rPr>
              <a:t>Bendruoju duomenų apsaugos reglamentu</a:t>
            </a:r>
            <a:r>
              <a:rPr lang="lt-LT" dirty="0"/>
              <a:t> ir yra įsikūrusi Briuselyje. </a:t>
            </a:r>
          </a:p>
          <a:p>
            <a:endParaRPr lang="lt-LT" dirty="0"/>
          </a:p>
        </p:txBody>
      </p:sp>
    </p:spTree>
    <p:extLst>
      <p:ext uri="{BB962C8B-B14F-4D97-AF65-F5344CB8AC3E}">
        <p14:creationId xmlns:p14="http://schemas.microsoft.com/office/powerpoint/2010/main" xmlns="" val="26810899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b="1" dirty="0" smtClean="0"/>
              <a:t>PRAKTINIS DARBAS</a:t>
            </a:r>
            <a:endParaRPr lang="lt-LT" b="1" dirty="0"/>
          </a:p>
        </p:txBody>
      </p:sp>
      <p:pic>
        <p:nvPicPr>
          <p:cNvPr id="1026" name="Picture 2" descr="Struktūra - Istorija"/>
          <p:cNvPicPr>
            <a:picLocks noGrp="1" noChangeAspect="1" noChangeArrowheads="1"/>
          </p:cNvPicPr>
          <p:nvPr>
            <p:ph sz="half" idx="2"/>
          </p:nvPr>
        </p:nvPicPr>
        <p:blipFill>
          <a:blip r:embed="rId2">
            <a:extLst>
              <a:ext uri="{28A0092B-C50C-407E-A947-70E740481C1C}">
                <a14:useLocalDpi xmlns:a14="http://schemas.microsoft.com/office/drawing/2010/main" xmlns="" val="0"/>
              </a:ext>
            </a:extLst>
          </a:blip>
          <a:stretch>
            <a:fillRect/>
          </a:stretch>
        </p:blipFill>
        <p:spPr bwMode="auto">
          <a:xfrm>
            <a:off x="1015041" y="1888177"/>
            <a:ext cx="4474254" cy="3360294"/>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ksto vietos rezervavimo ženklas 4"/>
          <p:cNvSpPr>
            <a:spLocks noGrp="1"/>
          </p:cNvSpPr>
          <p:nvPr>
            <p:ph type="body" sz="quarter" idx="3"/>
          </p:nvPr>
        </p:nvSpPr>
        <p:spPr/>
        <p:txBody>
          <a:bodyPr/>
          <a:lstStyle/>
          <a:p>
            <a:r>
              <a:rPr lang="lt-LT" dirty="0" smtClean="0"/>
              <a:t>Pasirinkti vieną iš ES </a:t>
            </a:r>
            <a:r>
              <a:rPr lang="lt-LT" dirty="0" err="1" smtClean="0"/>
              <a:t>valdimo</a:t>
            </a:r>
            <a:r>
              <a:rPr lang="lt-LT" dirty="0" smtClean="0"/>
              <a:t> institucijų ir aprašyti:</a:t>
            </a:r>
            <a:endParaRPr lang="lt-LT" dirty="0"/>
          </a:p>
        </p:txBody>
      </p:sp>
      <p:sp>
        <p:nvSpPr>
          <p:cNvPr id="6" name="Turinio vietos rezervavimo ženklas 5"/>
          <p:cNvSpPr>
            <a:spLocks noGrp="1"/>
          </p:cNvSpPr>
          <p:nvPr>
            <p:ph sz="quarter" idx="4"/>
          </p:nvPr>
        </p:nvSpPr>
        <p:spPr/>
        <p:txBody>
          <a:bodyPr/>
          <a:lstStyle/>
          <a:p>
            <a:pPr marL="514350" indent="-514350">
              <a:buFont typeface="+mj-lt"/>
              <a:buAutoNum type="arabicPeriod"/>
            </a:pPr>
            <a:r>
              <a:rPr lang="lt-LT" dirty="0" smtClean="0"/>
              <a:t>Kaip institucija renkama?</a:t>
            </a:r>
          </a:p>
          <a:p>
            <a:pPr marL="514350" indent="-514350">
              <a:buFont typeface="+mj-lt"/>
              <a:buAutoNum type="arabicPeriod"/>
            </a:pPr>
            <a:r>
              <a:rPr lang="lt-LT" dirty="0" smtClean="0"/>
              <a:t>Kokia yra sudėtis?</a:t>
            </a:r>
          </a:p>
          <a:p>
            <a:pPr marL="514350" indent="-514350">
              <a:buFont typeface="+mj-lt"/>
              <a:buAutoNum type="arabicPeriod"/>
            </a:pPr>
            <a:r>
              <a:rPr lang="lt-LT" dirty="0" smtClean="0"/>
              <a:t>Kokios yra funkcijos?</a:t>
            </a:r>
          </a:p>
          <a:p>
            <a:pPr marL="514350" indent="-514350">
              <a:buFont typeface="+mj-lt"/>
              <a:buAutoNum type="arabicPeriod"/>
            </a:pPr>
            <a:r>
              <a:rPr lang="lt-LT" dirty="0" smtClean="0"/>
              <a:t>Ar šis institucija yra reikalinga?</a:t>
            </a:r>
            <a:endParaRPr lang="lt-LT" dirty="0"/>
          </a:p>
        </p:txBody>
      </p:sp>
    </p:spTree>
    <p:extLst>
      <p:ext uri="{BB962C8B-B14F-4D97-AF65-F5344CB8AC3E}">
        <p14:creationId xmlns:p14="http://schemas.microsoft.com/office/powerpoint/2010/main" xmlns="" val="272201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558800"/>
            <a:ext cx="10515600" cy="1054100"/>
          </a:xfrm>
        </p:spPr>
        <p:txBody>
          <a:bodyPr>
            <a:normAutofit fontScale="90000"/>
          </a:bodyPr>
          <a:lstStyle/>
          <a:p>
            <a:pPr algn="ctr"/>
            <a:r>
              <a:rPr lang="lt-LT" sz="4900" b="1" dirty="0"/>
              <a:t>ŠIUOLAIKINĖS VALDŽIOS INSTITUCIJOS </a:t>
            </a:r>
            <a:r>
              <a:rPr lang="lt-LT" sz="4900" b="1" dirty="0" smtClean="0"/>
              <a:t>ES IR </a:t>
            </a:r>
            <a:r>
              <a:rPr lang="lt-LT" sz="4900" b="1" dirty="0"/>
              <a:t>JŲ ATSAKOMTYBĖ</a:t>
            </a:r>
            <a:r>
              <a:rPr lang="lt-LT" b="1" dirty="0"/>
              <a:t/>
            </a:r>
            <a:br>
              <a:rPr lang="lt-LT" b="1" dirty="0"/>
            </a:br>
            <a:endParaRPr lang="lt-LT" b="1" dirty="0"/>
          </a:p>
        </p:txBody>
      </p:sp>
      <p:sp>
        <p:nvSpPr>
          <p:cNvPr id="3" name="Turinio vietos rezervavimo ženklas 2"/>
          <p:cNvSpPr>
            <a:spLocks noGrp="1"/>
          </p:cNvSpPr>
          <p:nvPr>
            <p:ph idx="1"/>
          </p:nvPr>
        </p:nvSpPr>
        <p:spPr>
          <a:xfrm>
            <a:off x="393700" y="1825624"/>
            <a:ext cx="11341100" cy="4702175"/>
          </a:xfrm>
        </p:spPr>
        <p:txBody>
          <a:bodyPr>
            <a:normAutofit fontScale="92500" lnSpcReduction="20000"/>
          </a:bodyPr>
          <a:lstStyle/>
          <a:p>
            <a:r>
              <a:rPr lang="lt-LT" sz="3000" dirty="0">
                <a:hlinkClick r:id="rId2"/>
              </a:rPr>
              <a:t>Europos </a:t>
            </a:r>
            <a:r>
              <a:rPr lang="lt-LT" sz="3000" dirty="0" smtClean="0">
                <a:hlinkClick r:id="rId2"/>
              </a:rPr>
              <a:t>Parlamentas</a:t>
            </a:r>
            <a:r>
              <a:rPr lang="lt-LT" sz="3000" dirty="0" smtClean="0"/>
              <a:t> - </a:t>
            </a:r>
            <a:r>
              <a:rPr lang="lt-LT" sz="3000" dirty="0">
                <a:hlinkClick r:id="rId3" tooltip="Europos Sąjunga"/>
              </a:rPr>
              <a:t>Europos Sąjungos</a:t>
            </a:r>
            <a:r>
              <a:rPr lang="lt-LT" sz="3000" dirty="0"/>
              <a:t> parlamentas, kurį tiesioginiuose </a:t>
            </a:r>
            <a:r>
              <a:rPr lang="lt-LT" sz="3000" dirty="0">
                <a:hlinkClick r:id="rId4" tooltip="Europos Parlamento rinkimai"/>
              </a:rPr>
              <a:t>rinkimuose</a:t>
            </a:r>
            <a:r>
              <a:rPr lang="lt-LT" sz="3000" dirty="0"/>
              <a:t> renka Europos Sąjungos piliečiai. Paskutinieji </a:t>
            </a:r>
            <a:r>
              <a:rPr lang="lt-LT" sz="3000" dirty="0">
                <a:hlinkClick r:id="rId5" tooltip="Rinkimai į Europos Parlamentą Lietuvoje"/>
              </a:rPr>
              <a:t>rinkimai į Europos Parlamentą Lietuvoje</a:t>
            </a:r>
            <a:r>
              <a:rPr lang="lt-LT" sz="3000" dirty="0"/>
              <a:t> vyko </a:t>
            </a:r>
            <a:r>
              <a:rPr lang="lt-LT" sz="3000" dirty="0">
                <a:hlinkClick r:id="rId6" tooltip="2019"/>
              </a:rPr>
              <a:t>2019</a:t>
            </a:r>
            <a:r>
              <a:rPr lang="lt-LT" sz="3000" dirty="0"/>
              <a:t> m. </a:t>
            </a:r>
            <a:r>
              <a:rPr lang="lt-LT" sz="3000" dirty="0">
                <a:hlinkClick r:id="rId7" tooltip="Gegužės 26"/>
              </a:rPr>
              <a:t>gegužės 26</a:t>
            </a:r>
            <a:r>
              <a:rPr lang="lt-LT" sz="3000" dirty="0"/>
              <a:t> d.</a:t>
            </a:r>
          </a:p>
          <a:p>
            <a:r>
              <a:rPr lang="lt-LT" sz="3000" dirty="0"/>
              <a:t>Tai didžiausias pasaulyje daugiatautis </a:t>
            </a:r>
            <a:r>
              <a:rPr lang="lt-LT" sz="3000" dirty="0">
                <a:hlinkClick r:id="rId8" tooltip="Parlamentas"/>
              </a:rPr>
              <a:t>parlamentas</a:t>
            </a:r>
            <a:r>
              <a:rPr lang="lt-LT" sz="3000" dirty="0"/>
              <a:t>: 751 narys iš 28 valstybių atstovauja daugiau nei pusei milijardo piliečių. Tiesioginiai Europos Parlamento rinkimai prasidėjo nuo </a:t>
            </a:r>
            <a:r>
              <a:rPr lang="lt-LT" sz="3000" dirty="0">
                <a:hlinkClick r:id="rId9" tooltip="1979"/>
              </a:rPr>
              <a:t>1979</a:t>
            </a:r>
            <a:r>
              <a:rPr lang="lt-LT" sz="3000" dirty="0"/>
              <a:t> m.</a:t>
            </a:r>
          </a:p>
          <a:p>
            <a:r>
              <a:rPr lang="lt-LT" sz="3000" dirty="0"/>
              <a:t>Parlamentas tvirtina </a:t>
            </a:r>
            <a:r>
              <a:rPr lang="lt-LT" sz="3000" dirty="0">
                <a:hlinkClick r:id="rId10" tooltip="Europos Komisija"/>
              </a:rPr>
              <a:t>Europos Komisijos</a:t>
            </a:r>
            <a:r>
              <a:rPr lang="lt-LT" sz="3000" dirty="0"/>
              <a:t> vadovą bei gali pareikšti nepasitikėjimą Europos Komisija.</a:t>
            </a:r>
          </a:p>
          <a:p>
            <a:r>
              <a:rPr lang="lt-LT" sz="3000" dirty="0"/>
              <a:t>Tarp pagrindinių funkcijų – Europos Sąjungos teisės aktų svarstymas ir priėmimas. Kasmet Europos Parlamentas skiria </a:t>
            </a:r>
            <a:r>
              <a:rPr lang="lt-LT" sz="3000" dirty="0">
                <a:hlinkClick r:id="rId11" tooltip="Sacharovo premija"/>
              </a:rPr>
              <a:t>Sacharovo premiją</a:t>
            </a:r>
            <a:r>
              <a:rPr lang="lt-LT" sz="3000" dirty="0"/>
              <a:t> asmeniui ar organizacijai už nuopelnus ginant žmogaus teises ir skatinant </a:t>
            </a:r>
            <a:r>
              <a:rPr lang="lt-LT" sz="3000" dirty="0">
                <a:hlinkClick r:id="rId12" tooltip="Demokratija"/>
              </a:rPr>
              <a:t>demokratiją</a:t>
            </a:r>
            <a:r>
              <a:rPr lang="lt-LT" sz="3000" dirty="0"/>
              <a:t>.</a:t>
            </a:r>
          </a:p>
          <a:p>
            <a:endParaRPr lang="lt-LT" dirty="0"/>
          </a:p>
          <a:p>
            <a:endParaRPr lang="lt-LT" dirty="0"/>
          </a:p>
        </p:txBody>
      </p:sp>
    </p:spTree>
    <p:extLst>
      <p:ext uri="{BB962C8B-B14F-4D97-AF65-F5344CB8AC3E}">
        <p14:creationId xmlns:p14="http://schemas.microsoft.com/office/powerpoint/2010/main" xmlns="" val="3021384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884712" y="926275"/>
            <a:ext cx="10469088" cy="5250688"/>
          </a:xfrm>
        </p:spPr>
        <p:txBody>
          <a:bodyPr>
            <a:normAutofit fontScale="92500"/>
          </a:bodyPr>
          <a:lstStyle/>
          <a:p>
            <a:r>
              <a:rPr lang="lt-LT" b="1" dirty="0"/>
              <a:t>Europos Vadovų Taryba</a:t>
            </a:r>
            <a:r>
              <a:rPr lang="lt-LT" dirty="0"/>
              <a:t> (kartais pavadinama </a:t>
            </a:r>
            <a:r>
              <a:rPr lang="lt-LT" i="1" dirty="0"/>
              <a:t>Viršūnių taryba</a:t>
            </a:r>
            <a:r>
              <a:rPr lang="lt-LT" dirty="0"/>
              <a:t>) – renginys, kuriame </a:t>
            </a:r>
            <a:r>
              <a:rPr lang="lt-LT" dirty="0">
                <a:hlinkClick r:id="rId2" tooltip="Europos Sąjunga"/>
              </a:rPr>
              <a:t>Europos Sąjungos</a:t>
            </a:r>
            <a:r>
              <a:rPr lang="lt-LT" dirty="0"/>
              <a:t> valstybių ir vyriausybių vadovai susitinka su </a:t>
            </a:r>
            <a:r>
              <a:rPr lang="lt-LT" dirty="0">
                <a:hlinkClick r:id="rId3" tooltip="Europos Komisija"/>
              </a:rPr>
              <a:t>Europos Komisijos</a:t>
            </a:r>
            <a:r>
              <a:rPr lang="lt-LT" dirty="0"/>
              <a:t> prezidentu aptarti ir priimti sprendimus dėl svarbiausių Europos Sąjungos klausimų.</a:t>
            </a:r>
          </a:p>
          <a:p>
            <a:r>
              <a:rPr lang="lt-LT" dirty="0"/>
              <a:t>Šiuo metu tarybos vyksta vidutiniškai keturis kartus per metus. Pirmasis susitikimas įvyko </a:t>
            </a:r>
            <a:r>
              <a:rPr lang="lt-LT" dirty="0">
                <a:hlinkClick r:id="rId4" tooltip="1974"/>
              </a:rPr>
              <a:t>1974</a:t>
            </a:r>
            <a:r>
              <a:rPr lang="lt-LT" dirty="0"/>
              <a:t> metais.</a:t>
            </a:r>
          </a:p>
          <a:p>
            <a:r>
              <a:rPr lang="lt-LT" dirty="0"/>
              <a:t>Vadovų taryba teisine prasme nėra ES institucija. Joje priimtus strateginius sprendimus ir gaires įgyvendina </a:t>
            </a:r>
            <a:r>
              <a:rPr lang="lt-LT" dirty="0">
                <a:hlinkClick r:id="rId5" tooltip="Europos Sąjungos institucijos"/>
              </a:rPr>
              <a:t>Europos Sąjungos institucijos</a:t>
            </a:r>
            <a:r>
              <a:rPr lang="lt-LT" dirty="0"/>
              <a:t>, pirmiausia – </a:t>
            </a:r>
            <a:r>
              <a:rPr lang="lt-LT" dirty="0">
                <a:hlinkClick r:id="rId6" tooltip="Europos Sąjungos Taryba"/>
              </a:rPr>
              <a:t>Europos Sąjungos Taryba</a:t>
            </a:r>
            <a:r>
              <a:rPr lang="lt-LT" dirty="0"/>
              <a:t>, kurioje posėdžiauja (ir priima teisės aktus) ES valstybių narių atitinkamos skirties ministrai.</a:t>
            </a:r>
          </a:p>
          <a:p>
            <a:r>
              <a:rPr lang="lt-LT" dirty="0"/>
              <a:t>Europos Vadovų Tarybos pirmininkas yra </a:t>
            </a:r>
            <a:r>
              <a:rPr lang="lt-LT" dirty="0" err="1">
                <a:hlinkClick r:id="rId7" tooltip="Charles Michel (puslapis neegzistuoja)"/>
              </a:rPr>
              <a:t>Charles</a:t>
            </a:r>
            <a:r>
              <a:rPr lang="lt-LT" dirty="0">
                <a:hlinkClick r:id="rId7" tooltip="Charles Michel (puslapis neegzistuoja)"/>
              </a:rPr>
              <a:t> </a:t>
            </a:r>
            <a:r>
              <a:rPr lang="lt-LT" dirty="0" err="1">
                <a:hlinkClick r:id="rId7" tooltip="Charles Michel (puslapis neegzistuoja)"/>
              </a:rPr>
              <a:t>Michel</a:t>
            </a:r>
            <a:r>
              <a:rPr lang="lt-LT" dirty="0"/>
              <a:t>.</a:t>
            </a:r>
          </a:p>
          <a:p>
            <a:pPr marL="0" indent="0">
              <a:buNone/>
            </a:pPr>
            <a:r>
              <a:rPr lang="lt-LT" dirty="0" smtClean="0"/>
              <a:t/>
            </a:r>
            <a:br>
              <a:rPr lang="lt-LT" dirty="0" smtClean="0"/>
            </a:br>
            <a:endParaRPr lang="lt-LT" dirty="0"/>
          </a:p>
        </p:txBody>
      </p:sp>
    </p:spTree>
    <p:extLst>
      <p:ext uri="{BB962C8B-B14F-4D97-AF65-F5344CB8AC3E}">
        <p14:creationId xmlns:p14="http://schemas.microsoft.com/office/powerpoint/2010/main" xmlns="" val="2818140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670956" y="356260"/>
            <a:ext cx="10682844" cy="5820703"/>
          </a:xfrm>
        </p:spPr>
        <p:txBody>
          <a:bodyPr>
            <a:normAutofit fontScale="92500"/>
          </a:bodyPr>
          <a:lstStyle/>
          <a:p>
            <a:r>
              <a:rPr lang="lt-LT" b="1" dirty="0"/>
              <a:t>Europos Sąjungos Taryba</a:t>
            </a:r>
            <a:r>
              <a:rPr lang="lt-LT" dirty="0"/>
              <a:t> (kitaip – </a:t>
            </a:r>
            <a:r>
              <a:rPr lang="lt-LT" i="1" dirty="0"/>
              <a:t>Ministrų taryba</a:t>
            </a:r>
            <a:r>
              <a:rPr lang="lt-LT" dirty="0"/>
              <a:t>) – </a:t>
            </a:r>
            <a:r>
              <a:rPr lang="lt-LT" dirty="0">
                <a:hlinkClick r:id="rId2" tooltip="Europos Sąjunga"/>
              </a:rPr>
              <a:t>Europos sąjungos</a:t>
            </a:r>
            <a:r>
              <a:rPr lang="lt-LT" dirty="0"/>
              <a:t> institucija, jos teisėkūros organas. Laikydamasi bendro sprendimo procedūros kartu su </a:t>
            </a:r>
            <a:r>
              <a:rPr lang="lt-LT" dirty="0">
                <a:hlinkClick r:id="rId3" tooltip="Europos Parlamentas"/>
              </a:rPr>
              <a:t>Europos Parlamentu</a:t>
            </a:r>
            <a:r>
              <a:rPr lang="lt-LT" dirty="0"/>
              <a:t>, ji naudojasi teisėkūros galiomis įvairiems Bendrijos klausimams spręsti. Tarybą sudaro po vieną kiekvienos </a:t>
            </a:r>
            <a:r>
              <a:rPr lang="lt-LT" dirty="0">
                <a:hlinkClick r:id="rId4" tooltip="Europos Sąjungos valstybės narės"/>
              </a:rPr>
              <a:t>valstybės narės</a:t>
            </a:r>
            <a:r>
              <a:rPr lang="lt-LT" dirty="0"/>
              <a:t> ministrų lygio atstovą. Tarybos nariai yra politiškai atskaitingi savo nacionaliniams </a:t>
            </a:r>
            <a:r>
              <a:rPr lang="lt-LT" dirty="0">
                <a:hlinkClick r:id="rId5" tooltip="Parlamentas"/>
              </a:rPr>
              <a:t>parlamentams</a:t>
            </a:r>
            <a:r>
              <a:rPr lang="lt-LT" dirty="0" smtClean="0"/>
              <a:t>.</a:t>
            </a:r>
            <a:endParaRPr lang="lt-LT" dirty="0"/>
          </a:p>
          <a:p>
            <a:r>
              <a:rPr lang="lt-LT" dirty="0"/>
              <a:t>Susirinkę į Europos Viršūnių tarybą valstybių ir vyriausybių vadovai, lydimi užsienio reikalų ministrų, bei </a:t>
            </a:r>
            <a:r>
              <a:rPr lang="lt-LT" dirty="0">
                <a:hlinkClick r:id="rId6" tooltip="Europos Komisija"/>
              </a:rPr>
              <a:t>Europos Komisijos</a:t>
            </a:r>
            <a:r>
              <a:rPr lang="lt-LT" dirty="0"/>
              <a:t> Pirmininkas ir Išorinių santykių komisaras svarsto ir nustato bendras gaires ir pagrindinius principus BUSP srityje. Europos Viršūnių taryba vienbalsiai priima bendras strategijas, kuriose atspindima bendri šalių interesai.</a:t>
            </a:r>
          </a:p>
          <a:p>
            <a:r>
              <a:rPr lang="lt-LT" dirty="0">
                <a:hlinkClick r:id="rId7" tooltip="Europos Vadovų Taryba"/>
              </a:rPr>
              <a:t>Europos Vadovų Taryba</a:t>
            </a:r>
            <a:r>
              <a:rPr lang="lt-LT" dirty="0"/>
              <a:t> – tai Europos Sąjungos valstybių ir/arba vyriausybių vadovų susitikimas, vykstantis du kartus per metus pirmininkaujančioje šalyje ir trunkantis dvi dienas. Šiame susitikime dalyvauja ir ES Komisijos pirmininkas bei ES valstybių-narių užsienio reikalų ministrai.</a:t>
            </a:r>
          </a:p>
          <a:p>
            <a:endParaRPr lang="lt-LT" dirty="0"/>
          </a:p>
        </p:txBody>
      </p:sp>
    </p:spTree>
    <p:extLst>
      <p:ext uri="{BB962C8B-B14F-4D97-AF65-F5344CB8AC3E}">
        <p14:creationId xmlns:p14="http://schemas.microsoft.com/office/powerpoint/2010/main" xmlns="" val="1680292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p:cNvSpPr>
            <a:spLocks noGrp="1"/>
          </p:cNvSpPr>
          <p:nvPr>
            <p:ph idx="1"/>
          </p:nvPr>
        </p:nvSpPr>
        <p:spPr>
          <a:xfrm>
            <a:off x="838200" y="431800"/>
            <a:ext cx="10515600" cy="5745163"/>
          </a:xfrm>
        </p:spPr>
        <p:txBody>
          <a:bodyPr/>
          <a:lstStyle/>
          <a:p>
            <a:pPr marL="0" indent="0">
              <a:buNone/>
            </a:pPr>
            <a:r>
              <a:rPr lang="lt-LT" b="1" dirty="0" smtClean="0"/>
              <a:t>Kompetencija</a:t>
            </a:r>
          </a:p>
          <a:p>
            <a:r>
              <a:rPr lang="lt-LT" dirty="0" smtClean="0"/>
              <a:t>Viršūnių taryba sprendžia pačius svarbiausius ES klausimus: priima politinius sprendimus, tvirtina parengtus susitarimus ir dokumentus, nubrėžia pagrindines kitų institucijų veiklos gaires. Visi sprendimai priimami bendru sutarimu, todėl į darbotvarkę paprastai įtraukiami tie klausimai, dėl kurių nuomonės yra iš anksto suderintos arba jos labai artimos kompromisui. Europos Sąjungos Viršūnių Tarybos susitikimai vyksta reguliariai nuo </a:t>
            </a:r>
            <a:r>
              <a:rPr lang="lt-LT" dirty="0" smtClean="0">
                <a:hlinkClick r:id="rId2" tooltip="1974"/>
              </a:rPr>
              <a:t>1974</a:t>
            </a:r>
            <a:r>
              <a:rPr lang="lt-LT" dirty="0" smtClean="0"/>
              <a:t> m., kadangi Europos Bendrijų steigimo sutartyse šios politinės institucijos nebuvo numatyta.</a:t>
            </a:r>
          </a:p>
          <a:p>
            <a:r>
              <a:rPr lang="lt-LT" dirty="0" smtClean="0"/>
              <a:t>Teisiškai ji įforminta tik Suvestiniam Europos akte, </a:t>
            </a:r>
            <a:r>
              <a:rPr lang="lt-LT" dirty="0" smtClean="0"/>
              <a:t>įsigaliojusiame</a:t>
            </a:r>
            <a:r>
              <a:rPr lang="lt-LT" dirty="0" smtClean="0"/>
              <a:t> </a:t>
            </a:r>
            <a:r>
              <a:rPr lang="lt-LT" dirty="0" smtClean="0">
                <a:hlinkClick r:id="rId3" tooltip="1987"/>
              </a:rPr>
              <a:t>1987</a:t>
            </a:r>
            <a:r>
              <a:rPr lang="lt-LT" dirty="0" smtClean="0"/>
              <a:t> m. </a:t>
            </a:r>
            <a:r>
              <a:rPr lang="lt-LT" dirty="0" smtClean="0">
                <a:hlinkClick r:id="rId4" tooltip="1993"/>
              </a:rPr>
              <a:t>1993</a:t>
            </a:r>
            <a:r>
              <a:rPr lang="lt-LT" dirty="0" smtClean="0"/>
              <a:t> m. Europos Sąjungos (kitaip dar vadinama </a:t>
            </a:r>
            <a:r>
              <a:rPr lang="lt-LT" dirty="0" smtClean="0">
                <a:hlinkClick r:id="rId5" tooltip="Mastrichto sutartis"/>
              </a:rPr>
              <a:t>Mastrichto</a:t>
            </a:r>
            <a:r>
              <a:rPr lang="lt-LT" dirty="0" smtClean="0"/>
              <a:t>) sutartyje ji oficialiai pripažinta Europos Sąjungos politine institucija.</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b="1" dirty="0"/>
              <a:t>Europos Komisija</a:t>
            </a:r>
            <a:r>
              <a:rPr lang="lt-LT" dirty="0"/>
              <a:t> (EK) – </a:t>
            </a:r>
            <a:r>
              <a:rPr lang="lt-LT" dirty="0">
                <a:hlinkClick r:id="rId2" tooltip="ES"/>
              </a:rPr>
              <a:t>Europos Sąjungos</a:t>
            </a:r>
            <a:r>
              <a:rPr lang="lt-LT" dirty="0"/>
              <a:t> institucija</a:t>
            </a:r>
          </a:p>
        </p:txBody>
      </p:sp>
      <p:sp>
        <p:nvSpPr>
          <p:cNvPr id="3" name="Turinio vietos rezervavimo ženklas 2"/>
          <p:cNvSpPr>
            <a:spLocks noGrp="1"/>
          </p:cNvSpPr>
          <p:nvPr>
            <p:ph idx="1"/>
          </p:nvPr>
        </p:nvSpPr>
        <p:spPr/>
        <p:txBody>
          <a:bodyPr/>
          <a:lstStyle/>
          <a:p>
            <a:r>
              <a:rPr lang="lt-LT" dirty="0"/>
              <a:t>Europos Komisija dalyvauja </a:t>
            </a:r>
            <a:r>
              <a:rPr lang="lt-LT" dirty="0">
                <a:hlinkClick r:id="rId3" tooltip="Europos Sąjungos Taryba"/>
              </a:rPr>
              <a:t>ES Tarybos</a:t>
            </a:r>
            <a:r>
              <a:rPr lang="lt-LT" dirty="0"/>
              <a:t> ir jos paruošiamųjų administravimo institucijų susitikimuose bei politiniuose dialoguose su trečiosiomis valstybėmis. EK Išorinių reikalų generalinis direktoratas taip pat atsakingas už darbinių santykių palaikymą ir stiprinimą su tarptautinėmis organizacijomis, tokiomis </a:t>
            </a:r>
            <a:r>
              <a:rPr lang="lt-LT" dirty="0" smtClean="0"/>
              <a:t>kaip</a:t>
            </a:r>
            <a:r>
              <a:rPr lang="lt-LT" dirty="0"/>
              <a:t> </a:t>
            </a:r>
            <a:r>
              <a:rPr lang="lt-LT" dirty="0">
                <a:hlinkClick r:id="rId4" tooltip="ESBO"/>
              </a:rPr>
              <a:t>ESBO</a:t>
            </a:r>
            <a:r>
              <a:rPr lang="lt-LT" dirty="0"/>
              <a:t>, </a:t>
            </a:r>
            <a:r>
              <a:rPr lang="lt-LT" dirty="0">
                <a:hlinkClick r:id="rId5" tooltip="NATO"/>
              </a:rPr>
              <a:t>NATO</a:t>
            </a:r>
            <a:r>
              <a:rPr lang="lt-LT" dirty="0"/>
              <a:t> ir </a:t>
            </a:r>
            <a:r>
              <a:rPr lang="lt-LT" dirty="0">
                <a:hlinkClick r:id="rId6" tooltip="Europos Taryba"/>
              </a:rPr>
              <a:t>Europos Taryba</a:t>
            </a:r>
            <a:r>
              <a:rPr lang="lt-LT" dirty="0" smtClean="0"/>
              <a:t>.</a:t>
            </a:r>
          </a:p>
          <a:p>
            <a:r>
              <a:rPr lang="lt-LT" dirty="0"/>
              <a:t>Komisija turi teisę inicijuoti teisės aktų projektus, ji teikia pasiūlymus Europos Parlamentui </a:t>
            </a:r>
            <a:r>
              <a:rPr lang="lt-LT" dirty="0" smtClean="0"/>
              <a:t>bei </a:t>
            </a:r>
            <a:r>
              <a:rPr lang="lt-LT" dirty="0"/>
              <a:t>Europos Sąjungos Tarybai </a:t>
            </a:r>
            <a:r>
              <a:rPr lang="lt-LT" dirty="0" smtClean="0"/>
              <a:t>leisti </a:t>
            </a:r>
            <a:r>
              <a:rPr lang="lt-LT" dirty="0"/>
              <a:t>teisės aktus.</a:t>
            </a:r>
          </a:p>
        </p:txBody>
      </p:sp>
    </p:spTree>
    <p:extLst>
      <p:ext uri="{BB962C8B-B14F-4D97-AF65-F5344CB8AC3E}">
        <p14:creationId xmlns:p14="http://schemas.microsoft.com/office/powerpoint/2010/main" xmlns="" val="36892188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365125"/>
            <a:ext cx="10515600" cy="2544330"/>
          </a:xfrm>
        </p:spPr>
        <p:txBody>
          <a:bodyPr>
            <a:normAutofit fontScale="90000"/>
          </a:bodyPr>
          <a:lstStyle/>
          <a:p>
            <a:r>
              <a:rPr lang="lt-LT" dirty="0"/>
              <a:t>Europos Komisija yra </a:t>
            </a:r>
            <a:r>
              <a:rPr lang="lt-LT" b="1" dirty="0"/>
              <a:t>politiškai nepriklausoma ES vykdomosios valdžios institucija</a:t>
            </a:r>
            <a:r>
              <a:rPr lang="lt-LT" dirty="0"/>
              <a:t>. Tik ji atsako už naujų Europos teisės aktų pasiūlymų rengimą, be to, ji įgyvendina </a:t>
            </a:r>
            <a:r>
              <a:rPr lang="lt-LT" u="sng" dirty="0">
                <a:hlinkClick r:id="rId2"/>
              </a:rPr>
              <a:t>Europos Parlamento</a:t>
            </a:r>
            <a:r>
              <a:rPr lang="lt-LT" dirty="0"/>
              <a:t> ir </a:t>
            </a:r>
            <a:r>
              <a:rPr lang="lt-LT" u="sng" dirty="0">
                <a:hlinkClick r:id="rId3"/>
              </a:rPr>
              <a:t>ES Tarybos</a:t>
            </a:r>
            <a:r>
              <a:rPr lang="lt-LT" dirty="0"/>
              <a:t> sprendimus.</a:t>
            </a:r>
          </a:p>
        </p:txBody>
      </p:sp>
      <p:sp>
        <p:nvSpPr>
          <p:cNvPr id="3" name="Turinio vietos rezervavimo ženklas 2"/>
          <p:cNvSpPr>
            <a:spLocks noGrp="1"/>
          </p:cNvSpPr>
          <p:nvPr>
            <p:ph idx="1"/>
          </p:nvPr>
        </p:nvSpPr>
        <p:spPr>
          <a:xfrm>
            <a:off x="838200" y="3236025"/>
            <a:ext cx="10728366" cy="2940937"/>
          </a:xfrm>
        </p:spPr>
        <p:txBody>
          <a:bodyPr>
            <a:normAutofit fontScale="92500" lnSpcReduction="10000"/>
          </a:bodyPr>
          <a:lstStyle/>
          <a:p>
            <a:r>
              <a:rPr lang="lt-LT" dirty="0"/>
              <a:t>Sudėtis</a:t>
            </a:r>
          </a:p>
          <a:p>
            <a:r>
              <a:rPr lang="lt-LT" b="1" dirty="0"/>
              <a:t>Politinį vadovavimą</a:t>
            </a:r>
            <a:r>
              <a:rPr lang="lt-LT" dirty="0"/>
              <a:t> užtikrina </a:t>
            </a:r>
            <a:r>
              <a:rPr lang="lt-LT" u="sng" dirty="0">
                <a:hlinkClick r:id="rId4"/>
              </a:rPr>
              <a:t>27 Komisijos narių</a:t>
            </a:r>
            <a:r>
              <a:rPr lang="lt-LT" dirty="0"/>
              <a:t> grupė (po vieną iš kiekvienos ES šalies), kuriai vadovauja </a:t>
            </a:r>
            <a:r>
              <a:rPr lang="lt-LT" u="sng" dirty="0">
                <a:hlinkClick r:id="rId5"/>
              </a:rPr>
              <a:t>Komisijos pirmininkas</a:t>
            </a:r>
            <a:r>
              <a:rPr lang="lt-LT" dirty="0"/>
              <a:t>, sprendžiantis, kuris iš jų atsakingas už kurią politikos sritį.</a:t>
            </a:r>
          </a:p>
          <a:p>
            <a:r>
              <a:rPr lang="lt-LT" dirty="0"/>
              <a:t>Komisijos narių kolegiją sudaro Komisijos pirmininkas, aštuoni Komisijos pirmininko pavaduotojai, įskaitant tris vykdomuosius pirmininko pavaduotojus ir Sąjungos vyriausiąjį įgaliotinį užsienio ir saugumo politikai, bei 18 už konkrečias sritis atsakingų Komisijos narių.</a:t>
            </a:r>
          </a:p>
          <a:p>
            <a:endParaRPr lang="lt-LT" dirty="0"/>
          </a:p>
        </p:txBody>
      </p:sp>
    </p:spTree>
    <p:extLst>
      <p:ext uri="{BB962C8B-B14F-4D97-AF65-F5344CB8AC3E}">
        <p14:creationId xmlns:p14="http://schemas.microsoft.com/office/powerpoint/2010/main" xmlns="" val="2691196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825335" y="427512"/>
            <a:ext cx="10528465" cy="6062188"/>
          </a:xfrm>
        </p:spPr>
        <p:txBody>
          <a:bodyPr>
            <a:normAutofit fontScale="92500" lnSpcReduction="10000"/>
          </a:bodyPr>
          <a:lstStyle/>
          <a:p>
            <a:pPr algn="just"/>
            <a:r>
              <a:rPr lang="lt-LT" b="1" dirty="0"/>
              <a:t>Europos Centrinis bankas</a:t>
            </a:r>
            <a:r>
              <a:rPr lang="lt-LT" dirty="0"/>
              <a:t> (</a:t>
            </a:r>
            <a:r>
              <a:rPr lang="lt-LT" dirty="0">
                <a:hlinkClick r:id="rId2" tooltip="Anglų kalba"/>
              </a:rPr>
              <a:t>angl.</a:t>
            </a:r>
            <a:r>
              <a:rPr lang="lt-LT" dirty="0"/>
              <a:t> </a:t>
            </a:r>
            <a:r>
              <a:rPr lang="lt-LT" i="1" dirty="0" err="1"/>
              <a:t>European</a:t>
            </a:r>
            <a:r>
              <a:rPr lang="lt-LT" i="1" dirty="0"/>
              <a:t> </a:t>
            </a:r>
            <a:r>
              <a:rPr lang="lt-LT" i="1" dirty="0" err="1"/>
              <a:t>Central</a:t>
            </a:r>
            <a:r>
              <a:rPr lang="lt-LT" i="1" dirty="0"/>
              <a:t> Bank</a:t>
            </a:r>
            <a:r>
              <a:rPr lang="lt-LT" dirty="0"/>
              <a:t>; </a:t>
            </a:r>
            <a:r>
              <a:rPr lang="lt-LT" dirty="0" err="1">
                <a:hlinkClick r:id="rId3" tooltip="Prancūzų kalba"/>
              </a:rPr>
              <a:t>pranc</a:t>
            </a:r>
            <a:r>
              <a:rPr lang="lt-LT" dirty="0">
                <a:hlinkClick r:id="rId3" tooltip="Prancūzų kalba"/>
              </a:rPr>
              <a:t>.</a:t>
            </a:r>
            <a:r>
              <a:rPr lang="lt-LT" dirty="0"/>
              <a:t> </a:t>
            </a:r>
            <a:r>
              <a:rPr lang="lt-LT" i="1" dirty="0" err="1"/>
              <a:t>Banque</a:t>
            </a:r>
            <a:r>
              <a:rPr lang="lt-LT" i="1" dirty="0"/>
              <a:t> </a:t>
            </a:r>
            <a:r>
              <a:rPr lang="lt-LT" i="1" dirty="0" err="1"/>
              <a:t>Centrale</a:t>
            </a:r>
            <a:r>
              <a:rPr lang="lt-LT" i="1" dirty="0"/>
              <a:t> </a:t>
            </a:r>
            <a:r>
              <a:rPr lang="lt-LT" i="1" dirty="0" err="1"/>
              <a:t>Européenne</a:t>
            </a:r>
            <a:r>
              <a:rPr lang="lt-LT" dirty="0"/>
              <a:t>; </a:t>
            </a:r>
            <a:r>
              <a:rPr lang="lt-LT" dirty="0">
                <a:hlinkClick r:id="rId4" tooltip="Vokiečių kalba"/>
              </a:rPr>
              <a:t>vok.</a:t>
            </a:r>
            <a:r>
              <a:rPr lang="lt-LT" dirty="0"/>
              <a:t> </a:t>
            </a:r>
            <a:r>
              <a:rPr lang="lt-LT" i="1" dirty="0" err="1"/>
              <a:t>Europäische</a:t>
            </a:r>
            <a:r>
              <a:rPr lang="lt-LT" i="1" dirty="0"/>
              <a:t> </a:t>
            </a:r>
            <a:r>
              <a:rPr lang="lt-LT" i="1" dirty="0" err="1"/>
              <a:t>Zentralbank</a:t>
            </a:r>
            <a:r>
              <a:rPr lang="lt-LT" dirty="0"/>
              <a:t>) yra vienas didžiausių pasaulio </a:t>
            </a:r>
            <a:r>
              <a:rPr lang="lt-LT" dirty="0">
                <a:hlinkClick r:id="rId5" tooltip="Centrinis bankas"/>
              </a:rPr>
              <a:t>centrinių bankų</a:t>
            </a:r>
            <a:r>
              <a:rPr lang="lt-LT" dirty="0"/>
              <a:t> atsakingas už </a:t>
            </a:r>
            <a:r>
              <a:rPr lang="lt-LT" dirty="0">
                <a:hlinkClick r:id="rId6" tooltip="Monetarinė politika"/>
              </a:rPr>
              <a:t>monetarinę politiką</a:t>
            </a:r>
            <a:r>
              <a:rPr lang="lt-LT" dirty="0"/>
              <a:t> Europos Sąjungos šalyse, kur oficiali valiuta yra </a:t>
            </a:r>
            <a:r>
              <a:rPr lang="lt-LT" dirty="0">
                <a:hlinkClick r:id="rId7" tooltip="Euras"/>
              </a:rPr>
              <a:t>euras</a:t>
            </a:r>
            <a:r>
              <a:rPr lang="lt-LT" dirty="0"/>
              <a:t>. ECB kartu su </a:t>
            </a:r>
            <a:r>
              <a:rPr lang="lt-LT" dirty="0">
                <a:hlinkClick r:id="rId8" tooltip="Europos Sąjunga"/>
              </a:rPr>
              <a:t>ES</a:t>
            </a:r>
            <a:r>
              <a:rPr lang="lt-LT" dirty="0"/>
              <a:t> 28 valstybių nacionaliniais centriniais bankais sudaro Europos centrinių bankų sistemą. ECB buveinė yra </a:t>
            </a:r>
            <a:r>
              <a:rPr lang="lt-LT" dirty="0">
                <a:hlinkClick r:id="rId9" tooltip="Vokietija"/>
              </a:rPr>
              <a:t>Vokietijoje</a:t>
            </a:r>
            <a:r>
              <a:rPr lang="lt-LT" dirty="0"/>
              <a:t>, Frankfurte prie Maino.</a:t>
            </a:r>
          </a:p>
          <a:p>
            <a:pPr algn="just"/>
            <a:r>
              <a:rPr lang="lt-LT" dirty="0"/>
              <a:t>Pagrindinė Europos centrinio banko (ECB) užduotis – išlaikyti euro perkamąją galią ir užtikrinti kainų stabilumą </a:t>
            </a:r>
            <a:r>
              <a:rPr lang="lt-LT" dirty="0">
                <a:hlinkClick r:id="rId10" tooltip="Euro zona"/>
              </a:rPr>
              <a:t>euro zonoje</a:t>
            </a:r>
            <a:r>
              <a:rPr lang="lt-LT" dirty="0"/>
              <a:t>. Šiuo metu euro zoną sudaro 19 ES narių, Estija nuo 2011 sausio 1d. ECB įgyvendina euro zonos monetarinę politiką, turi išskirtinę teisę leisti eurų banknotus ir vykdo kitas užduotis. Įgyvendindamas monetarinę politiką, ECB vykdo atviros rinkos operacijas, bankams taiko privalomųjų atsargų reikalavimus ir einamąsias skolinimo/skolinimosi galimybes (angl. </a:t>
            </a:r>
            <a:r>
              <a:rPr lang="lt-LT" dirty="0" err="1"/>
              <a:t>standing</a:t>
            </a:r>
            <a:r>
              <a:rPr lang="lt-LT" dirty="0"/>
              <a:t> </a:t>
            </a:r>
            <a:r>
              <a:rPr lang="lt-LT" dirty="0" err="1"/>
              <a:t>facilities</a:t>
            </a:r>
            <a:r>
              <a:rPr lang="lt-LT" dirty="0"/>
              <a:t>). Eurosistemos atvirosios rinkos operacijas galima suskirstyti į keturias kategorijas: pagrindinės </a:t>
            </a:r>
            <a:r>
              <a:rPr lang="lt-LT" dirty="0" err="1"/>
              <a:t>refinansavimo</a:t>
            </a:r>
            <a:r>
              <a:rPr lang="lt-LT" dirty="0"/>
              <a:t> operacijos, ilgesnės trukmės </a:t>
            </a:r>
            <a:r>
              <a:rPr lang="lt-LT" dirty="0" err="1"/>
              <a:t>refinansavimo</a:t>
            </a:r>
            <a:r>
              <a:rPr lang="lt-LT" dirty="0"/>
              <a:t> operacijos, koreguojamosios operacijos ir struktūrinės operacijos.</a:t>
            </a:r>
          </a:p>
          <a:p>
            <a:endParaRPr lang="lt-LT" dirty="0"/>
          </a:p>
        </p:txBody>
      </p:sp>
    </p:spTree>
    <p:extLst>
      <p:ext uri="{BB962C8B-B14F-4D97-AF65-F5344CB8AC3E}">
        <p14:creationId xmlns:p14="http://schemas.microsoft.com/office/powerpoint/2010/main" xmlns="" val="2736829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682831" y="451262"/>
            <a:ext cx="10670969" cy="5725701"/>
          </a:xfrm>
        </p:spPr>
        <p:txBody>
          <a:bodyPr/>
          <a:lstStyle/>
          <a:p>
            <a:endParaRPr lang="lt-LT" dirty="0" smtClean="0">
              <a:hlinkClick r:id="rId2" tooltip="Europos sąjunga"/>
            </a:endParaRPr>
          </a:p>
          <a:p>
            <a:endParaRPr lang="lt-LT" dirty="0">
              <a:hlinkClick r:id="rId2" tooltip="Europos sąjunga"/>
            </a:endParaRPr>
          </a:p>
          <a:p>
            <a:r>
              <a:rPr lang="lt-LT" dirty="0" smtClean="0">
                <a:hlinkClick r:id="rId2" tooltip="Europos sąjunga"/>
              </a:rPr>
              <a:t>Europos </a:t>
            </a:r>
            <a:r>
              <a:rPr lang="lt-LT" dirty="0">
                <a:hlinkClick r:id="rId2" tooltip="Europos sąjunga"/>
              </a:rPr>
              <a:t>Sąjungos</a:t>
            </a:r>
            <a:r>
              <a:rPr lang="lt-LT" dirty="0"/>
              <a:t> </a:t>
            </a:r>
            <a:r>
              <a:rPr lang="lt-LT" b="1" dirty="0"/>
              <a:t>Audito Rūmai</a:t>
            </a:r>
            <a:r>
              <a:rPr lang="lt-LT" dirty="0"/>
              <a:t> yra penktoji ES institucija. Ji buvo įsteigta </a:t>
            </a:r>
            <a:r>
              <a:rPr lang="lt-LT" dirty="0">
                <a:hlinkClick r:id="rId3" tooltip="1975"/>
              </a:rPr>
              <a:t>1975</a:t>
            </a:r>
            <a:r>
              <a:rPr lang="lt-LT" dirty="0"/>
              <a:t> m. </a:t>
            </a:r>
            <a:r>
              <a:rPr lang="lt-LT" dirty="0">
                <a:hlinkClick r:id="rId4" tooltip="Liuksemburgas"/>
              </a:rPr>
              <a:t>Liuksemburge</a:t>
            </a:r>
            <a:r>
              <a:rPr lang="lt-LT" dirty="0"/>
              <a:t> ir yra atsakinga už ES biudžeto tvarkymą. Audito rūmus sudaro po narį iš kiekvienos šalies narės ir jai šiuo metu vadovauja pirmininkas </a:t>
            </a:r>
            <a:r>
              <a:rPr lang="lt-LT" u="sng" dirty="0" err="1">
                <a:hlinkClick r:id="rId5" tooltip="Vítor Manuel da Silva Caldeira (puslapis neegzistuoja)"/>
              </a:rPr>
              <a:t>Vítoras</a:t>
            </a:r>
            <a:r>
              <a:rPr lang="lt-LT" u="sng" dirty="0">
                <a:hlinkClick r:id="rId5" tooltip="Vítor Manuel da Silva Caldeira (puslapis neegzistuoja)"/>
              </a:rPr>
              <a:t> </a:t>
            </a:r>
            <a:r>
              <a:rPr lang="lt-LT" u="sng" dirty="0" err="1">
                <a:hlinkClick r:id="rId5" tooltip="Vítor Manuel da Silva Caldeira (puslapis neegzistuoja)"/>
              </a:rPr>
              <a:t>Manuelis</a:t>
            </a:r>
            <a:r>
              <a:rPr lang="lt-LT" u="sng" dirty="0">
                <a:hlinkClick r:id="rId5" tooltip="Vítor Manuel da Silva Caldeira (puslapis neegzistuoja)"/>
              </a:rPr>
              <a:t> </a:t>
            </a:r>
            <a:r>
              <a:rPr lang="lt-LT" u="sng" dirty="0" err="1">
                <a:hlinkClick r:id="rId5" tooltip="Vítor Manuel da Silva Caldeira (puslapis neegzistuoja)"/>
              </a:rPr>
              <a:t>da</a:t>
            </a:r>
            <a:r>
              <a:rPr lang="lt-LT" u="sng" dirty="0">
                <a:hlinkClick r:id="rId5" tooltip="Vítor Manuel da Silva Caldeira (puslapis neegzistuoja)"/>
              </a:rPr>
              <a:t> Silva </a:t>
            </a:r>
            <a:r>
              <a:rPr lang="lt-LT" u="sng" dirty="0" err="1">
                <a:hlinkClick r:id="rId5" tooltip="Vítor Manuel da Silva Caldeira (puslapis neegzistuoja)"/>
              </a:rPr>
              <a:t>Caldeira</a:t>
            </a:r>
            <a:r>
              <a:rPr lang="lt-LT" dirty="0"/>
              <a:t> iš </a:t>
            </a:r>
            <a:r>
              <a:rPr lang="lt-LT" dirty="0" err="1" smtClean="0">
                <a:hlinkClick r:id="rId6" tooltip="Portugalija"/>
              </a:rPr>
              <a:t>Portugalijo</a:t>
            </a:r>
            <a:r>
              <a:rPr lang="lt-LT" dirty="0" smtClean="0"/>
              <a:t>.</a:t>
            </a:r>
          </a:p>
          <a:p>
            <a:r>
              <a:rPr lang="lt-LT" dirty="0"/>
              <a:t>Svarbiausias Audito Rūmų uždavinys – tikrinti, ar teisingai vykdomas ES biudžetas.</a:t>
            </a:r>
          </a:p>
        </p:txBody>
      </p:sp>
    </p:spTree>
    <p:extLst>
      <p:ext uri="{BB962C8B-B14F-4D97-AF65-F5344CB8AC3E}">
        <p14:creationId xmlns:p14="http://schemas.microsoft.com/office/powerpoint/2010/main" xmlns="" val="3742466907"/>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199</Words>
  <Application>Microsoft Office PowerPoint</Application>
  <PresentationFormat>Custom</PresentationFormat>
  <Paragraphs>53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tema</vt:lpstr>
      <vt:lpstr>Šiuolaikinės demokratinės šalies veikimo pagrindai  4. Šiuolaikinės valdžios institucijos ES ir jų atsakomtybė</vt:lpstr>
      <vt:lpstr>ŠIUOLAIKINĖS VALDŽIOS INSTITUCIJOS ES IR JŲ ATSAKOMTYBĖ </vt:lpstr>
      <vt:lpstr>Slide 3</vt:lpstr>
      <vt:lpstr>Slide 4</vt:lpstr>
      <vt:lpstr>Slide 5</vt:lpstr>
      <vt:lpstr>Europos Komisija (EK) – Europos Sąjungos institucija</vt:lpstr>
      <vt:lpstr>Europos Komisija yra politiškai nepriklausoma ES vykdomosios valdžios institucija. Tik ji atsako už naujų Europos teisės aktų pasiūlymų rengimą, be to, ji įgyvendina Europos Parlamento ir ES Tarybos sprendimus.</vt:lpstr>
      <vt:lpstr>Slide 8</vt:lpstr>
      <vt:lpstr>Slide 9</vt:lpstr>
      <vt:lpstr>Slide 10</vt:lpstr>
      <vt:lpstr>Slide 11</vt:lpstr>
      <vt:lpstr>Slide 12</vt:lpstr>
      <vt:lpstr>Slide 13</vt:lpstr>
      <vt:lpstr>Slide 14</vt:lpstr>
      <vt:lpstr>PRAKTINIS DARBAS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Interface of MS PowerPoint and Open Office Impress</dc:title>
  <dc:creator>Vartotojas</dc:creator>
  <cp:lastModifiedBy>Grazina</cp:lastModifiedBy>
  <cp:revision>9</cp:revision>
  <dcterms:created xsi:type="dcterms:W3CDTF">2021-03-29T11:55:06Z</dcterms:created>
  <dcterms:modified xsi:type="dcterms:W3CDTF">2021-08-13T17:24:20Z</dcterms:modified>
</cp:coreProperties>
</file>