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80625" cy="7559675"/>
  <p:notesSz cx="7559675" cy="106918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3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6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lv-LV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lv-LV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lv-LV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lv-LV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lv-LV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lv-LV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lv-LV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lv-LV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aveikslėlis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-71281" y="0"/>
            <a:ext cx="10151906" cy="7671240"/>
          </a:xfrm>
          <a:prstGeom prst="rect">
            <a:avLst/>
          </a:prstGeom>
        </p:spPr>
      </p:pic>
      <p:sp>
        <p:nvSpPr>
          <p:cNvPr id="416" name="CustomShape 1"/>
          <p:cNvSpPr/>
          <p:nvPr/>
        </p:nvSpPr>
        <p:spPr>
          <a:xfrm>
            <a:off x="1512000" y="-38160"/>
            <a:ext cx="856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t-LT" sz="44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Genealoginis medis </a:t>
            </a:r>
          </a:p>
          <a:p>
            <a:pPr algn="ctr">
              <a:lnSpc>
                <a:spcPct val="100000"/>
              </a:lnSpc>
            </a:pPr>
            <a:r>
              <a:rPr lang="lt-LT" sz="44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Programinė įranga</a:t>
            </a:r>
            <a:endParaRPr lang="lt-LT" sz="4400" b="1" dirty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2232720" y="1656720"/>
            <a:ext cx="7270920" cy="2446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3200" i="1" dirty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40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Jei nežinote istorijos, tuomet</a:t>
            </a:r>
          </a:p>
          <a:p>
            <a:pPr algn="r">
              <a:lnSpc>
                <a:spcPct val="100000"/>
              </a:lnSpc>
            </a:pPr>
            <a:r>
              <a:rPr lang="en-US" sz="40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nežinote</a:t>
            </a:r>
            <a:r>
              <a:rPr lang="en-US" sz="40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v-LV" sz="40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nieko. Jūs esate lapas </a:t>
            </a:r>
          </a:p>
          <a:p>
            <a:pPr algn="r">
              <a:lnSpc>
                <a:spcPct val="100000"/>
              </a:lnSpc>
            </a:pPr>
            <a:r>
              <a:rPr lang="lv-LV" sz="40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kuris nežino, kad yra medžio dalis.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3200" i="1" dirty="0">
                <a:solidFill>
                  <a:srgbClr val="202124"/>
                </a:solidFill>
                <a:latin typeface="Times New Roman"/>
                <a:ea typeface="Times New Roman"/>
              </a:rPr>
              <a:t>Michael Crichton</a:t>
            </a:r>
            <a:endParaRPr/>
          </a:p>
        </p:txBody>
      </p:sp>
      <p:pic>
        <p:nvPicPr>
          <p:cNvPr id="418" name="Paveikslėlis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19" name="Paveikslėlis 4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2600" y="3844080"/>
            <a:ext cx="3497040" cy="373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aveikslėlis 458"/>
          <p:cNvPicPr/>
          <p:nvPr/>
        </p:nvPicPr>
        <p:blipFill>
          <a:blip r:embed="rId2"/>
          <a:stretch>
            <a:fillRect/>
          </a:stretch>
        </p:blipFill>
        <p:spPr>
          <a:xfrm>
            <a:off x="1439" y="0"/>
            <a:ext cx="10079185" cy="7830360"/>
          </a:xfrm>
          <a:prstGeom prst="rect">
            <a:avLst/>
          </a:prstGeom>
        </p:spPr>
      </p:pic>
      <p:sp>
        <p:nvSpPr>
          <p:cNvPr id="460" name="CustomShape 1"/>
          <p:cNvSpPr/>
          <p:nvPr/>
        </p:nvSpPr>
        <p:spPr>
          <a:xfrm>
            <a:off x="1512000" y="-38160"/>
            <a:ext cx="856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200" b="1">
                <a:solidFill>
                  <a:srgbClr val="202124"/>
                </a:solidFill>
                <a:latin typeface="Times New Roman"/>
                <a:ea typeface="Times New Roman"/>
              </a:rPr>
              <a:t>MyHeritage FamilyTree builder</a:t>
            </a:r>
            <a:endParaRPr/>
          </a:p>
        </p:txBody>
      </p:sp>
      <p:sp>
        <p:nvSpPr>
          <p:cNvPr id="461" name="CustomShape 2"/>
          <p:cNvSpPr/>
          <p:nvPr/>
        </p:nvSpPr>
        <p:spPr>
          <a:xfrm>
            <a:off x="2016000" y="1728000"/>
            <a:ext cx="7270920" cy="64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Įvairių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rūšių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genealoginio medžio grafi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niai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šablonai</a:t>
            </a:r>
            <a:endParaRPr lang="lt-LT" sz="2800" dirty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pic>
        <p:nvPicPr>
          <p:cNvPr id="462" name="Paveikslėlis 46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63" name="Paveikslėlis 462"/>
          <p:cNvPicPr/>
          <p:nvPr/>
        </p:nvPicPr>
        <p:blipFill>
          <a:blip r:embed="rId4"/>
          <a:stretch>
            <a:fillRect/>
          </a:stretch>
        </p:blipFill>
        <p:spPr>
          <a:xfrm>
            <a:off x="1688040" y="2628000"/>
            <a:ext cx="8103600" cy="49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Paveikslėlis 463"/>
          <p:cNvPicPr/>
          <p:nvPr/>
        </p:nvPicPr>
        <p:blipFill>
          <a:blip r:embed="rId2"/>
          <a:stretch>
            <a:fillRect/>
          </a:stretch>
        </p:blipFill>
        <p:spPr>
          <a:xfrm>
            <a:off x="1439" y="-38160"/>
            <a:ext cx="10079185" cy="7817817"/>
          </a:xfrm>
          <a:prstGeom prst="rect">
            <a:avLst/>
          </a:prstGeom>
        </p:spPr>
      </p:pic>
      <p:sp>
        <p:nvSpPr>
          <p:cNvPr id="465" name="CustomShape 1"/>
          <p:cNvSpPr/>
          <p:nvPr/>
        </p:nvSpPr>
        <p:spPr>
          <a:xfrm>
            <a:off x="2234065" y="0"/>
            <a:ext cx="784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pagrindu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veikiančios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programos</a:t>
            </a:r>
            <a:endParaRPr sz="3200"/>
          </a:p>
        </p:txBody>
      </p:sp>
      <p:sp>
        <p:nvSpPr>
          <p:cNvPr id="466" name="CustomShape 2"/>
          <p:cNvSpPr/>
          <p:nvPr/>
        </p:nvSpPr>
        <p:spPr>
          <a:xfrm>
            <a:off x="682170" y="1190171"/>
            <a:ext cx="9056915" cy="615405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Internetinėje programos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MyHeritage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versijoje yra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daug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įvairesnių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paieškos galimybių.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Svetainė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pilnai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naudojama, kai naudotojas perka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mokamą versiją vieneriems metams, o tai nėra pigu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(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maždaug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apie 230 JAV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dolerių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).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Yra keletas modernių priemonių, pvz.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:</a:t>
            </a:r>
            <a:endParaRPr lang="lt-LT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animuoti senas nuotraukas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M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ano nuomone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,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geriausia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archyvuojant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senas nuotraukas –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palikti jas nepaliestas.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J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ūs turite visišką privatumą – galite leisti arba uždrausti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bet kuriam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kitam asmeniui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naudotis jūsų duomenimis.</a:t>
            </a:r>
          </a:p>
          <a:p>
            <a:pPr>
              <a:lnSpc>
                <a:spcPct val="100000"/>
              </a:lnSpc>
            </a:pPr>
            <a:endParaRPr lang="lt-LT" sz="22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endParaRPr lang="lt-LT" sz="22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pic>
        <p:nvPicPr>
          <p:cNvPr id="467" name="Paveikslėlis 46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aveikslėlis 467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38160"/>
            <a:ext cx="10312852" cy="7597835"/>
          </a:xfrm>
          <a:prstGeom prst="rect">
            <a:avLst/>
          </a:prstGeom>
        </p:spPr>
      </p:pic>
      <p:sp>
        <p:nvSpPr>
          <p:cNvPr id="469" name="CustomShape 1"/>
          <p:cNvSpPr/>
          <p:nvPr/>
        </p:nvSpPr>
        <p:spPr>
          <a:xfrm>
            <a:off x="2231999" y="0"/>
            <a:ext cx="7848626" cy="1222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Internetinė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s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programos </a:t>
            </a:r>
            <a:r>
              <a:rPr lang="lv-LV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MyHeritage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versija</a:t>
            </a:r>
            <a:endParaRPr lang="lt-LT" sz="2800" dirty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566057" y="1625600"/>
            <a:ext cx="9153943" cy="53702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MyHeritage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yra internetinė genealogijos platforma su interneto,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mobiliojo ir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programinės įrangos produktais ir paslaugomis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Ją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2003 m.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suk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ūrė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ir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išpopuliar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ino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Izraelio bendrovė MyHeritage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B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e kitų funkcijų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p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latformos naudotojai gali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kurti genealoginius medžius,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į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kelti ir peržiūrėti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nuotraukas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,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atlikti paiešką daugiau kaip 13 mlrd. istorinių įrašų.</a:t>
            </a:r>
          </a:p>
          <a:p>
            <a:pPr>
              <a:lnSpc>
                <a:spcPct val="15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Nuo 2020 m. paslauga palaiko 42 kalbas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T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uri daugiau nei 50 mln. naudotojų visame pasaulyje,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kurie sukūrė apie 52 mln. genealoginių medžių.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2016 m. pradėjo teikti genetinių tyrimų paslaugą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MyHeritage DN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R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.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Bendrovė būstinė yra Or Jehudoje, Izraelyje. </a:t>
            </a:r>
          </a:p>
          <a:p>
            <a:pPr>
              <a:lnSpc>
                <a:spcPct val="100000"/>
              </a:lnSpc>
            </a:pPr>
            <a:endParaRPr lang="lt-LT" sz="22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endParaRPr lang="lt-LT" sz="22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pic>
        <p:nvPicPr>
          <p:cNvPr id="471" name="Paveikslėlis 470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aveikslėlis 47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" y="-38160"/>
            <a:ext cx="10078560" cy="7868520"/>
          </a:xfrm>
          <a:prstGeom prst="rect">
            <a:avLst/>
          </a:prstGeom>
        </p:spPr>
      </p:pic>
      <p:sp>
        <p:nvSpPr>
          <p:cNvPr id="473" name="CustomShape 1"/>
          <p:cNvSpPr/>
          <p:nvPr/>
        </p:nvSpPr>
        <p:spPr>
          <a:xfrm>
            <a:off x="2232000" y="-38160"/>
            <a:ext cx="784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t-LT" sz="32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Internetinė</a:t>
            </a:r>
            <a:r>
              <a:rPr lang="en-US" sz="32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s</a:t>
            </a:r>
            <a:r>
              <a:rPr lang="lt-LT" sz="32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programos </a:t>
            </a:r>
            <a:r>
              <a:rPr lang="en-US" sz="32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MyHeritage</a:t>
            </a:r>
            <a:r>
              <a:rPr lang="en-US" sz="32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32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versija</a:t>
            </a:r>
            <a:endParaRPr lang="lt-LT" sz="3200" dirty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pic>
        <p:nvPicPr>
          <p:cNvPr id="474" name="Paveikslėlis 473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75" name="Paveikslėlis 474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440" y="1584000"/>
            <a:ext cx="8323560" cy="597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7902" y="3595172"/>
            <a:ext cx="4964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Internetinė programos "Mano paveldas" versija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Paveikslėlis 47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86400" cy="7559675"/>
          </a:xfrm>
          <a:prstGeom prst="rect">
            <a:avLst/>
          </a:prstGeom>
        </p:spPr>
      </p:pic>
      <p:sp>
        <p:nvSpPr>
          <p:cNvPr id="477" name="CustomShape 1"/>
          <p:cNvSpPr/>
          <p:nvPr/>
        </p:nvSpPr>
        <p:spPr>
          <a:xfrm>
            <a:off x="2232000" y="-38160"/>
            <a:ext cx="784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t-LT" sz="32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Internetinė</a:t>
            </a:r>
            <a:r>
              <a:rPr lang="en-US" sz="32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s</a:t>
            </a:r>
            <a:r>
              <a:rPr lang="lt-LT" sz="32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programos </a:t>
            </a:r>
            <a:r>
              <a:rPr lang="en-US" sz="32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MyHeritage</a:t>
            </a:r>
            <a:r>
              <a:rPr lang="lt-LT" sz="32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versija</a:t>
            </a:r>
          </a:p>
        </p:txBody>
      </p:sp>
      <p:sp>
        <p:nvSpPr>
          <p:cNvPr id="478" name="CustomShape 2"/>
          <p:cNvSpPr/>
          <p:nvPr/>
        </p:nvSpPr>
        <p:spPr>
          <a:xfrm>
            <a:off x="508000" y="1524000"/>
            <a:ext cx="9212000" cy="603567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My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H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eritage internetinė svetainė yra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su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daugiausia istorinių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įrašų, turtingiausia naujausiomis DNR tyrimų technologijomis,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fotografijų apdorojimo srityje.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Tačiau Baltijos šalių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gyventojams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istorini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ų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įraš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ų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duomenų bazėje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yra nedaug naudingos informacijos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T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enka pripažinti, kad 250 JAV dolerių už 1 metų paslaugą yra brangu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.</a:t>
            </a:r>
            <a:endParaRPr lang="lt-LT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endParaRPr lang="lt-LT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Daug įdomiau naudotis bendru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internetiniu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šeimos medžiu.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Bendrai naudojamas genealoginis medis gali padėti atrasti naujos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i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nformacijos apie protėvi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us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ir net rasti giminaičių, apie kuriuos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nežinojote.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Kiekviena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prid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ė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da informacij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a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- dokument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as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, nuotrauk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a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,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prisiminim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as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, palaidojimo vieta –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gali atskleisti protėvio tapatybę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ar gyvenimo patirtį.</a:t>
            </a:r>
          </a:p>
          <a:p>
            <a:pPr>
              <a:lnSpc>
                <a:spcPct val="100000"/>
              </a:lnSpc>
            </a:pPr>
            <a:endParaRPr lang="lt-LT" sz="22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endParaRPr lang="lt-LT" sz="22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pic>
        <p:nvPicPr>
          <p:cNvPr id="479" name="Paveikslėlis 478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Paveikslėlis 47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8560" cy="7868520"/>
          </a:xfrm>
          <a:prstGeom prst="rect">
            <a:avLst/>
          </a:prstGeom>
        </p:spPr>
      </p:pic>
      <p:sp>
        <p:nvSpPr>
          <p:cNvPr id="481" name="CustomShape 1"/>
          <p:cNvSpPr/>
          <p:nvPr/>
        </p:nvSpPr>
        <p:spPr>
          <a:xfrm>
            <a:off x="1004552" y="1727200"/>
            <a:ext cx="8787448" cy="4608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Baltijos šalyse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yra žinomos ir populiarios 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d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vi didžiausios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bendrai teikiamos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genealoginio medžio paslaugos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GENI ir FamilySearch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.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Populiariausia yra GENI.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Labai svarbu naudotis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populiariausia,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nes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kuriant genealoginį medį yra be galo daug galimybių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bendradarbiauti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su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giminaiči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ais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Gali būti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sunku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pildyti kiekvieno protėvio profilį giminės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med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yje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savarankiškai.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Kai prisijungiate prie bendr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o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medžio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G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ENI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arba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FamilySearch,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apie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kai kuri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uos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jūsų protėvi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us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gali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būti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labai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daug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informacijos. Net jei esate pirmieji, prideda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ntys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konkretų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protėvį į bendrą medį,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svetainė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je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galite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matyti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jau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esamus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į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rašus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apie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tą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protėvį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, o kiti šeimos nariai gali jums padėti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papildydami tai, ką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jie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žino.</a:t>
            </a:r>
            <a:endParaRPr lang="lt-LT" sz="2800" dirty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2232000" y="-38160"/>
            <a:ext cx="784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Bendras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genealoginis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medis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internete</a:t>
            </a:r>
            <a:endParaRPr lang="lv-LV" sz="3200" b="1" dirty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pic>
        <p:nvPicPr>
          <p:cNvPr id="483" name="Paveikslėlis 482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Paveikslėlis 48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8560" cy="7868520"/>
          </a:xfrm>
          <a:prstGeom prst="rect">
            <a:avLst/>
          </a:prstGeom>
        </p:spPr>
      </p:pic>
      <p:sp>
        <p:nvSpPr>
          <p:cNvPr id="485" name="CustomShape 1"/>
          <p:cNvSpPr/>
          <p:nvPr/>
        </p:nvSpPr>
        <p:spPr>
          <a:xfrm>
            <a:off x="1872360" y="1152000"/>
            <a:ext cx="7919640" cy="5183640"/>
          </a:xfrm>
          <a:prstGeom prst="rect">
            <a:avLst/>
          </a:prstGeom>
        </p:spPr>
      </p:sp>
      <p:sp>
        <p:nvSpPr>
          <p:cNvPr id="486" name="CustomShape 2"/>
          <p:cNvSpPr/>
          <p:nvPr/>
        </p:nvSpPr>
        <p:spPr>
          <a:xfrm>
            <a:off x="2232000" y="-38160"/>
            <a:ext cx="784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800">
                <a:solidFill>
                  <a:srgbClr val="202124"/>
                </a:solidFill>
                <a:latin typeface="Times New Roman"/>
                <a:ea typeface="Times New Roman"/>
              </a:rPr>
              <a:t>GENI</a:t>
            </a:r>
            <a:endParaRPr/>
          </a:p>
        </p:txBody>
      </p:sp>
      <p:pic>
        <p:nvPicPr>
          <p:cNvPr id="487" name="Paveikslėlis 48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88" name="Paveikslėlis 487"/>
          <p:cNvPicPr/>
          <p:nvPr/>
        </p:nvPicPr>
        <p:blipFill>
          <a:blip r:embed="rId4"/>
          <a:stretch>
            <a:fillRect/>
          </a:stretch>
        </p:blipFill>
        <p:spPr>
          <a:xfrm>
            <a:off x="1656000" y="1584000"/>
            <a:ext cx="8303040" cy="594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aveikslėlis 48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8560" cy="7868520"/>
          </a:xfrm>
          <a:prstGeom prst="rect">
            <a:avLst/>
          </a:prstGeom>
        </p:spPr>
      </p:pic>
      <p:sp>
        <p:nvSpPr>
          <p:cNvPr id="490" name="CustomShape 1"/>
          <p:cNvSpPr/>
          <p:nvPr/>
        </p:nvSpPr>
        <p:spPr>
          <a:xfrm>
            <a:off x="1872360" y="1152000"/>
            <a:ext cx="7919640" cy="5183640"/>
          </a:xfrm>
          <a:prstGeom prst="rect">
            <a:avLst/>
          </a:prstGeom>
        </p:spPr>
      </p:sp>
      <p:sp>
        <p:nvSpPr>
          <p:cNvPr id="491" name="CustomShape 2"/>
          <p:cNvSpPr/>
          <p:nvPr/>
        </p:nvSpPr>
        <p:spPr>
          <a:xfrm>
            <a:off x="2232000" y="-38160"/>
            <a:ext cx="784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800">
                <a:solidFill>
                  <a:srgbClr val="202124"/>
                </a:solidFill>
                <a:latin typeface="Times New Roman"/>
                <a:ea typeface="Times New Roman"/>
              </a:rPr>
              <a:t>GENI  www.geni.com</a:t>
            </a:r>
            <a:endParaRPr/>
          </a:p>
        </p:txBody>
      </p:sp>
      <p:pic>
        <p:nvPicPr>
          <p:cNvPr id="492" name="Paveikslėlis 49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93" name="Paveikslėlis 492"/>
          <p:cNvPicPr/>
          <p:nvPr/>
        </p:nvPicPr>
        <p:blipFill>
          <a:blip r:embed="rId4"/>
          <a:stretch>
            <a:fillRect/>
          </a:stretch>
        </p:blipFill>
        <p:spPr>
          <a:xfrm>
            <a:off x="1656000" y="1584000"/>
            <a:ext cx="8303040" cy="594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aveikslėlis 49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495" name="CustomShape 1"/>
          <p:cNvSpPr/>
          <p:nvPr/>
        </p:nvSpPr>
        <p:spPr>
          <a:xfrm>
            <a:off x="1872360" y="1152000"/>
            <a:ext cx="7919640" cy="5183640"/>
          </a:xfrm>
          <a:prstGeom prst="rect">
            <a:avLst/>
          </a:prstGeom>
        </p:spPr>
      </p:sp>
      <p:sp>
        <p:nvSpPr>
          <p:cNvPr id="496" name="CustomShape 2"/>
          <p:cNvSpPr/>
          <p:nvPr/>
        </p:nvSpPr>
        <p:spPr>
          <a:xfrm>
            <a:off x="2232000" y="-38160"/>
            <a:ext cx="784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800">
                <a:solidFill>
                  <a:srgbClr val="202124"/>
                </a:solidFill>
                <a:latin typeface="Times New Roman"/>
                <a:ea typeface="Times New Roman"/>
              </a:rPr>
              <a:t>GENI  www.geni.com</a:t>
            </a:r>
            <a:endParaRPr/>
          </a:p>
        </p:txBody>
      </p:sp>
      <p:pic>
        <p:nvPicPr>
          <p:cNvPr id="497" name="Paveikslėlis 49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sp>
        <p:nvSpPr>
          <p:cNvPr id="498" name="TextShape 3"/>
          <p:cNvSpPr txBox="1"/>
          <p:nvPr/>
        </p:nvSpPr>
        <p:spPr>
          <a:xfrm>
            <a:off x="1728000" y="1872000"/>
            <a:ext cx="8136000" cy="34887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lt-LT" sz="2400" dirty="0" smtClean="0"/>
              <a:t>Pagrindinė </a:t>
            </a:r>
            <a:r>
              <a:rPr lang="en-US" sz="2400" dirty="0" smtClean="0"/>
              <a:t>GENI </a:t>
            </a:r>
            <a:r>
              <a:rPr lang="lt-LT" sz="2400" dirty="0" smtClean="0"/>
              <a:t>paskyra yra nemokama.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lt-LT" sz="2400" dirty="0" smtClean="0"/>
              <a:t>Pagrindiniai naudotojai gali: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</a:t>
            </a:r>
            <a:r>
              <a:rPr lang="lt-LT" sz="2400" dirty="0" smtClean="0"/>
              <a:t>ridėti neribotą skaičių profilių</a:t>
            </a:r>
            <a:r>
              <a:rPr lang="en-US" sz="2400" dirty="0" smtClean="0"/>
              <a:t>,</a:t>
            </a:r>
            <a:endParaRPr lang="lt-LT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</a:t>
            </a:r>
            <a:r>
              <a:rPr lang="lt-LT" sz="2400" dirty="0" smtClean="0"/>
              <a:t>ujungti dublikatus</a:t>
            </a:r>
            <a:r>
              <a:rPr lang="en-US" sz="2400" dirty="0" smtClean="0"/>
              <a:t>,</a:t>
            </a:r>
            <a:endParaRPr lang="lt-LT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lt-LT" sz="2400" dirty="0" smtClean="0"/>
              <a:t>peržiūrėti patobulintus giminystės ryšius</a:t>
            </a:r>
            <a:r>
              <a:rPr lang="en-US" sz="2400" dirty="0" smtClean="0"/>
              <a:t>,</a:t>
            </a:r>
            <a:endParaRPr lang="lt-LT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lt-LT" sz="2400" dirty="0" smtClean="0"/>
              <a:t>įkelti iki 1 GB nuotraukų, vaizdo įrašų ir </a:t>
            </a:r>
            <a:endParaRPr lang="en-US" sz="2400" dirty="0" smtClean="0"/>
          </a:p>
          <a:p>
            <a:r>
              <a:rPr lang="en-US" sz="2400" dirty="0" smtClean="0"/>
              <a:t>  </a:t>
            </a:r>
            <a:r>
              <a:rPr lang="lt-LT" sz="2400" dirty="0" smtClean="0"/>
              <a:t>dokumentų (apie 1 000 nuotraukų)</a:t>
            </a:r>
            <a:r>
              <a:rPr lang="en-US" sz="2400" dirty="0" smtClean="0"/>
              <a:t>.</a:t>
            </a:r>
            <a:endParaRPr lang="lt-LT" sz="2400" dirty="0" smtClean="0"/>
          </a:p>
          <a:p>
            <a:r>
              <a:rPr lang="lt-LT" sz="2400" dirty="0" smtClean="0"/>
              <a:t>Tačiau naudotojai, kurie tikisi daugiau, </a:t>
            </a:r>
            <a:endParaRPr lang="en-US" sz="2400" dirty="0" smtClean="0"/>
          </a:p>
          <a:p>
            <a:r>
              <a:rPr lang="lt-LT" sz="2400" dirty="0" smtClean="0"/>
              <a:t>gali perei</a:t>
            </a:r>
            <a:r>
              <a:rPr lang="en-US" sz="2400" dirty="0" smtClean="0"/>
              <a:t>t</a:t>
            </a:r>
            <a:r>
              <a:rPr lang="lt-LT" sz="2400" dirty="0" smtClean="0"/>
              <a:t>i prie"Pro" prenumeratos. </a:t>
            </a:r>
            <a:endParaRPr lang="en-US" sz="2400" dirty="0" smtClean="0"/>
          </a:p>
          <a:p>
            <a:r>
              <a:rPr lang="lt-LT" sz="2400" dirty="0" smtClean="0"/>
              <a:t>Vienerių metų "Pro" prenumerata kainuoja 120 JAV dolerių</a:t>
            </a:r>
            <a:endParaRPr lang="en-US" sz="2400" dirty="0" smtClean="0"/>
          </a:p>
          <a:p>
            <a:r>
              <a:rPr lang="en-US" sz="2400" dirty="0" smtClean="0"/>
              <a:t>p</a:t>
            </a:r>
            <a:r>
              <a:rPr lang="lt-LT" sz="2400" dirty="0" smtClean="0"/>
              <a:t>lius pardavimo mokestis.</a:t>
            </a:r>
            <a:endParaRPr lang="lt-L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Paveikslėlis 49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8560" cy="7868520"/>
          </a:xfrm>
          <a:prstGeom prst="rect">
            <a:avLst/>
          </a:prstGeom>
        </p:spPr>
      </p:pic>
      <p:sp>
        <p:nvSpPr>
          <p:cNvPr id="500" name="CustomShape 1"/>
          <p:cNvSpPr/>
          <p:nvPr/>
        </p:nvSpPr>
        <p:spPr>
          <a:xfrm>
            <a:off x="1872360" y="1152000"/>
            <a:ext cx="7919640" cy="5183640"/>
          </a:xfrm>
          <a:prstGeom prst="rect">
            <a:avLst/>
          </a:prstGeom>
        </p:spPr>
      </p:sp>
      <p:sp>
        <p:nvSpPr>
          <p:cNvPr id="501" name="CustomShape 2"/>
          <p:cNvSpPr/>
          <p:nvPr/>
        </p:nvSpPr>
        <p:spPr>
          <a:xfrm>
            <a:off x="2232000" y="-38160"/>
            <a:ext cx="784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200" dirty="0">
                <a:solidFill>
                  <a:srgbClr val="202124"/>
                </a:solidFill>
                <a:latin typeface="Times New Roman"/>
                <a:ea typeface="Times New Roman"/>
              </a:rPr>
              <a:t>GENI  www.geni.com</a:t>
            </a:r>
            <a:endParaRPr sz="3200"/>
          </a:p>
        </p:txBody>
      </p:sp>
      <p:pic>
        <p:nvPicPr>
          <p:cNvPr id="502" name="Paveikslėlis 50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sp>
        <p:nvSpPr>
          <p:cNvPr id="503" name="TextShape 3"/>
          <p:cNvSpPr txBox="1"/>
          <p:nvPr/>
        </p:nvSpPr>
        <p:spPr>
          <a:xfrm>
            <a:off x="1728000" y="1553029"/>
            <a:ext cx="8136000" cy="4339771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Geni Pro narys gali naudotis papildomomis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Pro svetainės funkcijomis, įskaitant:</a:t>
            </a:r>
          </a:p>
          <a:p>
            <a:pPr>
              <a:buFont typeface="Arial" pitchFamily="34" charset="0"/>
              <a:buChar char="•"/>
            </a:pP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prieigą prie medžio atitikmenų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neribot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ą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medijos įkėlim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ą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(nuotraukos, vaizdo įrašai ir dokumentai)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atobulint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ą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paiešk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ą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galimybę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ieško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daugiau nei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100 mln. profilių, kad surastumėte galimus giminaičius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ukščiausios kokybės palaikym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ą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tiesiogin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į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bendravim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ą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su specialistais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Geni Pro ženkliuk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ą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- šeimos nariams ir genealogams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galėsite prisistatyti kaip Geni Pro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rioritetin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į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GEDCOM palaikym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ą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eksportuojamiems failams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aveikslėlis 41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514"/>
            <a:ext cx="10078560" cy="7868520"/>
          </a:xfrm>
          <a:prstGeom prst="rect">
            <a:avLst/>
          </a:prstGeom>
        </p:spPr>
      </p:pic>
      <p:sp>
        <p:nvSpPr>
          <p:cNvPr id="421" name="CustomShape 1"/>
          <p:cNvSpPr/>
          <p:nvPr/>
        </p:nvSpPr>
        <p:spPr>
          <a:xfrm>
            <a:off x="1512000" y="-38160"/>
            <a:ext cx="856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t-LT" sz="44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Genealoginis medis </a:t>
            </a:r>
          </a:p>
          <a:p>
            <a:pPr algn="ctr">
              <a:lnSpc>
                <a:spcPct val="100000"/>
              </a:lnSpc>
            </a:pPr>
            <a:r>
              <a:rPr lang="lt-LT" sz="44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Programinė įranga</a:t>
            </a:r>
            <a:endParaRPr lang="lt-LT" sz="4400" b="1" dirty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1132114" y="2699657"/>
            <a:ext cx="8226806" cy="2339262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600" i="1" dirty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lt-LT" sz="2600" i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XXI amžiuje yra šimtai sprendimų</a:t>
            </a:r>
          </a:p>
          <a:p>
            <a:pPr algn="ctr">
              <a:lnSpc>
                <a:spcPct val="100000"/>
              </a:lnSpc>
            </a:pPr>
            <a:r>
              <a:rPr lang="lt-LT" sz="2600" i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 geneologini</a:t>
            </a:r>
            <a:r>
              <a:rPr lang="en-US" sz="2600" i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ų</a:t>
            </a:r>
            <a:r>
              <a:rPr lang="lt-LT" sz="2600" i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 tyrim</a:t>
            </a:r>
            <a:r>
              <a:rPr lang="en-US" sz="2600" i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ų</a:t>
            </a:r>
            <a:r>
              <a:rPr lang="lt-LT" sz="2600" i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 atlik</a:t>
            </a:r>
            <a:r>
              <a:rPr lang="en-US" sz="2600" i="1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imui</a:t>
            </a:r>
            <a:r>
              <a:rPr lang="lt-LT" sz="2600" i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 ir registr</a:t>
            </a:r>
            <a:r>
              <a:rPr lang="en-US" sz="2600" i="1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avimui</a:t>
            </a:r>
            <a:r>
              <a:rPr lang="lt-LT" sz="2600" i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lt-LT" sz="2600" i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 Galima paminėti žinomiausius pavyzdžius. </a:t>
            </a:r>
          </a:p>
          <a:p>
            <a:pPr algn="ctr">
              <a:lnSpc>
                <a:spcPct val="150000"/>
              </a:lnSpc>
            </a:pPr>
            <a:r>
              <a:rPr lang="lv-LV" sz="28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Getcom</a:t>
            </a:r>
            <a:r>
              <a:rPr lang="lv-LV" sz="2800" b="1" dirty="0">
                <a:solidFill>
                  <a:srgbClr val="202124"/>
                </a:solidFill>
                <a:latin typeface="Times New Roman"/>
                <a:ea typeface="Times New Roman"/>
              </a:rPr>
              <a:t>; </a:t>
            </a:r>
            <a:r>
              <a:rPr lang="lv-LV" sz="28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MyHeritage</a:t>
            </a:r>
            <a:r>
              <a:rPr lang="lv-LV" sz="2800" b="1" dirty="0">
                <a:solidFill>
                  <a:srgbClr val="202124"/>
                </a:solidFill>
                <a:latin typeface="Times New Roman"/>
                <a:ea typeface="Times New Roman"/>
              </a:rPr>
              <a:t>; Geni; Familysearch; </a:t>
            </a:r>
            <a:endParaRPr/>
          </a:p>
          <a:p>
            <a:pPr algn="ctr">
              <a:lnSpc>
                <a:spcPct val="150000"/>
              </a:lnSpc>
            </a:pPr>
            <a:r>
              <a:rPr lang="lv-LV" sz="2800" b="1" dirty="0">
                <a:solidFill>
                  <a:srgbClr val="202124"/>
                </a:solidFill>
                <a:latin typeface="Times New Roman"/>
                <a:ea typeface="Times New Roman"/>
              </a:rPr>
              <a:t>Ancestral Quest; Ancestry; Brother's Keeper; </a:t>
            </a:r>
            <a:endParaRPr/>
          </a:p>
          <a:p>
            <a:pPr algn="ctr">
              <a:lnSpc>
                <a:spcPct val="150000"/>
              </a:lnSpc>
            </a:pPr>
            <a:r>
              <a:rPr lang="lv-LV" sz="2800" b="1" dirty="0">
                <a:solidFill>
                  <a:srgbClr val="202124"/>
                </a:solidFill>
                <a:latin typeface="Times New Roman"/>
                <a:ea typeface="Times New Roman"/>
              </a:rPr>
              <a:t>Family Tree Maker; Genea; Genealogy; </a:t>
            </a:r>
            <a:endParaRPr lang="en-US" sz="2800" b="1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lv-LV" sz="28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GenoPro</a:t>
            </a:r>
            <a:r>
              <a:rPr lang="lv-LV" sz="2800" b="1" dirty="0">
                <a:solidFill>
                  <a:srgbClr val="202124"/>
                </a:solidFill>
                <a:latin typeface="Times New Roman"/>
                <a:ea typeface="Times New Roman"/>
              </a:rPr>
              <a:t>; </a:t>
            </a:r>
            <a:r>
              <a:rPr lang="lv-LV" sz="28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Great </a:t>
            </a:r>
            <a:r>
              <a:rPr lang="lv-LV" sz="2800" b="1" dirty="0">
                <a:solidFill>
                  <a:srgbClr val="202124"/>
                </a:solidFill>
                <a:latin typeface="Times New Roman"/>
                <a:ea typeface="Times New Roman"/>
              </a:rPr>
              <a:t>Family; Legacy; Personal Ancestry</a:t>
            </a:r>
            <a:r>
              <a:rPr lang="lv-LV" sz="2800" b="1" i="1" dirty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endParaRPr/>
          </a:p>
        </p:txBody>
      </p:sp>
      <p:pic>
        <p:nvPicPr>
          <p:cNvPr id="423" name="Paveikslėlis 422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Paveikslėlis 50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8560" cy="7868520"/>
          </a:xfrm>
          <a:prstGeom prst="rect">
            <a:avLst/>
          </a:prstGeom>
        </p:spPr>
      </p:pic>
      <p:sp>
        <p:nvSpPr>
          <p:cNvPr id="505" name="CustomShape 1"/>
          <p:cNvSpPr/>
          <p:nvPr/>
        </p:nvSpPr>
        <p:spPr>
          <a:xfrm>
            <a:off x="1872360" y="1152000"/>
            <a:ext cx="7919640" cy="5183640"/>
          </a:xfrm>
          <a:prstGeom prst="rect">
            <a:avLst/>
          </a:prstGeom>
        </p:spPr>
      </p:sp>
      <p:sp>
        <p:nvSpPr>
          <p:cNvPr id="506" name="CustomShape 2"/>
          <p:cNvSpPr/>
          <p:nvPr/>
        </p:nvSpPr>
        <p:spPr>
          <a:xfrm>
            <a:off x="2232000" y="-38160"/>
            <a:ext cx="784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800">
                <a:solidFill>
                  <a:srgbClr val="202124"/>
                </a:solidFill>
                <a:latin typeface="Times New Roman"/>
                <a:ea typeface="Times New Roman"/>
              </a:rPr>
              <a:t>GENI  www.geni.com</a:t>
            </a:r>
            <a:endParaRPr/>
          </a:p>
        </p:txBody>
      </p:sp>
      <p:pic>
        <p:nvPicPr>
          <p:cNvPr id="507" name="Paveikslėlis 50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508" name="Paveikslėlis 507"/>
          <p:cNvPicPr/>
          <p:nvPr/>
        </p:nvPicPr>
        <p:blipFill>
          <a:blip r:embed="rId4"/>
          <a:stretch>
            <a:fillRect/>
          </a:stretch>
        </p:blipFill>
        <p:spPr>
          <a:xfrm>
            <a:off x="1800000" y="1617120"/>
            <a:ext cx="7570440" cy="601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Paveikslėlis 508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80625" cy="7868520"/>
          </a:xfrm>
          <a:prstGeom prst="rect">
            <a:avLst/>
          </a:prstGeom>
        </p:spPr>
      </p:pic>
      <p:sp>
        <p:nvSpPr>
          <p:cNvPr id="510" name="CustomShape 1"/>
          <p:cNvSpPr/>
          <p:nvPr/>
        </p:nvSpPr>
        <p:spPr>
          <a:xfrm>
            <a:off x="1872360" y="1152000"/>
            <a:ext cx="7919640" cy="5183640"/>
          </a:xfrm>
          <a:prstGeom prst="rect">
            <a:avLst/>
          </a:prstGeom>
        </p:spPr>
      </p:sp>
      <p:sp>
        <p:nvSpPr>
          <p:cNvPr id="511" name="CustomShape 2"/>
          <p:cNvSpPr/>
          <p:nvPr/>
        </p:nvSpPr>
        <p:spPr>
          <a:xfrm>
            <a:off x="2232000" y="-38160"/>
            <a:ext cx="784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200" dirty="0">
                <a:solidFill>
                  <a:srgbClr val="202124"/>
                </a:solidFill>
                <a:latin typeface="Times New Roman"/>
                <a:ea typeface="Times New Roman"/>
              </a:rPr>
              <a:t>GENI  www.geni.com</a:t>
            </a:r>
            <a:endParaRPr sz="3200"/>
          </a:p>
        </p:txBody>
      </p:sp>
      <p:pic>
        <p:nvPicPr>
          <p:cNvPr id="512" name="Paveikslėlis 51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513" name="Paveikslėlis 512"/>
          <p:cNvPicPr/>
          <p:nvPr/>
        </p:nvPicPr>
        <p:blipFill>
          <a:blip r:embed="rId4"/>
          <a:stretch>
            <a:fillRect/>
          </a:stretch>
        </p:blipFill>
        <p:spPr>
          <a:xfrm>
            <a:off x="2304000" y="5441760"/>
            <a:ext cx="7479360" cy="3126240"/>
          </a:xfrm>
          <a:prstGeom prst="rect">
            <a:avLst/>
          </a:prstGeom>
        </p:spPr>
      </p:pic>
      <p:sp>
        <p:nvSpPr>
          <p:cNvPr id="514" name="TextShape 3"/>
          <p:cNvSpPr txBox="1"/>
          <p:nvPr/>
        </p:nvSpPr>
        <p:spPr>
          <a:xfrm>
            <a:off x="348343" y="943429"/>
            <a:ext cx="9299657" cy="4528571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Giminės medžio sudarymas gali būti vienas maloniausių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šeimos istorijos tyrimo aspektų. Kurdami genealoginį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medį ne tik galite sužinoti, kaip esate susiję su savo gimine, bet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tai gali būti ypač smagus procesas, nes pradėsite atskleisti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įdomias istorijas iš savo šeimos praeities.</a:t>
            </a: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Pastaraisiais metais internetiniai genealoginių medžių kūrimo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įrankiai tapo tokie populiarūs, kad, atrodo, kiekvieną dieną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atsiranda vis naujas internetinis įrankis!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O dėl didelių privalumų, tokių kaip galimybė skaitmeniniu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būdu išsaugoti šeimos prisiminimus, sukurti atsarginę šeimos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storijų ir nuotraukų kopiją ir net bendradarbiauti su šeimos nariais visame pasaulyje, nenuostabu, kad jų populiarumas nuolat auga.</a:t>
            </a:r>
          </a:p>
          <a:p>
            <a:endParaRPr lang="lt-LT" sz="2200" dirty="0" smtClean="0"/>
          </a:p>
          <a:p>
            <a:endParaRPr lang="lt-LT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aveikslėlis 423"/>
          <p:cNvPicPr/>
          <p:nvPr/>
        </p:nvPicPr>
        <p:blipFill>
          <a:blip r:embed="rId2"/>
          <a:stretch>
            <a:fillRect/>
          </a:stretch>
        </p:blipFill>
        <p:spPr>
          <a:xfrm>
            <a:off x="-71281" y="0"/>
            <a:ext cx="10390937" cy="7635240"/>
          </a:xfrm>
          <a:prstGeom prst="rect">
            <a:avLst/>
          </a:prstGeom>
        </p:spPr>
      </p:pic>
      <p:sp>
        <p:nvSpPr>
          <p:cNvPr id="425" name="CustomShape 1"/>
          <p:cNvSpPr/>
          <p:nvPr/>
        </p:nvSpPr>
        <p:spPr>
          <a:xfrm>
            <a:off x="1512000" y="-38160"/>
            <a:ext cx="856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t-LT" sz="44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Trys pagrindiniai programų tipai</a:t>
            </a:r>
            <a:endParaRPr lang="lt-LT" sz="4400" b="1" dirty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sp>
        <p:nvSpPr>
          <p:cNvPr id="426" name="CustomShape 2"/>
          <p:cNvSpPr/>
          <p:nvPr/>
        </p:nvSpPr>
        <p:spPr>
          <a:xfrm>
            <a:off x="1872000" y="1152000"/>
            <a:ext cx="7270920" cy="3238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2021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2021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Savarankiškos</a:t>
            </a:r>
            <a:r>
              <a:rPr lang="en-US" sz="2800" dirty="0" smtClean="0">
                <a:solidFill>
                  <a:srgbClr val="2021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programos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2021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pagrindu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veikiančios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programos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Bendras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genealoginis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internete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27" name="Paveikslėlis 42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28" name="Paveikslėlis 427"/>
          <p:cNvPicPr/>
          <p:nvPr/>
        </p:nvPicPr>
        <p:blipFill>
          <a:blip r:embed="rId4"/>
          <a:stretch>
            <a:fillRect/>
          </a:stretch>
        </p:blipFill>
        <p:spPr>
          <a:xfrm>
            <a:off x="1654920" y="4032000"/>
            <a:ext cx="8352360" cy="327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Paveikslėlis 428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" y="-38160"/>
            <a:ext cx="10078560" cy="7868520"/>
          </a:xfrm>
          <a:prstGeom prst="rect">
            <a:avLst/>
          </a:prstGeom>
        </p:spPr>
      </p:pic>
      <p:sp>
        <p:nvSpPr>
          <p:cNvPr id="430" name="CustomShape 1"/>
          <p:cNvSpPr/>
          <p:nvPr/>
        </p:nvSpPr>
        <p:spPr>
          <a:xfrm>
            <a:off x="1512000" y="-38160"/>
            <a:ext cx="856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Savarankiškos programos</a:t>
            </a:r>
            <a:endParaRPr/>
          </a:p>
        </p:txBody>
      </p:sp>
      <p:sp>
        <p:nvSpPr>
          <p:cNvPr id="431" name="CustomShape 2"/>
          <p:cNvSpPr/>
          <p:nvPr/>
        </p:nvSpPr>
        <p:spPr>
          <a:xfrm>
            <a:off x="740229" y="1422400"/>
            <a:ext cx="8619051" cy="265611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Programos duomenys paprastai yra savininko kompiuteryje.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Savininkas pats papildo duomenų katalogą, patikrina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duomenis, pats kuria ataskaitas ir spausdina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informaciją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Kai kurios iš jų yra brangios, tačiau yra ir nemokamų su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Times New Roman"/>
              </a:rPr>
              <a:t>daugybe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gerų funkcijų.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Viena iš populiariausių yra MyHeritage Family Tree Builder,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kuri yra nemokama.</a:t>
            </a:r>
          </a:p>
          <a:p>
            <a:pPr>
              <a:lnSpc>
                <a:spcPct val="100000"/>
              </a:lnSpc>
            </a:pP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2" name="Paveikslėlis 43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33" name="Paveikslėlis 43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8856" y="4238171"/>
            <a:ext cx="7968343" cy="332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aveikslėlis 433"/>
          <p:cNvPicPr/>
          <p:nvPr/>
        </p:nvPicPr>
        <p:blipFill>
          <a:blip r:embed="rId2"/>
          <a:stretch>
            <a:fillRect/>
          </a:stretch>
        </p:blipFill>
        <p:spPr>
          <a:xfrm>
            <a:off x="1439" y="-23646"/>
            <a:ext cx="10079186" cy="7583321"/>
          </a:xfrm>
          <a:prstGeom prst="rect">
            <a:avLst/>
          </a:prstGeom>
        </p:spPr>
      </p:pic>
      <p:sp>
        <p:nvSpPr>
          <p:cNvPr id="435" name="CustomShape 1"/>
          <p:cNvSpPr/>
          <p:nvPr/>
        </p:nvSpPr>
        <p:spPr>
          <a:xfrm>
            <a:off x="1512000" y="-38160"/>
            <a:ext cx="856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2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MyHeritage </a:t>
            </a:r>
            <a:r>
              <a:rPr lang="lv-LV" sz="3200" b="1" dirty="0">
                <a:solidFill>
                  <a:srgbClr val="202124"/>
                </a:solidFill>
                <a:latin typeface="Times New Roman"/>
                <a:ea typeface="Times New Roman"/>
              </a:rPr>
              <a:t>FamilyTree builder</a:t>
            </a:r>
            <a:endParaRPr/>
          </a:p>
        </p:txBody>
      </p:sp>
      <p:sp>
        <p:nvSpPr>
          <p:cNvPr id="436" name="CustomShape 2"/>
          <p:cNvSpPr/>
          <p:nvPr/>
        </p:nvSpPr>
        <p:spPr>
          <a:xfrm>
            <a:off x="1800360" y="1584000"/>
            <a:ext cx="7270920" cy="1079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Programa yra 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net </a:t>
            </a: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40 kalbų,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su patogiais duomenų įvedimo šablonais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.</a:t>
            </a:r>
            <a:endParaRPr lang="lt-LT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37" name="Paveikslėlis 43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38" name="Paveikslėlis 437"/>
          <p:cNvPicPr/>
          <p:nvPr/>
        </p:nvPicPr>
        <p:blipFill>
          <a:blip r:embed="rId4"/>
          <a:stretch>
            <a:fillRect/>
          </a:stretch>
        </p:blipFill>
        <p:spPr>
          <a:xfrm>
            <a:off x="1844200" y="2730318"/>
            <a:ext cx="7485480" cy="489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aveikslėlis 438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" y="-38160"/>
            <a:ext cx="10078560" cy="7868520"/>
          </a:xfrm>
          <a:prstGeom prst="rect">
            <a:avLst/>
          </a:prstGeom>
        </p:spPr>
      </p:pic>
      <p:sp>
        <p:nvSpPr>
          <p:cNvPr id="440" name="CustomShape 1"/>
          <p:cNvSpPr/>
          <p:nvPr/>
        </p:nvSpPr>
        <p:spPr>
          <a:xfrm>
            <a:off x="1512000" y="-38160"/>
            <a:ext cx="856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200" b="1" dirty="0" smtClean="0">
                <a:solidFill>
                  <a:srgbClr val="202124"/>
                </a:solidFill>
                <a:latin typeface="Times New Roman"/>
                <a:ea typeface="Times New Roman"/>
              </a:rPr>
              <a:t>MyHeritage </a:t>
            </a:r>
            <a:r>
              <a:rPr lang="lv-LV" sz="3200" b="1" dirty="0">
                <a:solidFill>
                  <a:srgbClr val="202124"/>
                </a:solidFill>
                <a:latin typeface="Times New Roman"/>
                <a:ea typeface="Times New Roman"/>
              </a:rPr>
              <a:t>FamilyTree builder</a:t>
            </a:r>
            <a:endParaRPr/>
          </a:p>
        </p:txBody>
      </p:sp>
      <p:sp>
        <p:nvSpPr>
          <p:cNvPr id="441" name="CustomShape 2"/>
          <p:cNvSpPr/>
          <p:nvPr/>
        </p:nvSpPr>
        <p:spPr>
          <a:xfrm>
            <a:off x="711201" y="1364343"/>
            <a:ext cx="8940800" cy="14078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Programa paremta išsamia duomenų baze su visais 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giminaičių genealoginiais ryšiais.</a:t>
            </a: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Duomenų bazės gali būti susietos su internetine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MyHeritage duomenų baze</a:t>
            </a:r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42" name="Paveikslėlis 4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43" name="Paveikslėlis 442"/>
          <p:cNvPicPr/>
          <p:nvPr/>
        </p:nvPicPr>
        <p:blipFill>
          <a:blip r:embed="rId4"/>
          <a:stretch>
            <a:fillRect/>
          </a:stretch>
        </p:blipFill>
        <p:spPr>
          <a:xfrm>
            <a:off x="2015999" y="2975430"/>
            <a:ext cx="7273143" cy="471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aveikslėlis 443"/>
          <p:cNvPicPr/>
          <p:nvPr/>
        </p:nvPicPr>
        <p:blipFill>
          <a:blip r:embed="rId2"/>
          <a:stretch>
            <a:fillRect/>
          </a:stretch>
        </p:blipFill>
        <p:spPr>
          <a:xfrm>
            <a:off x="1439" y="-38160"/>
            <a:ext cx="10079185" cy="7597835"/>
          </a:xfrm>
          <a:prstGeom prst="rect">
            <a:avLst/>
          </a:prstGeom>
        </p:spPr>
      </p:pic>
      <p:sp>
        <p:nvSpPr>
          <p:cNvPr id="445" name="CustomShape 1"/>
          <p:cNvSpPr/>
          <p:nvPr/>
        </p:nvSpPr>
        <p:spPr>
          <a:xfrm>
            <a:off x="1512000" y="-38160"/>
            <a:ext cx="856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200" b="1">
                <a:solidFill>
                  <a:srgbClr val="202124"/>
                </a:solidFill>
                <a:latin typeface="Times New Roman"/>
                <a:ea typeface="Times New Roman"/>
              </a:rPr>
              <a:t>MyHeritage FamilyTree builder</a:t>
            </a:r>
            <a:endParaRPr/>
          </a:p>
        </p:txBody>
      </p:sp>
      <p:sp>
        <p:nvSpPr>
          <p:cNvPr id="446" name="CustomShape 2"/>
          <p:cNvSpPr/>
          <p:nvPr/>
        </p:nvSpPr>
        <p:spPr>
          <a:xfrm>
            <a:off x="2016000" y="1656000"/>
            <a:ext cx="7270920" cy="1079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Programėlėje įdiegtos puikios paieškos parinktys</a:t>
            </a:r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47" name="Paveikslėlis 44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48" name="Paveikslėlis 447"/>
          <p:cNvPicPr/>
          <p:nvPr/>
        </p:nvPicPr>
        <p:blipFill>
          <a:blip r:embed="rId4"/>
          <a:stretch>
            <a:fillRect/>
          </a:stretch>
        </p:blipFill>
        <p:spPr>
          <a:xfrm>
            <a:off x="1567543" y="2438400"/>
            <a:ext cx="7866743" cy="512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Paveikslėlis 448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" y="-38160"/>
            <a:ext cx="10078560" cy="7868520"/>
          </a:xfrm>
          <a:prstGeom prst="rect">
            <a:avLst/>
          </a:prstGeom>
        </p:spPr>
      </p:pic>
      <p:sp>
        <p:nvSpPr>
          <p:cNvPr id="450" name="CustomShape 1"/>
          <p:cNvSpPr/>
          <p:nvPr/>
        </p:nvSpPr>
        <p:spPr>
          <a:xfrm>
            <a:off x="1512000" y="-38160"/>
            <a:ext cx="856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200" b="1">
                <a:solidFill>
                  <a:srgbClr val="202124"/>
                </a:solidFill>
                <a:latin typeface="Times New Roman"/>
                <a:ea typeface="Times New Roman"/>
              </a:rPr>
              <a:t>MyHeritage FamilyTree builder</a:t>
            </a:r>
            <a:endParaRPr/>
          </a:p>
        </p:txBody>
      </p:sp>
      <p:sp>
        <p:nvSpPr>
          <p:cNvPr id="451" name="CustomShape 2"/>
          <p:cNvSpPr/>
          <p:nvPr/>
        </p:nvSpPr>
        <p:spPr>
          <a:xfrm>
            <a:off x="2016000" y="1656000"/>
            <a:ext cx="7270920" cy="1079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Nuotraukų duomenų bazė su žymėjimo,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 apkarpymo, rūšiavimo ir kt. galimybėmis</a:t>
            </a:r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52" name="Paveikslėlis 45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53" name="Paveikslėlis 452"/>
          <p:cNvPicPr/>
          <p:nvPr/>
        </p:nvPicPr>
        <p:blipFill>
          <a:blip r:embed="rId4"/>
          <a:stretch>
            <a:fillRect/>
          </a:stretch>
        </p:blipFill>
        <p:spPr>
          <a:xfrm>
            <a:off x="1767600" y="2664000"/>
            <a:ext cx="7736040" cy="474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aveikslėlis 453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" y="-38160"/>
            <a:ext cx="10078560" cy="7868520"/>
          </a:xfrm>
          <a:prstGeom prst="rect">
            <a:avLst/>
          </a:prstGeom>
        </p:spPr>
      </p:pic>
      <p:sp>
        <p:nvSpPr>
          <p:cNvPr id="455" name="CustomShape 1"/>
          <p:cNvSpPr/>
          <p:nvPr/>
        </p:nvSpPr>
        <p:spPr>
          <a:xfrm>
            <a:off x="1512000" y="-38160"/>
            <a:ext cx="856656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200" b="1" dirty="0">
                <a:solidFill>
                  <a:srgbClr val="202124"/>
                </a:solidFill>
                <a:latin typeface="Times New Roman"/>
                <a:ea typeface="Times New Roman"/>
              </a:rPr>
              <a:t>MyHeritage FamilyTree builder</a:t>
            </a:r>
            <a:endParaRPr/>
          </a:p>
        </p:txBody>
      </p:sp>
      <p:sp>
        <p:nvSpPr>
          <p:cNvPr id="456" name="CustomShape 2"/>
          <p:cNvSpPr/>
          <p:nvPr/>
        </p:nvSpPr>
        <p:spPr>
          <a:xfrm>
            <a:off x="2016000" y="1728000"/>
            <a:ext cx="7270920" cy="64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t-LT" sz="2800" dirty="0" smtClean="0">
                <a:solidFill>
                  <a:srgbClr val="202124"/>
                </a:solidFill>
                <a:latin typeface="Times New Roman"/>
                <a:ea typeface="Times New Roman"/>
              </a:rPr>
              <a:t>Daug visiškai skirtingų ataskaitų</a:t>
            </a:r>
            <a:endParaRPr lang="lt-LT" sz="2800" dirty="0">
              <a:solidFill>
                <a:srgbClr val="202124"/>
              </a:solidFill>
              <a:latin typeface="Times New Roman"/>
              <a:ea typeface="Times New Roman"/>
            </a:endParaRPr>
          </a:p>
        </p:txBody>
      </p:sp>
      <p:pic>
        <p:nvPicPr>
          <p:cNvPr id="457" name="Paveikslėlis 45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9480" cy="750600"/>
          </a:xfrm>
          <a:prstGeom prst="rect">
            <a:avLst/>
          </a:prstGeom>
        </p:spPr>
      </p:pic>
      <p:pic>
        <p:nvPicPr>
          <p:cNvPr id="458" name="Paveikslėlis 457"/>
          <p:cNvPicPr/>
          <p:nvPr/>
        </p:nvPicPr>
        <p:blipFill>
          <a:blip r:embed="rId4"/>
          <a:stretch>
            <a:fillRect/>
          </a:stretch>
        </p:blipFill>
        <p:spPr>
          <a:xfrm>
            <a:off x="1616400" y="2580840"/>
            <a:ext cx="8247240" cy="506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970</Words>
  <Application>Microsoft Office PowerPoint</Application>
  <PresentationFormat>Pasirinktinai</PresentationFormat>
  <Paragraphs>146</Paragraphs>
  <Slides>21</Slides>
  <Notes>0</Notes>
  <HiddenSlides>1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6" baseType="lpstr">
      <vt:lpstr>Arial</vt:lpstr>
      <vt:lpstr>DejaVu Sans</vt:lpstr>
      <vt:lpstr>StarSymbol</vt:lpstr>
      <vt:lpstr>Times New Roman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hp</dc:creator>
  <cp:lastModifiedBy>hp</cp:lastModifiedBy>
  <cp:revision>67</cp:revision>
  <dcterms:modified xsi:type="dcterms:W3CDTF">2021-08-11T11:37:17Z</dcterms:modified>
</cp:coreProperties>
</file>