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2" r:id="rId3"/>
    <p:sldMasterId id="2147483648" r:id="rId4"/>
  </p:sldMasterIdLst>
  <p:notesMasterIdLst>
    <p:notesMasterId r:id="rId30"/>
  </p:notesMasterIdLst>
  <p:sldIdLst>
    <p:sldId id="307" r:id="rId5"/>
    <p:sldId id="285" r:id="rId6"/>
    <p:sldId id="308" r:id="rId7"/>
    <p:sldId id="309" r:id="rId8"/>
    <p:sldId id="258" r:id="rId9"/>
    <p:sldId id="257" r:id="rId10"/>
    <p:sldId id="289" r:id="rId11"/>
    <p:sldId id="288" r:id="rId12"/>
    <p:sldId id="290" r:id="rId13"/>
    <p:sldId id="310" r:id="rId14"/>
    <p:sldId id="292" r:id="rId15"/>
    <p:sldId id="293" r:id="rId16"/>
    <p:sldId id="291" r:id="rId17"/>
    <p:sldId id="294" r:id="rId18"/>
    <p:sldId id="295" r:id="rId19"/>
    <p:sldId id="298" r:id="rId20"/>
    <p:sldId id="299" r:id="rId21"/>
    <p:sldId id="312" r:id="rId22"/>
    <p:sldId id="313" r:id="rId23"/>
    <p:sldId id="305" r:id="rId24"/>
    <p:sldId id="314" r:id="rId25"/>
    <p:sldId id="315" r:id="rId26"/>
    <p:sldId id="316" r:id="rId27"/>
    <p:sldId id="317" r:id="rId28"/>
    <p:sldId id="318" r:id="rId2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edrė Kojelytė" initials="GK" lastIdx="1" clrIdx="0">
    <p:extLst>
      <p:ext uri="{19B8F6BF-5375-455C-9EA6-DF929625EA0E}">
        <p15:presenceInfo xmlns:p15="http://schemas.microsoft.com/office/powerpoint/2012/main" userId="S::giedre.kojelyte@pmc.lt::647a6134-7a32-4622-a01e-5f672bcb22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4061" autoAdjust="0"/>
  </p:normalViewPr>
  <p:slideViewPr>
    <p:cSldViewPr snapToGrid="0">
      <p:cViewPr varScale="1">
        <p:scale>
          <a:sx n="88" d="100"/>
          <a:sy n="88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A027-C59F-46FA-A7EE-61A467A12E7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3473-2B46-4FE5-AEB1-9337F67F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+mn-lt"/>
              </a:rPr>
              <a:t>Google Forms is a web-based tool by Google for creating online surveys, questionnaires, and forms. It's used to collect and organize responses from users.</a:t>
            </a:r>
            <a:r>
              <a:rPr lang="lv-LV" b="0" i="0" dirty="0">
                <a:solidFill>
                  <a:srgbClr val="374151"/>
                </a:solidFill>
                <a:effectLst/>
                <a:latin typeface="+mn-lt"/>
              </a:rPr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+mn-lt"/>
              </a:rPr>
              <a:t>Google Forms is easy to use, with a user-friendly interface that allows you to create and distribute forms without technical expertise.</a:t>
            </a:r>
            <a:endParaRPr lang="lv-LV" dirty="0">
              <a:latin typeface="+mn-lt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FA3B-39B5-40BC-B23D-D9FEAA44D65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071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7726-5880-4424-1401-6387D54E9A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0AC6F-8CFB-C9C0-9E22-1C200999A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2CAF7-FBBA-E3C0-0C7C-DB2B5597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3DB4-0880-4A34-AFF0-1E818E8D262D}" type="datetime1">
              <a:rPr lang="en-US" smtClean="0"/>
              <a:t>2/15/2024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4D18-CAC7-5A78-CD7C-469F0F3E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5FC6D-F1C7-59C6-574E-628D6C9B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043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F7EC-C5A7-C3F4-942A-2712D8D0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2C8EA-9F76-F4C5-DE61-BB7B7A37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7D4E-6855-F684-F641-40C5886B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1E50-9F48-416B-ADAA-58770240D8F6}" type="datetime1">
              <a:rPr lang="en-US" smtClean="0"/>
              <a:t>2/15/2024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2820-9D5A-E70E-F563-C0A31455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1249A-4DCE-9634-35D4-C0CAD83E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8920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0C712-EA07-F080-7490-DC9098CEC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34A60-C379-8930-5534-19A74BF72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6981-9254-DA24-4870-477D33D6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8A20-33E7-45DF-A5CC-34947F4458C1}" type="datetime1">
              <a:rPr lang="en-US" smtClean="0"/>
              <a:t>2/15/2024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93A77-400C-05C2-3761-ECACA95B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AE5B7-DE42-6CC6-A705-7C8B060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054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DA7BA42-A953-9347-15A7-25CB4631A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087DE0D-E32C-EFC0-63EE-A0B99D933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37BA09B-3B38-35C0-0C3F-3628E7CC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75A0-2F15-46B8-91A1-59F79EB0D878}" type="datetime1">
              <a:rPr lang="en-US" smtClean="0"/>
              <a:t>2/15/2024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7E8449E-9AF7-50BA-256A-B1CC1DBD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DE63C98-4B5E-39F9-D5AD-E63B8B7D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ACFA-5635-412D-9347-0577742C264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149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6B4535-D7F2-FDC7-6ED6-183C6137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F182EB6-5274-7C77-D891-C6F193CE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A91BFC5-BDA1-8A79-C1C4-2A389520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B93-E307-4AD3-AA55-98CBD7DB99EA}" type="datetime1">
              <a:rPr lang="en-US" smtClean="0"/>
              <a:t>2/15/2024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DF0F1A6-FE7C-47E2-0C3A-4AF53390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C9283B5-0F2D-2420-610E-C7E2AC4A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340-6CDE-4F42-995E-59551199A9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319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EE9056C-90C3-38D2-54B8-DCB17BF9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40C627F-B858-4A7C-E577-D08D2FD00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B0FDF60-DC64-1CB6-FF50-E8FAF2EF3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D959219-5CA6-C80B-73E3-805DC844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5C9-46CC-404A-B6F6-D309C2A94A42}" type="datetime1">
              <a:rPr lang="lv-LV" smtClean="0"/>
              <a:t>15.02.2024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50E5ABF-231E-C756-B0C3-195DFA15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DE3A934-FFF4-35AE-3604-2359D304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D0E7-1A04-4FFA-9733-0C9988C4E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315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EE9056C-90C3-38D2-54B8-DCB17BF9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40C627F-B858-4A7C-E577-D08D2FD00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B0FDF60-DC64-1CB6-FF50-E8FAF2EF3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D959219-5CA6-C80B-73E3-805DC844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A5C9-46CC-404A-B6F6-D309C2A94A42}" type="datetime1">
              <a:rPr lang="lv-LV" smtClean="0"/>
              <a:t>15.02.2024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50E5ABF-231E-C756-B0C3-195DFA15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DE3A934-FFF4-35AE-3604-2359D304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D0E7-1A04-4FFA-9733-0C9988C4E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738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7CFB-9991-2593-7016-11CD06F26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29" y="365125"/>
            <a:ext cx="11523406" cy="1441602"/>
          </a:xfrm>
        </p:spPr>
        <p:txBody>
          <a:bodyPr/>
          <a:lstStyle>
            <a:lvl1pPr algn="ctr">
              <a:defRPr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8-613B-84E4-6464-1FFC1B1E15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29" y="1986115"/>
            <a:ext cx="11523406" cy="4190847"/>
          </a:xfrm>
        </p:spPr>
        <p:txBody>
          <a:bodyPr>
            <a:normAutofit/>
          </a:bodyPr>
          <a:lstStyle>
            <a:lvl1pPr indent="-360000">
              <a:lnSpc>
                <a:spcPct val="100000"/>
              </a:lnSpc>
              <a:defRPr sz="3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indent="-360000">
              <a:lnSpc>
                <a:spcPct val="100000"/>
              </a:lnSpc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indent="-360000">
              <a:lnSpc>
                <a:spcPct val="100000"/>
              </a:lnSpc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indent="-360000">
              <a:lnSpc>
                <a:spcPct val="100000"/>
              </a:lnSpc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indent="-360000">
              <a:lnSpc>
                <a:spcPct val="100000"/>
              </a:lnSpc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84869-DC23-B188-B5D3-2D161026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BEE-538C-4FDB-BA50-57FBF991E906}" type="datetime1">
              <a:rPr lang="en-US" smtClean="0"/>
              <a:t>2/15/2024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CFCBC-AC8F-EBB4-CBBA-78C30753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56B8-04C0-7A76-5840-A261D167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698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038C-67EF-D2ED-822A-1D583C4E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1D260-C43C-9C1A-5A90-A54E44C8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3F47-5DDA-B5C5-3362-844248EE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2C7-E537-4DD1-A441-357F8B34DABA}" type="datetime1">
              <a:rPr lang="en-US" smtClean="0"/>
              <a:t>2/15/2024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AA678-1367-F1D6-6319-6215AB0B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6D9A-9623-B716-0113-8B3CAFE3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183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1F31-3D66-FFC9-EF71-113054D4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6FE3-5609-2BC4-55C8-73364B197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2F62F-32B1-B67A-4C3C-89C57EFE8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6B540-A2DE-72E3-E262-2B1DAC81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2C69-7715-4D20-A8FE-24553136E9C4}" type="datetime1">
              <a:rPr lang="en-US" smtClean="0"/>
              <a:t>2/15/2024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AB9EB-CCA6-5D66-D8B2-88E00160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4D8FB-B041-57A3-276B-88252F9A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8562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1B0B-2ED4-752F-E511-A5ECFD8D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D5A3-E16B-2947-7464-699E991D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00888-5C3E-5FC2-BFF2-05FD6D698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F2757-DE98-ECED-831C-6E2967574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CF5A5-C41D-406F-D9FF-3C25CCBEE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61C9C-3FED-E57D-5DB9-EB61A1E8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F111-DE04-4CF6-B2DA-BCF1F24D9BD7}" type="datetime1">
              <a:rPr lang="en-US" smtClean="0"/>
              <a:t>2/15/2024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96367-6FD1-08F8-3383-F228E758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034C9-8B98-F2A3-657E-C36112C8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185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CEE9-B95A-D2C8-9679-0648931A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2D74D-AB71-75E4-ECE0-965E5373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1F5-ECCD-4A0A-BFAF-ED89F33B324C}" type="datetime1">
              <a:rPr lang="en-US" smtClean="0"/>
              <a:t>2/15/2024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8EE69-628C-5324-939C-8834B203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FC268-7BA1-893F-DF16-7D38A35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86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FBB74-07F3-8F1B-7C9D-E67647D8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4BAF-855C-4CA1-B44A-03AA2F8D7ED6}" type="datetime1">
              <a:rPr lang="en-US" smtClean="0"/>
              <a:t>2/15/2024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67709-4BF5-A5AE-B0FF-C72E4D63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778AD-1C73-A47F-1694-E0CFEACA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941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B2A-3762-9445-A77F-13429E10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EA5E-4245-EDEF-D797-1D4A2FAE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AC005-E22B-C9D1-F3BE-822D33B2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314E4-9AB1-23CB-5DB0-8177DD3D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82BB-83A5-4B16-872D-891C6C30C63C}" type="datetime1">
              <a:rPr lang="en-US" smtClean="0"/>
              <a:t>2/15/2024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36560-CBA1-EA3D-54A1-018EBA26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C191F-7D5C-31FA-7A0E-AB185E9E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0347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BFFE-6BC5-8C2E-2E0A-4FDCAA39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4545D-EC7B-1A94-09C3-6C95FFFD2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EF5DD-9157-76C9-6D1C-0DB515CA2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F5B12-941A-239F-8725-223E1DA7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E477-F8F5-4EE6-8807-E033D23DC44F}" type="datetime1">
              <a:rPr lang="en-US" smtClean="0"/>
              <a:t>2/15/2024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7A6EF-E10A-1FED-422D-1C9C7C5B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AF24-2F9F-DCCC-B0DF-23714D98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200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EB8AA-76BD-B58B-4F52-824DDA5F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653E0-6A44-C178-5D4B-47DB90FA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9515-61F8-016F-57FE-F2F53B12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A096-4EC4-40E8-AEB2-48905931ED56}" type="datetime1">
              <a:rPr lang="en-US" smtClean="0"/>
              <a:t>2/15/2024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72AB-4EF3-90FB-47F7-4A84F433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F55F-3D61-7A4D-B338-FAE073F70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3662-7457-4573-B87E-35BB61E6EF5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751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1FC26B54-9B42-0E60-0FA0-3E2BF3A9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426CB2D-D09E-3992-5D8A-86912943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384BFC2-6E4A-4E78-2394-A3FDD1714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34DD-CC6E-497F-B399-7F900426F2FD}" type="datetime1">
              <a:rPr lang="en-US" smtClean="0"/>
              <a:t>2/15/2024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134EE91-E5A4-92F4-8DC4-C8F3F2D65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E880B8E-0905-CAF4-3F29-E13A5FC8D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ACFA-5635-412D-9347-0577742C264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55BE4006-C182-7646-007F-5F2E03C9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800398A-A45C-2C59-95F0-A870EE614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E6CE708-FDA8-F9DA-C1E3-2EDA88B0C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B1C8-0DAB-4084-B772-D523A85AE739}" type="datetime1">
              <a:rPr lang="en-US" smtClean="0"/>
              <a:t>2/15/2024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818F2B9-AF8E-6751-639C-F5F82962C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86B6222-D126-2A67-080B-C4DB75328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5B340-6CDE-4F42-995E-59551199A9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91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E5CB603-EE47-AD45-6D38-0CAACF9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D649D7F-3AF9-91B6-6262-3D80E1B92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98E78DD-BEFA-2A4C-3AE2-B755B1217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E7876-22E7-4B63-A6DD-32CC0493CB9A}" type="datetime1">
              <a:rPr lang="lv-LV" smtClean="0"/>
              <a:t>15.02.2024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D0E68CB-B603-58C5-815D-E56B4924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0527DC2-86E0-08DD-E31D-3C370E00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D0E7-1A04-4FFA-9733-0C9988C4EA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10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14_Word_5_display_language.mp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14_Word_5_display_language.mp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14_Word_5_display_language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0827127-0361-E5D0-6CC5-6F86B3FE5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PowerPoint online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D4759FA-AB74-72A8-3875-56DF5457B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6C6DB715-1B0A-A0E5-DB7E-03FA86A4452C}"/>
              </a:ext>
            </a:extLst>
          </p:cNvPr>
          <p:cNvGrpSpPr/>
          <p:nvPr/>
        </p:nvGrpSpPr>
        <p:grpSpPr>
          <a:xfrm>
            <a:off x="1436167" y="5735636"/>
            <a:ext cx="9335069" cy="752476"/>
            <a:chOff x="1436167" y="5735636"/>
            <a:chExt cx="9335069" cy="752476"/>
          </a:xfrm>
        </p:grpSpPr>
        <p:pic>
          <p:nvPicPr>
            <p:cNvPr id="5" name="Picture 12" descr="A black background with blue text&#10;&#10;Description automatically generated with low confidence">
              <a:extLst>
                <a:ext uri="{FF2B5EF4-FFF2-40B4-BE49-F238E27FC236}">
                  <a16:creationId xmlns:a16="http://schemas.microsoft.com/office/drawing/2014/main" id="{6B931333-5A28-7F20-C5B1-3CDC25E1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167" y="5735636"/>
              <a:ext cx="1781175" cy="752475"/>
            </a:xfrm>
            <a:prstGeom prst="rect">
              <a:avLst/>
            </a:prstGeom>
          </p:spPr>
        </p:pic>
        <p:pic>
          <p:nvPicPr>
            <p:cNvPr id="11" name="Picture 14" descr="A black background with blue text&#10;&#10;Description automatically generated with low confidence">
              <a:extLst>
                <a:ext uri="{FF2B5EF4-FFF2-40B4-BE49-F238E27FC236}">
                  <a16:creationId xmlns:a16="http://schemas.microsoft.com/office/drawing/2014/main" id="{BC84CEC7-8360-BBD3-35C5-4029D6F5A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132" y="5735636"/>
              <a:ext cx="1781175" cy="752475"/>
            </a:xfrm>
            <a:prstGeom prst="rect">
              <a:avLst/>
            </a:prstGeom>
          </p:spPr>
        </p:pic>
        <p:pic>
          <p:nvPicPr>
            <p:cNvPr id="12" name="Picture 16" descr="A black background with blue text&#10;&#10;Description automatically generated with low confidence">
              <a:extLst>
                <a:ext uri="{FF2B5EF4-FFF2-40B4-BE49-F238E27FC236}">
                  <a16:creationId xmlns:a16="http://schemas.microsoft.com/office/drawing/2014/main" id="{A3EBA6F0-5A2E-78B2-24C7-8AA8F508E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097" y="5735637"/>
              <a:ext cx="1781175" cy="752475"/>
            </a:xfrm>
            <a:prstGeom prst="rect">
              <a:avLst/>
            </a:prstGeom>
          </p:spPr>
        </p:pic>
        <p:pic>
          <p:nvPicPr>
            <p:cNvPr id="13" name="Attēls 12" descr="Attēls, kurā ir fonts, grafika, logotips, grafiskais dizains&#10;&#10;Apraksts ģenerēts automātiski">
              <a:extLst>
                <a:ext uri="{FF2B5EF4-FFF2-40B4-BE49-F238E27FC236}">
                  <a16:creationId xmlns:a16="http://schemas.microsoft.com/office/drawing/2014/main" id="{99FC6126-D690-E772-C1A2-A798AB92C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061" y="5735636"/>
              <a:ext cx="1781175" cy="752475"/>
            </a:xfrm>
            <a:prstGeom prst="rect">
              <a:avLst/>
            </a:prstGeom>
          </p:spPr>
        </p:pic>
      </p:grp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6F7E82F-5C0A-A8C2-0AB0-4334754A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ACFA-5635-412D-9347-0577742C2640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238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56633A3A-84BD-0462-B466-68D216BD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426"/>
            <a:ext cx="12192000" cy="1309511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826DFCF5-ADEE-6B6C-27B1-E88BE7A8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1322"/>
          </a:xfrm>
        </p:spPr>
        <p:txBody>
          <a:bodyPr/>
          <a:lstStyle/>
          <a:p>
            <a:r>
              <a:rPr lang="en-US" dirty="0"/>
              <a:t>				</a:t>
            </a:r>
            <a:r>
              <a:rPr lang="lv-LV" dirty="0"/>
              <a:t>Sąsaja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D7357BF-4482-97B1-B153-B4561EB64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4948" y="2435340"/>
            <a:ext cx="4338851" cy="39210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2400" dirty="0"/>
              <a:t>Labai svarbi pastaba!</a:t>
            </a:r>
          </a:p>
          <a:p>
            <a:pPr marL="0" indent="0" algn="ctr">
              <a:buNone/>
            </a:pPr>
            <a:r>
              <a:rPr lang="lt-LT" sz="2400" dirty="0"/>
              <a:t>Kartais nutinka taip, kad juostelė „dingsta“</a:t>
            </a:r>
          </a:p>
          <a:p>
            <a:pPr marL="0" indent="0" algn="ctr">
              <a:buNone/>
            </a:pPr>
            <a:r>
              <a:rPr lang="lt-LT" sz="2400" dirty="0"/>
              <a:t>Galite lengvai jį susigrąžinti</a:t>
            </a:r>
          </a:p>
          <a:p>
            <a:pPr marL="0" indent="0" algn="ctr">
              <a:buNone/>
            </a:pPr>
            <a:r>
              <a:rPr lang="lt-LT" sz="2400" dirty="0"/>
              <a:t>Tiesiog spustelėkite bet kurį meniu elementą ir juostelė vėl pasirodys</a:t>
            </a:r>
          </a:p>
          <a:p>
            <a:pPr marL="0" indent="0" algn="ctr">
              <a:buNone/>
            </a:pPr>
            <a:r>
              <a:rPr lang="lt-LT" sz="2400" dirty="0"/>
              <a:t>Tada spustelėkite mažą rodyklę dešiniajame apatiniame juostelės kampe ir pasirinkite jums tinkamiausią nustatymą </a:t>
            </a:r>
          </a:p>
          <a:p>
            <a:endParaRPr lang="en-GB" sz="2400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8EBCC95-42CD-F744-A4D7-9879D64C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D0E7-1A04-4FFA-9733-0C9988C4EAB2}" type="slidenum">
              <a:rPr lang="lv-LV" smtClean="0"/>
              <a:t>10</a:t>
            </a:fld>
            <a:endParaRPr lang="lv-LV"/>
          </a:p>
        </p:txBody>
      </p:sp>
      <p:sp>
        <p:nvSpPr>
          <p:cNvPr id="11" name="Satura vietturis 10">
            <a:extLst>
              <a:ext uri="{FF2B5EF4-FFF2-40B4-BE49-F238E27FC236}">
                <a16:creationId xmlns:a16="http://schemas.microsoft.com/office/drawing/2014/main" id="{797303CA-F8A1-8DBD-F3B9-6B91592DC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418" y="3643952"/>
            <a:ext cx="3549555" cy="2775872"/>
          </a:xfrm>
        </p:spPr>
        <p:txBody>
          <a:bodyPr>
            <a:normAutofit fontScale="70000" lnSpcReduction="20000"/>
          </a:bodyPr>
          <a:lstStyle/>
          <a:p>
            <a:r>
              <a:rPr lang="lt-LT" dirty="0"/>
              <a:t>Viršuje matote keletą žodžių – tai meniu</a:t>
            </a:r>
          </a:p>
          <a:p>
            <a:r>
              <a:rPr lang="lt-LT" dirty="0"/>
              <a:t>Po meniu matote juostelę (įrankių juostą) su mygtukais</a:t>
            </a:r>
          </a:p>
          <a:p>
            <a:r>
              <a:rPr lang="lt-LT" dirty="0"/>
              <a:t>Juostos turinys priklauso nuo pasirinkto meniu elemento</a:t>
            </a:r>
          </a:p>
          <a:p>
            <a:r>
              <a:rPr lang="lt-LT" dirty="0"/>
              <a:t>Galite pakeisti juostelės išdėstymą į supaprastintą vienos eilutės juostelę, jei tai pagrįsta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BBF9126-F935-2A33-CB30-65060BEA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903" y="3502050"/>
            <a:ext cx="2210034" cy="2990824"/>
          </a:xfrm>
          <a:prstGeom prst="rect">
            <a:avLst/>
          </a:prstGeom>
        </p:spPr>
      </p:pic>
      <p:sp>
        <p:nvSpPr>
          <p:cNvPr id="17" name="Ovāls 16">
            <a:extLst>
              <a:ext uri="{FF2B5EF4-FFF2-40B4-BE49-F238E27FC236}">
                <a16:creationId xmlns:a16="http://schemas.microsoft.com/office/drawing/2014/main" id="{E1F0C61E-5F03-93C0-4264-33D4CD7B137D}"/>
              </a:ext>
            </a:extLst>
          </p:cNvPr>
          <p:cNvSpPr/>
          <p:nvPr/>
        </p:nvSpPr>
        <p:spPr>
          <a:xfrm>
            <a:off x="11723427" y="1815152"/>
            <a:ext cx="468573" cy="395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4B38F565-D020-4200-71AD-0F8A40253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" y="2336248"/>
            <a:ext cx="6966217" cy="11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0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0495AB-B8DD-46BB-81AB-AC8F3591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Įdėkite naują skaidrę</a:t>
            </a:r>
            <a:endParaRPr lang="lt-LT" sz="36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48E7B22-F9F9-4CAB-9837-35DA7EF1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099" y="1986115"/>
            <a:ext cx="7594601" cy="4190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800" kern="0" dirty="0">
                <a:solidFill>
                  <a:srgbClr val="1E1E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Skirtuke Pagrindinis spustelėkite apatinę Nauja skaidrės pusę ir pasirinkite skaidrės išdėstymą.</a:t>
            </a:r>
            <a:endParaRPr lang="en-NL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E51A9F7-F624-974F-FBCC-363FB80C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11</a:t>
            </a:fld>
            <a:endParaRPr lang="en-N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5AE34E1B-3A10-AB85-63C4-781073EB78AF}"/>
              </a:ext>
            </a:extLst>
          </p:cNvPr>
          <p:cNvGrpSpPr/>
          <p:nvPr/>
        </p:nvGrpSpPr>
        <p:grpSpPr>
          <a:xfrm>
            <a:off x="3421871" y="3229788"/>
            <a:ext cx="5208957" cy="2947174"/>
            <a:chOff x="3544081" y="3229788"/>
            <a:chExt cx="5208957" cy="2947174"/>
          </a:xfrm>
        </p:grpSpPr>
        <p:pic>
          <p:nvPicPr>
            <p:cNvPr id="4" name="Picture 3" descr="Shows New Slide button on Home tab of the ribbon in PowerPoint">
              <a:extLst>
                <a:ext uri="{FF2B5EF4-FFF2-40B4-BE49-F238E27FC236}">
                  <a16:creationId xmlns:a16="http://schemas.microsoft.com/office/drawing/2014/main" id="{9B5B653E-1BD0-4B15-AF14-A9D0C3FC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081" y="3229788"/>
              <a:ext cx="5208957" cy="2947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Bultiņa: uz leju 5">
              <a:extLst>
                <a:ext uri="{FF2B5EF4-FFF2-40B4-BE49-F238E27FC236}">
                  <a16:creationId xmlns:a16="http://schemas.microsoft.com/office/drawing/2014/main" id="{66E1B96B-FD64-E135-BC91-440132DF3269}"/>
                </a:ext>
              </a:extLst>
            </p:cNvPr>
            <p:cNvSpPr/>
            <p:nvPr/>
          </p:nvSpPr>
          <p:spPr>
            <a:xfrm rot="6969941">
              <a:off x="6323115" y="5418046"/>
              <a:ext cx="453072" cy="102012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87581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D1F23A-134F-47FC-AF56-E1E18712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365125"/>
            <a:ext cx="11523405" cy="1218318"/>
          </a:xfrm>
        </p:spPr>
        <p:txBody>
          <a:bodyPr>
            <a:normAutofit/>
          </a:bodyPr>
          <a:lstStyle/>
          <a:p>
            <a:r>
              <a:rPr lang="lt-LT" sz="3600" dirty="0"/>
              <a:t>Skaidrių tipai</a:t>
            </a:r>
            <a:endParaRPr lang="en-GB" sz="36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4AA2AEC-5305-456B-AD8A-442BAF70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2071725"/>
            <a:ext cx="7580870" cy="446285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600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000" dirty="0"/>
              <a:t>Pavadinimo skaidrė – autorius arba įmonė ir pavadinimas.</a:t>
            </a:r>
          </a:p>
          <a:p>
            <a:pPr marL="3600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000" dirty="0"/>
              <a:t>Pavadinimas (skaidrė) ir turinys (dažniausiai tekstas) – dažniausiai naudojamas būdas</a:t>
            </a:r>
          </a:p>
          <a:p>
            <a:pPr marL="3600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000" dirty="0"/>
              <a:t>Skyriaus antraštė – skyrių antraštės</a:t>
            </a:r>
          </a:p>
          <a:p>
            <a:pPr marL="3600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000" dirty="0"/>
              <a:t>Du turiniai – dažniausiai viename bloke yra paveikslėlis, diagrama, lentelė, kitame – tekstas</a:t>
            </a:r>
          </a:p>
          <a:p>
            <a:pPr marL="3600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000" dirty="0"/>
              <a:t>Palyginimas – jei reikia palyginti panašias ir skirtingas 2 produktų charakteristikas – kaip dviejų blokų turinį, bet su antraštėmis</a:t>
            </a:r>
          </a:p>
          <a:p>
            <a:pPr marL="3600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000" dirty="0"/>
              <a:t>Tik pavadinimas – galima įvesti tik pavadinimą, tekstą ar paveikslėlį galima nukopijuoti į likusią dalį</a:t>
            </a:r>
          </a:p>
          <a:p>
            <a:pPr marL="3600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lt-LT" sz="2000" dirty="0"/>
              <a:t>Tuščia – negalima įvesti, galima kopijuoti</a:t>
            </a:r>
            <a:endParaRPr lang="en-GB" sz="2000" u="sng" dirty="0"/>
          </a:p>
        </p:txBody>
      </p:sp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4EE080D8-E3C7-4B35-BBD3-B1ABCA9A5D61}"/>
              </a:ext>
            </a:extLst>
          </p:cNvPr>
          <p:cNvSpPr txBox="1">
            <a:spLocks/>
          </p:cNvSpPr>
          <p:nvPr/>
        </p:nvSpPr>
        <p:spPr>
          <a:xfrm>
            <a:off x="324465" y="1551559"/>
            <a:ext cx="7580867" cy="4465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			</a:t>
            </a:r>
            <a:r>
              <a:rPr lang="en-US" sz="2400" b="1" dirty="0" err="1"/>
              <a:t>Reik</a:t>
            </a:r>
            <a:r>
              <a:rPr lang="lt-LT" sz="2400" b="1" dirty="0"/>
              <a:t>šmės</a:t>
            </a:r>
            <a:endParaRPr lang="lv-LV" sz="2400" b="1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F5C8DC89-3EFD-4475-A1B6-362E85B2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236" y="3731984"/>
            <a:ext cx="390525" cy="45720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13D15BE-EA92-4224-8BD5-0F7FFC071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r="1810"/>
          <a:stretch/>
        </p:blipFill>
        <p:spPr>
          <a:xfrm>
            <a:off x="8053713" y="2100804"/>
            <a:ext cx="3794157" cy="44337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8B939594-B42D-438C-B34B-2350F5A4C271}"/>
              </a:ext>
            </a:extLst>
          </p:cNvPr>
          <p:cNvSpPr/>
          <p:nvPr/>
        </p:nvSpPr>
        <p:spPr>
          <a:xfrm>
            <a:off x="7820269" y="1985242"/>
            <a:ext cx="920668" cy="603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urinio vietos rezervavimo ženklas 2">
            <a:extLst>
              <a:ext uri="{FF2B5EF4-FFF2-40B4-BE49-F238E27FC236}">
                <a16:creationId xmlns:a16="http://schemas.microsoft.com/office/drawing/2014/main" id="{11AB2A4E-1744-42D3-8C5C-2A700750BFCE}"/>
              </a:ext>
            </a:extLst>
          </p:cNvPr>
          <p:cNvSpPr txBox="1">
            <a:spLocks/>
          </p:cNvSpPr>
          <p:nvPr/>
        </p:nvSpPr>
        <p:spPr>
          <a:xfrm>
            <a:off x="8053712" y="1583443"/>
            <a:ext cx="3794158" cy="47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36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400" b="1" dirty="0"/>
              <a:t>Design</a:t>
            </a:r>
            <a:endParaRPr lang="lv-LV" sz="4000" b="1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0A13408-9A0B-295B-2FC4-F6BEAA26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548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7AA3715-D310-4649-947B-18ED1BBD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>
                <a:latin typeface="Cambria" panose="02040503050406030204" pitchFamily="18" charset="0"/>
                <a:ea typeface="Cambria" panose="02040503050406030204" pitchFamily="18" charset="0"/>
              </a:rPr>
              <a:t>Formatuoti tekstą</a:t>
            </a:r>
            <a:endParaRPr lang="lt-LT" sz="36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E3B8D8-C07E-4910-BBC2-F4A34DBA8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299" y="1986115"/>
            <a:ext cx="10125501" cy="4190847"/>
          </a:xfrm>
        </p:spPr>
        <p:txBody>
          <a:bodyPr>
            <a:normAutofit fontScale="92500"/>
          </a:bodyPr>
          <a:lstStyle/>
          <a:p>
            <a:pPr lvl="0" algn="just"/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</a:rPr>
              <a:t>Šrifto formatavimas – beveik lygiai taip pat kaip Word.</a:t>
            </a:r>
          </a:p>
          <a:p>
            <a:pPr lvl="0" algn="just"/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</a:rPr>
              <a:t>Pastraipos formatavimas – iš esmės kaip Word, bet:</a:t>
            </a:r>
          </a:p>
          <a:p>
            <a:pPr lvl="0" algn="just"/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</a:rPr>
              <a:t>Kelių lygių sąrašus turite sukurti rankiniu būdu</a:t>
            </a:r>
          </a:p>
          <a:p>
            <a:pPr lvl="0" algn="just"/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</a:rPr>
              <a:t>Gali keisti teksto kryptį.</a:t>
            </a:r>
          </a:p>
          <a:p>
            <a:pPr lvl="0" algn="just"/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</a:rPr>
              <a:t>Gali lygiuoti tekstą vertikaliai – viršuje, viduryje, apačioje.</a:t>
            </a:r>
          </a:p>
          <a:p>
            <a:pPr lvl="0" algn="just"/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</a:rPr>
              <a:t>Naudokite šešėlį ir apvadą.</a:t>
            </a:r>
          </a:p>
          <a:p>
            <a:pPr lvl="0" algn="just"/>
            <a:r>
              <a:rPr lang="lt-LT" dirty="0">
                <a:latin typeface="Cambria" panose="02040503050406030204" pitchFamily="18" charset="0"/>
                <a:ea typeface="Cambria" panose="02040503050406030204" pitchFamily="18" charset="0"/>
              </a:rPr>
              <a:t>Daugiau informacijos rasite 14_Word temoje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7B43243-3EDC-13D2-1945-0AC16DA4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691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3E0F72-98D2-4F6B-A51C-9A6E65A1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>
                <a:latin typeface="Cambria" panose="02040503050406030204" pitchFamily="18" charset="0"/>
                <a:ea typeface="Cambria" panose="02040503050406030204" pitchFamily="18" charset="0"/>
              </a:rPr>
              <a:t>		Įdėkite tekstą, paveikslėlius ir lenteles</a:t>
            </a:r>
            <a:endParaRPr lang="en-GB" sz="36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9438BAB-9A5C-4A1C-BD85-599FEBB8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986115"/>
            <a:ext cx="5657235" cy="3539429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marL="360000" lvl="0"/>
            <a:r>
              <a:rPr lang="lt-LT" sz="2800" dirty="0">
                <a:latin typeface="Cambria" panose="02040503050406030204" pitchFamily="18" charset="0"/>
                <a:ea typeface="Cambria" panose="02040503050406030204" pitchFamily="18" charset="0"/>
              </a:rPr>
              <a:t>Paveikslėlių įterpimas ir formatavimas – kaip Word</a:t>
            </a:r>
          </a:p>
          <a:p>
            <a:pPr marL="360000" lvl="0"/>
            <a:r>
              <a:rPr lang="lt-LT" sz="2800" dirty="0">
                <a:latin typeface="Cambria" panose="02040503050406030204" pitchFamily="18" charset="0"/>
                <a:ea typeface="Cambria" panose="02040503050406030204" pitchFamily="18" charset="0"/>
              </a:rPr>
              <a:t>Įdėkite ir formatuokite lenteles kaip Word</a:t>
            </a:r>
          </a:p>
          <a:p>
            <a:pPr marL="360000" lvl="0"/>
            <a:r>
              <a:rPr lang="lt-LT" sz="2800" dirty="0">
                <a:latin typeface="Cambria" panose="02040503050406030204" pitchFamily="18" charset="0"/>
                <a:ea typeface="Cambria" panose="02040503050406030204" pitchFamily="18" charset="0"/>
              </a:rPr>
              <a:t>Daugiau informacijos rasite 14_Word temoje.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8C719-1964-4F21-A1A5-BF88F0BDE267}"/>
              </a:ext>
            </a:extLst>
          </p:cNvPr>
          <p:cNvSpPr txBox="1"/>
          <p:nvPr/>
        </p:nvSpPr>
        <p:spPr>
          <a:xfrm>
            <a:off x="6210300" y="1986115"/>
            <a:ext cx="5657235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lt-LT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pratimas. Antraštinė skaidrė «Muziejai» Įdėkite 3 skaidres «Du turiniai» : 3 skirtingi paveikslėliai: svarbiausi jūsų sostinės muziejai. Ieškokite internete ir nukopijuokite paveikslėlį vienoje skaidrės pusėje, trumpą aprašymą kitoje.</a:t>
            </a:r>
            <a:endParaRPr lang="en-GB" sz="2800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07100F5-6751-A56C-DC03-594FF381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14</a:t>
            </a:fld>
            <a:endParaRPr lang="en-NL"/>
          </a:p>
        </p:txBody>
      </p:sp>
      <p:pic>
        <p:nvPicPr>
          <p:cNvPr id="6" name="Grafika 5" descr="Clipboard with solid fill">
            <a:extLst>
              <a:ext uri="{FF2B5EF4-FFF2-40B4-BE49-F238E27FC236}">
                <a16:creationId xmlns:a16="http://schemas.microsoft.com/office/drawing/2014/main" id="{DE0A4A31-DE31-3411-56B5-37FDC18CB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505" y="524821"/>
            <a:ext cx="914400" cy="914400"/>
          </a:xfrm>
          <a:prstGeom prst="rect">
            <a:avLst/>
          </a:prstGeom>
        </p:spPr>
      </p:pic>
      <p:pic>
        <p:nvPicPr>
          <p:cNvPr id="7" name="Grafika 6" descr="Presentation with media with solid fill">
            <a:extLst>
              <a:ext uri="{FF2B5EF4-FFF2-40B4-BE49-F238E27FC236}">
                <a16:creationId xmlns:a16="http://schemas.microsoft.com/office/drawing/2014/main" id="{3B7BFCB7-C065-CDC5-B637-9E9A6F516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5277" y="6287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436AF0-4F8E-407A-9CC9-6E3C06F6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365125"/>
            <a:ext cx="11379785" cy="1046010"/>
          </a:xfrm>
        </p:spPr>
        <p:txBody>
          <a:bodyPr>
            <a:normAutofit/>
          </a:bodyPr>
          <a:lstStyle/>
          <a:p>
            <a:r>
              <a:rPr lang="lt-LT" sz="3600" b="1" dirty="0">
                <a:latin typeface="Cambria" panose="02040503050406030204" pitchFamily="18" charset="0"/>
                <a:ea typeface="Cambria" panose="02040503050406030204" pitchFamily="18" charset="0"/>
              </a:rPr>
              <a:t>Fono formatavimas</a:t>
            </a:r>
            <a:endParaRPr lang="lt-LT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4B26D-FAF3-4B5E-BA30-DB0455E6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899" y="1656157"/>
            <a:ext cx="4409999" cy="493603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pratimas. Naudokite komandas Design Background, suprojektuokite skaidres, sukurtas 2 pratimu:</a:t>
            </a:r>
          </a:p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vienas su kietu užpildu</a:t>
            </a:r>
          </a:p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kitą su fono paveikslėliu.</a:t>
            </a:r>
          </a:p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Trečią kartą išbandykite dizainerio mygtuką ir peržiūrėkite nemokamus dirbtinio intelekto pasiūlymus.</a:t>
            </a:r>
          </a:p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Saugokitės, jums taip pat bus pasiūlyta mokama galimybė!</a:t>
            </a:r>
            <a:endParaRPr lang="en-US" sz="28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4514D9FC-650C-C771-1D1C-35D70D17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15</a:t>
            </a:fld>
            <a:endParaRPr lang="en-NL"/>
          </a:p>
        </p:txBody>
      </p:sp>
      <p:pic>
        <p:nvPicPr>
          <p:cNvPr id="6" name="Grafika 5" descr="Clipboard with solid fill">
            <a:extLst>
              <a:ext uri="{FF2B5EF4-FFF2-40B4-BE49-F238E27FC236}">
                <a16:creationId xmlns:a16="http://schemas.microsoft.com/office/drawing/2014/main" id="{F360CB3B-62AB-1309-692F-1D2843F3D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505" y="524821"/>
            <a:ext cx="914400" cy="914400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675F0852-D50B-DA38-263C-A7AC23AD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57" y="1439221"/>
            <a:ext cx="3890991" cy="51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9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436AF0-4F8E-407A-9CC9-6E3C06F6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938" y="517338"/>
            <a:ext cx="8728091" cy="723633"/>
          </a:xfrm>
        </p:spPr>
        <p:txBody>
          <a:bodyPr>
            <a:normAutofit/>
          </a:bodyPr>
          <a:lstStyle/>
          <a:p>
            <a:r>
              <a:rPr lang="en-US" sz="3600" b="1" kern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Rašymas</a:t>
            </a:r>
            <a:endParaRPr lang="lt-LT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4B26D-FAF3-4B5E-BA30-DB0455E67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+mn-lt"/>
              </a:rPr>
              <a:t>4 pratimas.</a:t>
            </a:r>
          </a:p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+mn-lt"/>
              </a:rPr>
              <a:t>Pasirinkite teksto rezervuotąją vietą ir įveskite kelis trumpus sakinius.</a:t>
            </a:r>
          </a:p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+mn-lt"/>
              </a:rPr>
              <a:t>Nukopijuokite teksto fragmentą iš interneto</a:t>
            </a:r>
          </a:p>
          <a:p>
            <a:pPr marL="0" indent="0">
              <a:buNone/>
            </a:pPr>
            <a:r>
              <a:rPr lang="lt-LT" sz="2800" i="1" dirty="0">
                <a:solidFill>
                  <a:srgbClr val="0070C0"/>
                </a:solidFill>
                <a:latin typeface="+mn-lt"/>
              </a:rPr>
              <a:t>Sukurkite teksto laukelį (Insert Text Box) ir nukopijuokite arba įveskite kelis žodžius į jį. Perkelkite teksto laukelį į kitą vietą.</a:t>
            </a:r>
            <a:endParaRPr lang="lt-LT" sz="2800" dirty="0"/>
          </a:p>
        </p:txBody>
      </p:sp>
      <p:sp>
        <p:nvSpPr>
          <p:cNvPr id="9" name="Satura vietturis 8">
            <a:extLst>
              <a:ext uri="{FF2B5EF4-FFF2-40B4-BE49-F238E27FC236}">
                <a16:creationId xmlns:a16="http://schemas.microsoft.com/office/drawing/2014/main" id="{B37F67EC-AC84-1A88-3A92-7BCF6242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604485"/>
          </a:xfrm>
        </p:spPr>
        <p:txBody>
          <a:bodyPr>
            <a:normAutofit fontScale="92500" lnSpcReduction="20000"/>
          </a:bodyPr>
          <a:lstStyle/>
          <a:p>
            <a:r>
              <a:rPr lang="lt-LT" dirty="0"/>
              <a:t>Aš gyvenu mieste. Naudojuosi viešuoju transportu.</a:t>
            </a:r>
          </a:p>
          <a:p>
            <a:r>
              <a:rPr lang="lt-LT" dirty="0"/>
              <a:t>Ketvirtadienį į Baltijos šalis su gūsingais šiaurinių krypčių vėjais sugrįš šaltesnis oras, nuo penktadienio dažnai numatomi krituliai – daugiausia sniegas, rodo naujausios prognozės.</a:t>
            </a:r>
            <a:endParaRPr lang="en-GB" dirty="0"/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66D6054-9975-9279-5450-8792930A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16</a:t>
            </a:fld>
            <a:endParaRPr lang="en-NL"/>
          </a:p>
        </p:txBody>
      </p:sp>
      <p:pic>
        <p:nvPicPr>
          <p:cNvPr id="5" name="Grafika 4" descr="Clipboard with solid fill">
            <a:extLst>
              <a:ext uri="{FF2B5EF4-FFF2-40B4-BE49-F238E27FC236}">
                <a16:creationId xmlns:a16="http://schemas.microsoft.com/office/drawing/2014/main" id="{79FCB7A7-6953-EB2B-7608-1FDED4513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505" y="52482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CC493-5954-D53D-4CF9-EFF1028783AD}"/>
              </a:ext>
            </a:extLst>
          </p:cNvPr>
          <p:cNvSpPr txBox="1"/>
          <p:nvPr/>
        </p:nvSpPr>
        <p:spPr>
          <a:xfrm>
            <a:off x="7036676" y="4500453"/>
            <a:ext cx="3452648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lt-LT" sz="2800" dirty="0"/>
              <a:t>Galite pakeisti teksto laukelio dydį ir perkelti jį bet kur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3848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01F7C2-70D0-4ED1-91DE-E3172550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338585"/>
            <a:ext cx="7147266" cy="1649702"/>
          </a:xfrm>
        </p:spPr>
        <p:txBody>
          <a:bodyPr>
            <a:normAutofit/>
          </a:bodyPr>
          <a:lstStyle/>
          <a:p>
            <a:r>
              <a:rPr lang="en-US" sz="3600" kern="0" dirty="0" err="1">
                <a:solidFill>
                  <a:srgbClr val="1E1E1E"/>
                </a:solidFill>
                <a:cs typeface="Times New Roman" panose="02020603050405020304" pitchFamily="18" charset="0"/>
              </a:rPr>
              <a:t>Formatuokite</a:t>
            </a:r>
            <a:r>
              <a:rPr lang="en-US" sz="3600" kern="0" dirty="0">
                <a:solidFill>
                  <a:srgbClr val="1E1E1E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1E1E1E"/>
                </a:solidFill>
                <a:cs typeface="Times New Roman" panose="02020603050405020304" pitchFamily="18" charset="0"/>
              </a:rPr>
              <a:t>tekst</a:t>
            </a:r>
            <a:r>
              <a:rPr lang="lt-LT" sz="3600" kern="0" dirty="0">
                <a:solidFill>
                  <a:srgbClr val="1E1E1E"/>
                </a:solidFill>
                <a:cs typeface="Times New Roman" panose="02020603050405020304" pitchFamily="18" charset="0"/>
              </a:rPr>
              <a:t>ą</a:t>
            </a:r>
            <a:endParaRPr lang="lt-LT" sz="48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82CFD0A-74B2-473A-AC69-95D22754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30" y="1518387"/>
            <a:ext cx="7136170" cy="2175387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lt-LT" sz="2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Pasirinkite tekstą.</a:t>
            </a:r>
          </a:p>
          <a:p>
            <a:pPr marL="342900" indent="-342900">
              <a:buAutoNum type="arabicPeriod"/>
            </a:pPr>
            <a:r>
              <a:rPr lang="lt-LT" sz="2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Eikite į meniu „Pagrindinis“</a:t>
            </a:r>
          </a:p>
          <a:p>
            <a:pPr marL="342900" indent="-342900">
              <a:buAutoNum type="arabicPeriod"/>
            </a:pPr>
            <a:r>
              <a:rPr lang="lt-LT" sz="2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Grupėje „Šriftas“ pasirinkite šrifto tipą</a:t>
            </a:r>
          </a:p>
          <a:p>
            <a:pPr marL="342900" indent="-342900">
              <a:buAutoNum type="arabicPeriod"/>
            </a:pPr>
            <a:r>
              <a:rPr lang="lt-LT" sz="28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Pasirinkite šrifto dydį</a:t>
            </a:r>
            <a:endParaRPr lang="en-NL" sz="28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03708-F6F3-43E0-8023-144327954006}"/>
              </a:ext>
            </a:extLst>
          </p:cNvPr>
          <p:cNvSpPr txBox="1"/>
          <p:nvPr/>
        </p:nvSpPr>
        <p:spPr>
          <a:xfrm>
            <a:off x="344130" y="3840561"/>
            <a:ext cx="7147266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lt-LT" sz="28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pratimas. Pasirinkite šriftą "Cambria", 16 dydžio, užpildykite pavyzdžius ir pakeiskite šriftą ir fono spalvas pirmoje ir antroje skaidrėse.</a:t>
            </a:r>
            <a:endParaRPr lang="en-US" sz="28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0E26D9-A40B-4B48-8967-1A0A870A9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3500" y="0"/>
            <a:ext cx="2921000" cy="6857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57B6A-AE5D-40FB-9D9A-600C94027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5542" y="-3"/>
            <a:ext cx="2332954" cy="68575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B36C7C-4A0A-4264-9A75-DA83224093C5}"/>
              </a:ext>
            </a:extLst>
          </p:cNvPr>
          <p:cNvSpPr/>
          <p:nvPr/>
        </p:nvSpPr>
        <p:spPr>
          <a:xfrm>
            <a:off x="7491396" y="1097958"/>
            <a:ext cx="2169058" cy="3244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540E6B-A1BE-4AA9-B6E7-3CDDE871774F}"/>
              </a:ext>
            </a:extLst>
          </p:cNvPr>
          <p:cNvSpPr/>
          <p:nvPr/>
        </p:nvSpPr>
        <p:spPr>
          <a:xfrm>
            <a:off x="11004892" y="2208112"/>
            <a:ext cx="780404" cy="2429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70A8221-1C35-8A87-1754-ED8010C9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17</a:t>
            </a:fld>
            <a:endParaRPr lang="en-NL"/>
          </a:p>
        </p:txBody>
      </p:sp>
      <p:pic>
        <p:nvPicPr>
          <p:cNvPr id="5" name="Grafika 4" descr="Clipboard with solid fill">
            <a:extLst>
              <a:ext uri="{FF2B5EF4-FFF2-40B4-BE49-F238E27FC236}">
                <a16:creationId xmlns:a16="http://schemas.microsoft.com/office/drawing/2014/main" id="{EC55989B-8EAA-A31E-2FA4-8FD61F2A7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505" y="524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D66A704-ADAF-9D65-6EB6-E3E910D3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263819"/>
            <a:ext cx="3918857" cy="82223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Failo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išsaugojimas</a:t>
            </a: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E3DAB1A-4AA1-3E4B-2223-80F2C4B1A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7355"/>
            <a:ext cx="5181600" cy="5534119"/>
          </a:xfrm>
        </p:spPr>
        <p:txBody>
          <a:bodyPr>
            <a:normAutofit fontScale="85000" lnSpcReduction="20000"/>
          </a:bodyPr>
          <a:lstStyle/>
          <a:p>
            <a:r>
              <a:rPr lang="lt-LT" dirty="0"/>
              <a:t>Kai tik sukuriate naują dokumentą, jis automatiškai išsaugomas jūsų „OneDrive“ kaip „Presentation1“, „Presentation2“ ir kt.</a:t>
            </a:r>
          </a:p>
          <a:p>
            <a:r>
              <a:rPr lang="lt-LT" dirty="0"/>
              <a:t>Žinoma, tai yra tam tikra nauda, tačiau, kita vertus, sunku rasti jūsų sukurtą pristatymą </a:t>
            </a:r>
          </a:p>
          <a:p>
            <a:r>
              <a:rPr lang="lt-LT" dirty="0"/>
              <a:t>Siūlau išsaugoti bet kokį naują pristatymą konkrečiu pavadinimu, kaip jį sukūrėte!</a:t>
            </a:r>
          </a:p>
          <a:p>
            <a:r>
              <a:rPr lang="lt-LT" dirty="0"/>
              <a:t>Spustelėkite Failas  Išsaugoti kaip  Išsaugoti kaip kopiją internete</a:t>
            </a:r>
          </a:p>
          <a:p>
            <a:r>
              <a:rPr lang="lt-LT" dirty="0"/>
              <a:t>Pasirinkite atitinkamą aplanką savo OneDrive</a:t>
            </a:r>
          </a:p>
          <a:p>
            <a:r>
              <a:rPr lang="lt-LT" dirty="0"/>
              <a:t>Įveskite šios kopijos pavadinimą ir spustelėkite Išsaugoti</a:t>
            </a:r>
          </a:p>
          <a:p>
            <a:r>
              <a:rPr lang="lt-LT" dirty="0"/>
              <a:t>Kairiajame viršutiniame kampe turėtų būti rodomas failo pavadinimas</a:t>
            </a:r>
            <a:endParaRPr lang="en-GB" dirty="0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FDD77D84-3C03-397C-79D6-6BB5E8733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00958" y="1587940"/>
            <a:ext cx="3081860" cy="2825039"/>
          </a:xfr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773E654-FEA5-E12D-F1CD-F23B42D6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D0E7-1A04-4FFA-9733-0C9988C4EAB2}" type="slidenum">
              <a:rPr lang="lv-LV" smtClean="0"/>
              <a:t>18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059C22FE-5A12-920C-CD8B-E2E2B8CF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760" y="136525"/>
            <a:ext cx="2759341" cy="2825039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F9FC4CDE-BE1B-2238-0E1F-F558F0E5E829}"/>
              </a:ext>
            </a:extLst>
          </p:cNvPr>
          <p:cNvSpPr/>
          <p:nvPr/>
        </p:nvSpPr>
        <p:spPr>
          <a:xfrm>
            <a:off x="7230929" y="776241"/>
            <a:ext cx="1599172" cy="547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09EC1945-2B97-C91C-E3D0-8BC33B37E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2979"/>
            <a:ext cx="3086531" cy="1943371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9BEB6571-46FE-56EB-4CE1-23556A396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015" y="4745106"/>
            <a:ext cx="246731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6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2AFF077-8BF2-2291-189F-B44B9463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4373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Kitas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būdas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išsaugoti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pristatymą</a:t>
            </a: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14D2F7C-85A8-47D8-AD3D-D94CDAD74A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Jei Išsaugoti kaip kopiją internete neveikia ir pasirodo anksčiau pateiktas klaidos pranešimas, pabandykite pervardyti</a:t>
            </a:r>
          </a:p>
          <a:p>
            <a:r>
              <a:rPr lang="lt-LT" dirty="0"/>
              <a:t>Failas bus išsaugotas „OneDrive“ nurodytu pavadinimu</a:t>
            </a:r>
          </a:p>
          <a:p>
            <a:r>
              <a:rPr lang="lt-LT" dirty="0"/>
              <a:t>Atidarykite Mano failai OneDrive, pasirinkite failą, spustelėkite 3 taškus (...), kad pasiektumėte Daugiau veiksmų, pasirinkite Perkelti į, pasirinkite paskirties aplanką ir perkelkite failą</a:t>
            </a:r>
            <a:endParaRPr lang="en-GB" dirty="0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83CDA3B7-932B-2AFB-CBA1-6CFBD75B39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0"/>
            <a:ext cx="5702965" cy="2105120"/>
          </a:xfr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6F7DABE6-6BE2-3DB1-E4A6-A2FDEBB6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D0E7-1A04-4FFA-9733-0C9988C4EAB2}" type="slidenum">
              <a:rPr lang="lv-LV" smtClean="0"/>
              <a:t>19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18F95E76-E3EF-2BDE-C4CB-71D6D942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0784"/>
            <a:ext cx="4867954" cy="4410691"/>
          </a:xfrm>
          <a:prstGeom prst="rect">
            <a:avLst/>
          </a:prstGeom>
        </p:spPr>
      </p:pic>
      <p:sp>
        <p:nvSpPr>
          <p:cNvPr id="10" name="Taisnstūris: ar noapaļotiem stūriem 9">
            <a:extLst>
              <a:ext uri="{FF2B5EF4-FFF2-40B4-BE49-F238E27FC236}">
                <a16:creationId xmlns:a16="http://schemas.microsoft.com/office/drawing/2014/main" id="{03033CC6-9ED2-CE5B-4850-75E7D63FA28B}"/>
              </a:ext>
            </a:extLst>
          </p:cNvPr>
          <p:cNvSpPr/>
          <p:nvPr/>
        </p:nvSpPr>
        <p:spPr>
          <a:xfrm>
            <a:off x="9130352" y="4258101"/>
            <a:ext cx="1624084" cy="365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5A9F47CA-1852-27F6-D779-BB4A0096D9D8}"/>
              </a:ext>
            </a:extLst>
          </p:cNvPr>
          <p:cNvSpPr/>
          <p:nvPr/>
        </p:nvSpPr>
        <p:spPr>
          <a:xfrm>
            <a:off x="8816454" y="2310784"/>
            <a:ext cx="491319" cy="365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646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B200D3E-C142-4405-8B91-70C362A3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 </a:t>
            </a:r>
            <a:r>
              <a:rPr lang="en-US" dirty="0" err="1"/>
              <a:t>yra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PowerPoint</a:t>
            </a:r>
            <a:r>
              <a:rPr lang="lv-LV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E3AB7BA-EDCD-485D-A2E9-C1C81B4C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828799"/>
            <a:ext cx="11523406" cy="4348163"/>
          </a:xfrm>
        </p:spPr>
        <p:txBody>
          <a:bodyPr>
            <a:normAutofit/>
          </a:bodyPr>
          <a:lstStyle/>
          <a:p>
            <a:pPr marL="360000" indent="-360000" algn="just">
              <a:lnSpc>
                <a:spcPct val="100000"/>
              </a:lnSpc>
            </a:pPr>
            <a:r>
              <a:rPr lang="lt-LT" b="0" i="0" dirty="0">
                <a:effectLst/>
              </a:rPr>
              <a:t>Ar prisimeni diafilmus iš savo vaikystės? Juos sudarė atskiri kadrai, kurie padėjo prisiminti matytą animacinį filmuką arba sugalvoti savo istoriją.</a:t>
            </a:r>
          </a:p>
          <a:p>
            <a:pPr marL="360000" indent="-360000" algn="just">
              <a:lnSpc>
                <a:spcPct val="100000"/>
              </a:lnSpc>
            </a:pPr>
            <a:r>
              <a:rPr lang="lt-LT" b="0" i="0" dirty="0">
                <a:effectLst/>
              </a:rPr>
              <a:t>PowerPoint padeda sukurti tokius individualius kadrus, kurie praturtina pasakojimą, padeda jį suprasti.</a:t>
            </a:r>
          </a:p>
          <a:p>
            <a:pPr marL="360000" indent="-360000" algn="just">
              <a:lnSpc>
                <a:spcPct val="100000"/>
              </a:lnSpc>
            </a:pPr>
            <a:r>
              <a:rPr lang="lt-LT" b="0" i="0" dirty="0">
                <a:effectLst/>
              </a:rPr>
              <a:t>Tekstas vaidins pagrindinį vaidmenį.</a:t>
            </a:r>
          </a:p>
          <a:p>
            <a:pPr marL="360000" indent="-360000" algn="just">
              <a:lnSpc>
                <a:spcPct val="100000"/>
              </a:lnSpc>
            </a:pPr>
            <a:r>
              <a:rPr lang="lt-LT" b="0" i="0" dirty="0">
                <a:effectLst/>
              </a:rPr>
              <a:t>Šie žodžiai yra tik pastabos.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9FD871C-02F7-7A7D-5184-BCA6584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160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D1F23A-134F-47FC-AF56-E1E18712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365125"/>
            <a:ext cx="11523405" cy="1218318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4E4E4E"/>
                </a:solidFill>
              </a:rPr>
              <a:t>Norėdami atidaryti esamą pristatymą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4AA2AEC-5305-456B-AD8A-442BAF70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17" y="2086048"/>
            <a:ext cx="4838400" cy="4532275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360000" marR="476250" lvl="0" fontAlgn="base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lt-LT" sz="2800" kern="0" dirty="0">
                <a:solidFill>
                  <a:srgbClr val="4E4E4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Pasirinkite skirtuką Failas, tada spustelėkite Atidaryti.</a:t>
            </a:r>
          </a:p>
          <a:p>
            <a:pPr marL="360000" marR="476250" lvl="0" fontAlgn="base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lt-LT" sz="2800" kern="0" dirty="0">
                <a:solidFill>
                  <a:srgbClr val="4E4E4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Bus rodomas dialogo langas Atidaryti.</a:t>
            </a:r>
          </a:p>
          <a:p>
            <a:pPr marL="360000" marR="476250" lvl="0" fontAlgn="base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lt-LT" sz="2800" kern="0" dirty="0">
                <a:solidFill>
                  <a:srgbClr val="4E4E4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Raskite ir pasirinkite savo pristatymą.</a:t>
            </a:r>
          </a:p>
          <a:p>
            <a:pPr marL="360000" marR="476250" lvl="0" fontAlgn="base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457200" algn="l"/>
              </a:tabLst>
            </a:pPr>
            <a:r>
              <a:rPr lang="lt-LT" sz="2800" kern="0" dirty="0">
                <a:solidFill>
                  <a:srgbClr val="4E4E4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Galite atidaryti failus, jau išsaugotus „OneDrive“, ir iš savo įrenginio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7960AEF-E5CB-E8C6-6BC8-F9621F80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20</a:t>
            </a:fld>
            <a:endParaRPr lang="en-NL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4B00614-9117-56C6-7F1D-688CD2A1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71" y="2054602"/>
            <a:ext cx="5220429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6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F979734-E32A-2D6E-2A8A-9304FF8C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382407" cy="802898"/>
          </a:xfrm>
        </p:spPr>
        <p:txBody>
          <a:bodyPr/>
          <a:lstStyle/>
          <a:p>
            <a:r>
              <a:rPr lang="en-GB" b="1" dirty="0" err="1"/>
              <a:t>Skaidri</a:t>
            </a:r>
            <a:r>
              <a:rPr lang="lt-LT" b="1" dirty="0"/>
              <a:t>ų rodymas</a:t>
            </a:r>
            <a:endParaRPr lang="en-GB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18ADBE6-359F-C9FB-28BC-D45F8A91F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64776"/>
            <a:ext cx="6642795" cy="5263255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Norėdami pradėti skaidrių demonstraciją, bakstelėkite meniu elementą Skaidrių demonstravimas ir pasirinkite atitinkamą mygtuką – Nuo pradžios arba Iš dabartinės skaidrės</a:t>
            </a:r>
          </a:p>
          <a:p>
            <a:r>
              <a:rPr lang="lt-LT" dirty="0"/>
              <a:t>Kitas būdas pradėti skaidrių demonstraciją nuo dabartinės skaidrės yra spustelėti ekrano mygtuką apatiniame dešiniajame kampe</a:t>
            </a:r>
          </a:p>
          <a:p>
            <a:r>
              <a:rPr lang="lt-LT" dirty="0"/>
              <a:t>Galite naršyti po pristatymą kairiuoju pelės klavišu (pirmyn) arba klaviatūros rodyklėmis (pirmyn ir atgal)</a:t>
            </a:r>
          </a:p>
          <a:p>
            <a:r>
              <a:rPr lang="lt-LT" dirty="0"/>
              <a:t>Norėdami parodyti pristatymą žmonių grupei, galite lengvai prijungti kompiuterį prie televizoriaus, tada paspauskite klaviatūros mygtuką F4 ir pasirinkite Dubliuoti ekraną</a:t>
            </a:r>
          </a:p>
          <a:p>
            <a:endParaRPr lang="en-GB" b="1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06500D7-ED5B-7D6A-3428-274682EA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GB" smtClean="0"/>
              <a:t>21</a:t>
            </a:fld>
            <a:endParaRPr lang="en-GB" dirty="0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D8E011C2-2FEC-8581-CA1B-B8453700CC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1718" y="121640"/>
            <a:ext cx="1581371" cy="1409897"/>
          </a:xfr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A2AEFDD6-71FC-E1F6-4EE5-FC46BFF6EF47}"/>
              </a:ext>
            </a:extLst>
          </p:cNvPr>
          <p:cNvGrpSpPr/>
          <p:nvPr/>
        </p:nvGrpSpPr>
        <p:grpSpPr>
          <a:xfrm>
            <a:off x="7749016" y="1603123"/>
            <a:ext cx="3532749" cy="852376"/>
            <a:chOff x="7590176" y="3214657"/>
            <a:chExt cx="3532749" cy="852376"/>
          </a:xfrm>
        </p:grpSpPr>
        <p:pic>
          <p:nvPicPr>
            <p:cNvPr id="9" name="Attēls 8">
              <a:extLst>
                <a:ext uri="{FF2B5EF4-FFF2-40B4-BE49-F238E27FC236}">
                  <a16:creationId xmlns:a16="http://schemas.microsoft.com/office/drawing/2014/main" id="{50A01038-3093-EA3D-5F01-420120FA2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0176" y="3214657"/>
              <a:ext cx="3532749" cy="802898"/>
            </a:xfrm>
            <a:prstGeom prst="rect">
              <a:avLst/>
            </a:prstGeom>
          </p:spPr>
        </p:pic>
        <p:sp>
          <p:nvSpPr>
            <p:cNvPr id="10" name="Ovāls 9">
              <a:extLst>
                <a:ext uri="{FF2B5EF4-FFF2-40B4-BE49-F238E27FC236}">
                  <a16:creationId xmlns:a16="http://schemas.microsoft.com/office/drawing/2014/main" id="{B61711AE-94EB-8FB6-1DB7-DDAD1C30F2A3}"/>
                </a:ext>
              </a:extLst>
            </p:cNvPr>
            <p:cNvSpPr/>
            <p:nvPr/>
          </p:nvSpPr>
          <p:spPr>
            <a:xfrm>
              <a:off x="9171547" y="3429000"/>
              <a:ext cx="641193" cy="63803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Attēls 12">
            <a:extLst>
              <a:ext uri="{FF2B5EF4-FFF2-40B4-BE49-F238E27FC236}">
                <a16:creationId xmlns:a16="http://schemas.microsoft.com/office/drawing/2014/main" id="{C5346332-C949-C3ED-83A8-80F2F3294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590" y="2712073"/>
            <a:ext cx="3162741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4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64BCB9A-E78A-5372-627A-4300E7EA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premija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animacijos</a:t>
            </a: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6F26D7E-0835-4CD4-0445-4CDF3388D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5021"/>
            <a:ext cx="5181600" cy="49478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dirty="0"/>
              <a:t>Kad jūsų pristatymas būtų patrauklesnis, prie tekstų ir objektų galite pridėti animacijų</a:t>
            </a:r>
          </a:p>
          <a:p>
            <a:pPr marL="0" indent="0">
              <a:buNone/>
            </a:pPr>
            <a:r>
              <a:rPr lang="lt-LT" dirty="0"/>
              <a:t>1. Pasirinkite tekstą arba objektą</a:t>
            </a:r>
          </a:p>
          <a:p>
            <a:pPr marL="0" indent="0">
              <a:buNone/>
            </a:pPr>
            <a:r>
              <a:rPr lang="lt-LT" dirty="0"/>
              <a:t>2. Meniu Animacija, grupėje Animacija pasirinkite atitinkamą įėjimo, paryškinimo arba išėjimo efektą.</a:t>
            </a:r>
          </a:p>
          <a:p>
            <a:pPr marL="0" indent="0">
              <a:buNone/>
            </a:pPr>
            <a:r>
              <a:rPr lang="lt-LT" dirty="0"/>
              <a:t>3. Kiekvienam animacijos efektui – judėjimo takams – galimos kelios efektų parinktys</a:t>
            </a:r>
          </a:p>
          <a:p>
            <a:pPr marL="0" indent="0">
              <a:buNone/>
            </a:pPr>
            <a:r>
              <a:rPr lang="lt-LT" dirty="0"/>
              <a:t>4. Galite keisti trukmę ir nustatyti kiekvieno objekto ar teksto animacijos seką</a:t>
            </a:r>
          </a:p>
          <a:p>
            <a:pPr marL="0" indent="0">
              <a:buNone/>
            </a:pPr>
            <a:r>
              <a:rPr lang="lt-LT" dirty="0"/>
              <a:t>5. Prie vieno objekto negalima pridėti kelių animacijų</a:t>
            </a:r>
            <a:endParaRPr lang="en-GB" dirty="0"/>
          </a:p>
        </p:txBody>
      </p:sp>
      <p:pic>
        <p:nvPicPr>
          <p:cNvPr id="9" name="Satura vietturis 8">
            <a:extLst>
              <a:ext uri="{FF2B5EF4-FFF2-40B4-BE49-F238E27FC236}">
                <a16:creationId xmlns:a16="http://schemas.microsoft.com/office/drawing/2014/main" id="{0A9DFEEA-39A4-201F-3949-B7B74A522E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5261" y="1040524"/>
            <a:ext cx="4621938" cy="5136439"/>
          </a:xfr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2584AF4-6DA1-4FFC-CD43-887700EF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22</a:t>
            </a:fld>
            <a:endParaRPr lang="en-NL"/>
          </a:p>
        </p:txBody>
      </p:sp>
      <p:pic>
        <p:nvPicPr>
          <p:cNvPr id="10" name="Grafika 9" descr="Presentation with media with solid fill">
            <a:hlinkClick r:id="rId3" action="ppaction://hlinkfile"/>
            <a:extLst>
              <a:ext uri="{FF2B5EF4-FFF2-40B4-BE49-F238E27FC236}">
                <a16:creationId xmlns:a16="http://schemas.microsoft.com/office/drawing/2014/main" id="{AE8ED36D-90A5-DDF4-73B1-FE538A482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5441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8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B45B405-4B8D-DBF1-BC70-061C5E7D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009"/>
          </a:xfrm>
        </p:spPr>
        <p:txBody>
          <a:bodyPr/>
          <a:lstStyle/>
          <a:p>
            <a:r>
              <a:rPr lang="lt-LT" b="1" dirty="0"/>
              <a:t>2 premija – perėjimai</a:t>
            </a:r>
            <a:endParaRPr lang="en-GB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6A96E99-3DF5-351F-D43C-CF8D37512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4134"/>
            <a:ext cx="5181600" cy="53487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dirty="0"/>
              <a:t>Kad pristatymas būtų dar patrauklesnis, galite nustatyti Transitions – tai, kaip skaidrės keičia viena kitą</a:t>
            </a:r>
          </a:p>
          <a:p>
            <a:pPr marL="0" indent="0">
              <a:buNone/>
            </a:pPr>
            <a:r>
              <a:rPr lang="lt-LT" dirty="0"/>
              <a:t>Meniu pasirinkite skirtuką Perėjimai</a:t>
            </a:r>
          </a:p>
          <a:p>
            <a:pPr marL="0" indent="0">
              <a:buNone/>
            </a:pPr>
            <a:r>
              <a:rPr lang="lt-LT" dirty="0"/>
              <a:t>Perėjimų grupėje raskite atitinkamą perėjimą</a:t>
            </a:r>
          </a:p>
          <a:p>
            <a:pPr marL="0" indent="0">
              <a:buNone/>
            </a:pPr>
            <a:r>
              <a:rPr lang="lt-LT" dirty="0"/>
              <a:t>Galite keisti trukmę ir kai kurias kitas parinktis</a:t>
            </a:r>
          </a:p>
          <a:p>
            <a:pPr marL="0" indent="0">
              <a:buNone/>
            </a:pPr>
            <a:r>
              <a:rPr lang="lt-LT" dirty="0"/>
              <a:t>Galite nustatyti vienodus perėjimus visoms skaidrėms arba nustatyti skirtingą kiekvienos skaidrės perėjimą 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7ACC1191-31DF-B906-85AB-C4760F23C7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13490"/>
            <a:ext cx="5836710" cy="4473504"/>
          </a:xfr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F0219B1-86AE-B43D-6D92-29A2020C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GB" smtClean="0"/>
              <a:t>23</a:t>
            </a:fld>
            <a:endParaRPr lang="en-GB" dirty="0"/>
          </a:p>
        </p:txBody>
      </p:sp>
      <p:pic>
        <p:nvPicPr>
          <p:cNvPr id="8" name="Grafika 7" descr="Presentation with media with solid fill">
            <a:hlinkClick r:id="rId3" action="ppaction://hlinkfile"/>
            <a:extLst>
              <a:ext uri="{FF2B5EF4-FFF2-40B4-BE49-F238E27FC236}">
                <a16:creationId xmlns:a16="http://schemas.microsoft.com/office/drawing/2014/main" id="{343492D6-E5A4-6ACD-BA20-98E6C3E24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351" y="2974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7C9E84-692A-AFCD-E6DF-D0A48D88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210"/>
          </a:xfrm>
        </p:spPr>
        <p:txBody>
          <a:bodyPr/>
          <a:lstStyle/>
          <a:p>
            <a:r>
              <a:rPr lang="en-GB" b="1" dirty="0" err="1"/>
              <a:t>Spausdinimas</a:t>
            </a:r>
            <a:endParaRPr lang="en-GB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BC0B197-3F6C-FE01-8849-E45661ABF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0068"/>
            <a:ext cx="5736021" cy="5152805"/>
          </a:xfrm>
        </p:spPr>
        <p:txBody>
          <a:bodyPr>
            <a:normAutofit lnSpcReduction="10000"/>
          </a:bodyPr>
          <a:lstStyle/>
          <a:p>
            <a:r>
              <a:rPr lang="lt-LT" dirty="0"/>
              <a:t>PowerPoint skirtas skaidrėms rodyti ekrane ir neskirtas spausdinti, tačiau esant ypatingam poreikiui, pristatymą galima atsispausdinti.</a:t>
            </a:r>
          </a:p>
          <a:p>
            <a:r>
              <a:rPr lang="lt-LT" dirty="0"/>
              <a:t>Failas  Spausdinti  pasirinkite spausdinimo būdą.</a:t>
            </a:r>
          </a:p>
          <a:p>
            <a:r>
              <a:rPr lang="lt-LT" dirty="0"/>
              <a:t>Nepamirškite, kad spaudiniai, ypač nespalvoti, gali atrodyti daug blogiau nei ekrane – jie gali trukdyti fone esančioms linijoms, gali būti nepakankamas kontrastas tarp fono ir teksto – „tamsoje visos katės yra pilkos».</a:t>
            </a:r>
            <a:r>
              <a:rPr lang="en-US" dirty="0"/>
              <a:t> </a:t>
            </a:r>
            <a:endParaRPr lang="lv-LV" dirty="0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2F54654D-8651-D225-624E-6AE28863E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7233" y="1487607"/>
            <a:ext cx="5168161" cy="4095058"/>
          </a:xfr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5CFFB28-523D-5D81-3E1C-E8CC9557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2532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0EC7232-E7FE-B19E-AA4A-F4E3BA5B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Praktika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EC725C2-5C46-441F-74A8-E6C893A25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lt-LT" dirty="0"/>
              <a:t>Sukurkite pristatymą su bent 10 skaidrių apie jūsų mėgstamą užsiėmimą ar hobį, pvz., gėles, maisto receptus, medžioklę, žvejybą ar bet kurią kitą temą.</a:t>
            </a:r>
          </a:p>
          <a:p>
            <a:pPr algn="just"/>
            <a:r>
              <a:rPr lang="lt-LT" dirty="0"/>
              <a:t>Kiekvienoje skaidrėje pritaikykite animaciją pavadinimui, tekstui ir paveikslėliui arba teksto laukeliui.</a:t>
            </a:r>
          </a:p>
          <a:p>
            <a:pPr algn="just"/>
            <a:r>
              <a:rPr lang="lt-LT" dirty="0"/>
              <a:t>Pridėkite perėjimą prie kiekvienos skaidrės.</a:t>
            </a:r>
          </a:p>
          <a:p>
            <a:pPr algn="just"/>
            <a:r>
              <a:rPr lang="lt-LT" dirty="0"/>
              <a:t>Parodykite savo pasirodymą artimam žmogui.</a:t>
            </a:r>
          </a:p>
          <a:p>
            <a:pPr algn="just"/>
            <a:r>
              <a:rPr lang="lt-LT" dirty="0"/>
              <a:t>Sėkmės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93D53F2-7925-8A49-F87E-49048D84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647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90AF4E-7221-39F6-EAC5-84A6CD8D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Atidžiai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perskaitykite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žemiau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esantį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tekstą</a:t>
            </a:r>
            <a:r>
              <a:rPr lang="en-GB" b="1" dirty="0">
                <a:solidFill>
                  <a:srgbClr val="FF0000"/>
                </a:solidFill>
              </a:rPr>
              <a:t>!</a:t>
            </a: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2DF070F-ACBF-38FF-9258-1DB9F868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655236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Naudokite šį pristatymą kartu su failu PowerPoint_notes. Šiame faile pateikiama keletas paaiškinimų ir papildomos informacijos.</a:t>
            </a:r>
          </a:p>
          <a:p>
            <a:r>
              <a:rPr lang="lt-LT" dirty="0"/>
              <a:t>Kad ir kur būtumėte šiame pristatyme ar faile PowerPoint_notes, pamatysite piktogramą „Paleisti vaizdo įrašą“, paspauskite ir laikykite nuspaudę Ctrl klavišą ir vienu metu spustelėkite kairįjį pelės mygtuką (Ctrl+Click), kad peržiūrėtumėte atitinkamą vaizdo įrašą.</a:t>
            </a:r>
          </a:p>
          <a:p>
            <a:r>
              <a:rPr lang="lt-LT" dirty="0"/>
              <a:t>Kad ir kur būtumėte šiame pristatyme ar faile PowerPoint_notes, pamatysite piktogramą „Pratimai“, paimkite pratimą skaidrėje arba naudokite Ctrl+Spustelėkite, kad atidarytumėte pratimą, išsaugotą atskirame faile.</a:t>
            </a:r>
          </a:p>
          <a:p>
            <a:r>
              <a:rPr lang="lt-LT" dirty="0"/>
              <a:t>Neskubek! Prieš pradėdami susipažinti su kita tema, būtinai atlikite pratimus. </a:t>
            </a:r>
            <a:r>
              <a:rPr lang="lt-LT"/>
              <a:t>Norint ko nors išmokti, labai svarbu praktikuojant sustiprinti tai, ką jau išmokote.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Grafika 5" descr="Presentation with media with solid fill">
            <a:extLst>
              <a:ext uri="{FF2B5EF4-FFF2-40B4-BE49-F238E27FC236}">
                <a16:creationId xmlns:a16="http://schemas.microsoft.com/office/drawing/2014/main" id="{EADBD088-671B-2235-7B26-19D971EB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95180"/>
            <a:ext cx="914400" cy="914400"/>
          </a:xfrm>
          <a:prstGeom prst="rect">
            <a:avLst/>
          </a:prstGeom>
        </p:spPr>
      </p:pic>
      <p:pic>
        <p:nvPicPr>
          <p:cNvPr id="8" name="Grafika 7" descr="Clipboard with solid fill">
            <a:extLst>
              <a:ext uri="{FF2B5EF4-FFF2-40B4-BE49-F238E27FC236}">
                <a16:creationId xmlns:a16="http://schemas.microsoft.com/office/drawing/2014/main" id="{79637DEA-7C35-D9F2-0143-53E4FF1CA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637127"/>
            <a:ext cx="914400" cy="9144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2C1E084-A6AA-72F1-9E0E-EB058EBE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5B340-6CDE-4F42-995E-59551199A9E0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551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72BB5904-288D-E14C-2E49-E490051B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 fontScale="90000"/>
          </a:bodyPr>
          <a:lstStyle/>
          <a:p>
            <a:r>
              <a:rPr lang="fi-FI" dirty="0"/>
              <a:t>       Kaip paleisti MS PowerPoint internete?</a:t>
            </a:r>
            <a:endParaRPr lang="en-GB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4586544-4DF6-8CAE-94CC-D36A8688B4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B0BC2604-F03F-5C03-48D6-A0272A047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672" y="1825625"/>
            <a:ext cx="6304128" cy="4530724"/>
          </a:xfrm>
        </p:spPr>
        <p:txBody>
          <a:bodyPr>
            <a:normAutofit lnSpcReduction="10000"/>
          </a:bodyPr>
          <a:lstStyle/>
          <a:p>
            <a:r>
              <a:rPr lang="lt-LT" dirty="0"/>
              <a:t>Diegdami „Windows“, turite nustatyti „Windows“ paskyrą ir jau turite „OneDrive“. (jei ne – žiūrėkite temą MS OneDrive)</a:t>
            </a:r>
          </a:p>
          <a:p>
            <a:r>
              <a:rPr lang="lt-LT" dirty="0"/>
              <a:t>Paleiskite „OneDrive“ spustelėdami „OneDrive“ mygtuką, esantį užduočių juostoje apatiniame dešiniajame kampe</a:t>
            </a:r>
          </a:p>
          <a:p>
            <a:r>
              <a:rPr lang="lt-LT" dirty="0"/>
              <a:t>Tada kairiajame viršutiniame kampe spustelėkite Apps Launcher ir išskleidžiamajame meniu pasirinkite PowerPoint mygtuką</a:t>
            </a:r>
            <a:r>
              <a:rPr lang="en-US"/>
              <a:t>.</a:t>
            </a:r>
            <a:endParaRPr lang="en-GB" dirty="0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EF7ACCC-CE0A-84FE-0DDC-8C270AB5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D0E7-1A04-4FFA-9733-0C9988C4EAB2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7CB4F5E8-E03E-5F36-0E1F-BBFE34F81600}"/>
              </a:ext>
            </a:extLst>
          </p:cNvPr>
          <p:cNvGrpSpPr/>
          <p:nvPr/>
        </p:nvGrpSpPr>
        <p:grpSpPr>
          <a:xfrm>
            <a:off x="643531" y="996288"/>
            <a:ext cx="4221708" cy="5326618"/>
            <a:chOff x="643531" y="996288"/>
            <a:chExt cx="4221708" cy="5326618"/>
          </a:xfrm>
        </p:grpSpPr>
        <p:pic>
          <p:nvPicPr>
            <p:cNvPr id="9" name="Attēls 8">
              <a:extLst>
                <a:ext uri="{FF2B5EF4-FFF2-40B4-BE49-F238E27FC236}">
                  <a16:creationId xmlns:a16="http://schemas.microsoft.com/office/drawing/2014/main" id="{D6F0DC84-AF05-4C2B-1168-282264D25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232963"/>
              <a:ext cx="4027039" cy="793205"/>
            </a:xfrm>
            <a:prstGeom prst="rect">
              <a:avLst/>
            </a:prstGeom>
          </p:spPr>
        </p:pic>
        <p:pic>
          <p:nvPicPr>
            <p:cNvPr id="11" name="Attēls 10">
              <a:extLst>
                <a:ext uri="{FF2B5EF4-FFF2-40B4-BE49-F238E27FC236}">
                  <a16:creationId xmlns:a16="http://schemas.microsoft.com/office/drawing/2014/main" id="{A186EAFF-B7D7-C937-8502-97E773954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625" y="2569532"/>
              <a:ext cx="2562583" cy="3753374"/>
            </a:xfrm>
            <a:prstGeom prst="rect">
              <a:avLst/>
            </a:prstGeom>
          </p:spPr>
        </p:pic>
        <p:pic>
          <p:nvPicPr>
            <p:cNvPr id="13" name="Attēls 12">
              <a:extLst>
                <a:ext uri="{FF2B5EF4-FFF2-40B4-BE49-F238E27FC236}">
                  <a16:creationId xmlns:a16="http://schemas.microsoft.com/office/drawing/2014/main" id="{1855196F-89BD-613C-FE1A-DB223A1D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204140"/>
              <a:ext cx="1581371" cy="685896"/>
            </a:xfrm>
            <a:prstGeom prst="rect">
              <a:avLst/>
            </a:prstGeom>
          </p:spPr>
        </p:pic>
        <p:sp>
          <p:nvSpPr>
            <p:cNvPr id="14" name="Ovāls 13">
              <a:extLst>
                <a:ext uri="{FF2B5EF4-FFF2-40B4-BE49-F238E27FC236}">
                  <a16:creationId xmlns:a16="http://schemas.microsoft.com/office/drawing/2014/main" id="{94BFB4F6-7366-F292-1EE3-1DB4A025E956}"/>
                </a:ext>
              </a:extLst>
            </p:cNvPr>
            <p:cNvSpPr/>
            <p:nvPr/>
          </p:nvSpPr>
          <p:spPr>
            <a:xfrm>
              <a:off x="1678675" y="996288"/>
              <a:ext cx="740896" cy="12078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Ovāls 14">
              <a:extLst>
                <a:ext uri="{FF2B5EF4-FFF2-40B4-BE49-F238E27FC236}">
                  <a16:creationId xmlns:a16="http://schemas.microsoft.com/office/drawing/2014/main" id="{370FCD34-D24D-B4E7-4460-8309FAF523B5}"/>
                </a:ext>
              </a:extLst>
            </p:cNvPr>
            <p:cNvSpPr/>
            <p:nvPr/>
          </p:nvSpPr>
          <p:spPr>
            <a:xfrm>
              <a:off x="2203040" y="4446219"/>
              <a:ext cx="1197743" cy="6858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Ovāls 15">
              <a:extLst>
                <a:ext uri="{FF2B5EF4-FFF2-40B4-BE49-F238E27FC236}">
                  <a16:creationId xmlns:a16="http://schemas.microsoft.com/office/drawing/2014/main" id="{F9E9BDD6-6FFB-1394-50D0-020ABF5CD5D6}"/>
                </a:ext>
              </a:extLst>
            </p:cNvPr>
            <p:cNvSpPr/>
            <p:nvPr/>
          </p:nvSpPr>
          <p:spPr>
            <a:xfrm>
              <a:off x="643531" y="2204139"/>
              <a:ext cx="740896" cy="8121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28804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989E12-359F-610D-7199-E269C294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45990" cy="1325563"/>
          </a:xfrm>
        </p:spPr>
        <p:txBody>
          <a:bodyPr>
            <a:normAutofit/>
          </a:bodyPr>
          <a:lstStyle/>
          <a:p>
            <a:r>
              <a:rPr lang="lt-LT" dirty="0"/>
              <a:t>Kaip pakeisti rodymo kalbą į gimtąją?</a:t>
            </a:r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E39440B8-B6C1-4642-61B7-99CE91E0AB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7396"/>
            <a:ext cx="2543530" cy="2133898"/>
          </a:xfrm>
        </p:spPr>
      </p:pic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2935799-6E89-FF59-3158-2CE267866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4190" y="709684"/>
            <a:ext cx="3069609" cy="5646666"/>
          </a:xfrm>
        </p:spPr>
        <p:txBody>
          <a:bodyPr>
            <a:normAutofit fontScale="85000" lnSpcReduction="10000"/>
          </a:bodyPr>
          <a:lstStyle/>
          <a:p>
            <a:r>
              <a:rPr lang="lt-LT" dirty="0"/>
              <a:t>Prieš paleisdami „PowerPoint“, pakeiskite visų „OneDrive“ programų kalbos nustatymus</a:t>
            </a:r>
          </a:p>
          <a:p>
            <a:r>
              <a:rPr lang="lt-LT" dirty="0"/>
              <a:t>Viršutiniame dešiniajame kampe pasirinkite mygtuką Nustatymai</a:t>
            </a:r>
          </a:p>
          <a:p>
            <a:r>
              <a:rPr lang="lt-LT" dirty="0"/>
              <a:t>Pasirinkite Anglų (JK) ir išskleidžiamajame meniu Rodoma kalba raskite ir pasirinkite savo gimtąją kalbą</a:t>
            </a:r>
          </a:p>
          <a:p>
            <a:r>
              <a:rPr lang="lt-LT" dirty="0"/>
              <a:t>Spustelėkite mygtuką Keisti kalbą</a:t>
            </a:r>
            <a:endParaRPr lang="en-GB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8ED6BBF-E5C4-9256-3A28-297981A8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D0E7-1A04-4FFA-9733-0C9988C4EAB2}" type="slidenum">
              <a:rPr lang="lv-LV" smtClean="0"/>
              <a:t>5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75D73FE0-A14F-4F53-171D-6E010C8D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1867396"/>
            <a:ext cx="4544059" cy="5058481"/>
          </a:xfrm>
          <a:prstGeom prst="rect">
            <a:avLst/>
          </a:prstGeom>
        </p:spPr>
      </p:pic>
      <p:pic>
        <p:nvPicPr>
          <p:cNvPr id="3" name="Grafika 2" descr="Presentation with media with solid fill">
            <a:hlinkClick r:id="rId4" action="ppaction://hlinkfile"/>
            <a:extLst>
              <a:ext uri="{FF2B5EF4-FFF2-40B4-BE49-F238E27FC236}">
                <a16:creationId xmlns:a16="http://schemas.microsoft.com/office/drawing/2014/main" id="{4673250E-435E-8CEB-034A-1BDC0DB1A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049" y="5441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FD72-D9E8-3E81-809D-3A436342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97" y="500062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n-US" kern="180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lt-LT" kern="180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Pagrindinės Power Point pristatymo kūrimo užduotys</a:t>
            </a:r>
            <a:br>
              <a:rPr lang="en-NL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N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DD23-3875-4FE6-7C2A-FCED7F75D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977656"/>
            <a:ext cx="11525693" cy="4199306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</a:pPr>
            <a:r>
              <a:rPr lang="lt-LT" sz="3600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„PowerPoint“ pristatymai veikia kaip skaidrių demonstravimas.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</a:pPr>
            <a:r>
              <a:rPr lang="lt-LT" sz="3600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Norėdami perduoti pranešimą ar istoriją, suskirstykite ją į skaidres.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</a:pPr>
            <a:r>
              <a:rPr lang="lt-LT" sz="3600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Pagalvokite apie kiekvieną skaidrę kaip apie tuščią drobę nuotraukoms, paveikslėliams ir žodžiams, kurie padeda papasakoti savo istoriją.</a:t>
            </a:r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10523E5-2E6C-D45F-7371-932D767D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221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0693D65-AB32-4719-8B21-E4634B71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lt-LT" sz="4400" b="1" dirty="0">
                <a:latin typeface="Cambria" panose="02040503050406030204" pitchFamily="18" charset="0"/>
                <a:ea typeface="Cambria" panose="02040503050406030204" pitchFamily="18" charset="0"/>
              </a:rPr>
              <a:t>owerPoint – vertingas įrankis vyresnio amžiaus žmonėms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BBC5872-E08B-4094-AF94-5D200107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986115"/>
            <a:ext cx="6088569" cy="4190847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60000" indent="-360000">
              <a:lnSpc>
                <a:spcPct val="100000"/>
              </a:lnSpc>
            </a:pPr>
            <a:r>
              <a:rPr lang="lt-LT" sz="3200" kern="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Kurkite pristatymus šeimai ir draugams.</a:t>
            </a:r>
          </a:p>
          <a:p>
            <a:pPr marL="360000" indent="-360000">
              <a:lnSpc>
                <a:spcPct val="100000"/>
              </a:lnSpc>
            </a:pPr>
            <a:r>
              <a:rPr lang="lt-LT" sz="3200" kern="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Paruoškite pristatymus bendruomenės grupėms ar klubams.</a:t>
            </a:r>
          </a:p>
          <a:p>
            <a:pPr marL="360000" indent="-360000">
              <a:lnSpc>
                <a:spcPct val="100000"/>
              </a:lnSpc>
            </a:pPr>
            <a:r>
              <a:rPr lang="lt-LT" sz="3200" kern="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Kurti mokomąją medžiagą.</a:t>
            </a:r>
          </a:p>
          <a:p>
            <a:pPr marL="360000" indent="-360000">
              <a:lnSpc>
                <a:spcPct val="100000"/>
              </a:lnSpc>
            </a:pPr>
            <a:r>
              <a:rPr lang="lt-LT" sz="3200" kern="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Sukurkite vizualiai patrauklias medžiagas asmeniniams projektams.</a:t>
            </a:r>
            <a:endParaRPr lang="en-US" sz="3200" kern="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30D8216-7E50-4FC9-9659-D77E1A884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7568" y="1998922"/>
            <a:ext cx="5319967" cy="41780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D1301A6-69E7-0863-45B3-1F861C08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7140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DAE956D-CB3B-4C6B-8662-3DE2FC83D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3200" y="1988289"/>
            <a:ext cx="4024670" cy="26043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B201F7C2-70D0-4ED1-91DE-E3172550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529" y="338585"/>
            <a:ext cx="10589341" cy="1649702"/>
          </a:xfrm>
        </p:spPr>
        <p:txBody>
          <a:bodyPr>
            <a:normAutofit/>
          </a:bodyPr>
          <a:lstStyle/>
          <a:p>
            <a:r>
              <a:rPr lang="lt-LT" b="1" dirty="0">
                <a:latin typeface="Cambria" panose="02040503050406030204" pitchFamily="18" charset="0"/>
                <a:ea typeface="Cambria" panose="02040503050406030204" pitchFamily="18" charset="0"/>
              </a:rPr>
              <a:t>Kai kurie konkretūs PowerPoint naudojimo pavyzdžiai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82CFD0A-74B2-473A-AC69-95D22754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988287"/>
            <a:ext cx="7326671" cy="453112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lt-LT" sz="2800" dirty="0">
                <a:latin typeface="Cambria" panose="02040503050406030204" pitchFamily="18" charset="0"/>
                <a:ea typeface="Cambria" panose="02040503050406030204" pitchFamily="18" charset="0"/>
              </a:rPr>
              <a:t>Pagyvenusių žmonių bendruomenės pirmininkas pristato metinį pranešimą.</a:t>
            </a:r>
          </a:p>
          <a:p>
            <a:pPr marL="0" lvl="0" indent="0">
              <a:buNone/>
            </a:pPr>
            <a:r>
              <a:rPr lang="lt-LT" sz="2800" dirty="0">
                <a:latin typeface="Cambria" panose="02040503050406030204" pitchFamily="18" charset="0"/>
                <a:ea typeface="Cambria" panose="02040503050406030204" pitchFamily="18" charset="0"/>
              </a:rPr>
              <a:t>Motina gali naudoti „PowerPoint“, kad sukurtų šeimos nuotraukų skaidrių demonstraciją.</a:t>
            </a:r>
          </a:p>
          <a:p>
            <a:pPr marL="0" lvl="0" indent="0">
              <a:buNone/>
            </a:pPr>
            <a:r>
              <a:rPr lang="lt-LT" sz="2800" dirty="0">
                <a:latin typeface="Cambria" panose="02040503050406030204" pitchFamily="18" charset="0"/>
                <a:ea typeface="Cambria" panose="02040503050406030204" pitchFamily="18" charset="0"/>
              </a:rPr>
              <a:t>Vyresnio amžiaus suaugęs žmogus, besimokantis naudotis nauju kompiuteriu, gali naudoti „PowerPoint“ programinės įrangos naudojimo pamokai sukurti.</a:t>
            </a:r>
          </a:p>
          <a:p>
            <a:pPr marL="0" lvl="0" indent="0">
              <a:buNone/>
            </a:pPr>
            <a:r>
              <a:rPr lang="lt-LT" sz="2800" dirty="0">
                <a:latin typeface="Cambria" panose="02040503050406030204" pitchFamily="18" charset="0"/>
                <a:ea typeface="Cambria" panose="02040503050406030204" pitchFamily="18" charset="0"/>
              </a:rPr>
              <a:t>Asmuo, kuris domisi sveikata, gali naudoti „PowerPoint“ ir sukurti pristatymą apie mankštos ir sveikos mitybos naudą.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03708-F6F3-43E0-8023-144327954006}"/>
              </a:ext>
            </a:extLst>
          </p:cNvPr>
          <p:cNvSpPr txBox="1"/>
          <p:nvPr/>
        </p:nvSpPr>
        <p:spPr>
          <a:xfrm>
            <a:off x="7823200" y="4703533"/>
            <a:ext cx="402467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0070C0"/>
                </a:solidFill>
              </a:rPr>
              <a:t>Exercise</a:t>
            </a:r>
            <a:r>
              <a:rPr lang="lv-LV" sz="2800" i="1" dirty="0">
                <a:solidFill>
                  <a:srgbClr val="0070C0"/>
                </a:solidFill>
              </a:rPr>
              <a:t> 1</a:t>
            </a:r>
            <a:r>
              <a:rPr lang="en-GB" sz="2800" i="1" dirty="0">
                <a:solidFill>
                  <a:srgbClr val="0070C0"/>
                </a:solidFill>
              </a:rPr>
              <a:t>. Please,  write more examples, where you can adopt PowerPoint tool.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2AA2286-D137-CCD2-1305-3DEA34DC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8</a:t>
            </a:fld>
            <a:endParaRPr lang="en-NL"/>
          </a:p>
        </p:txBody>
      </p:sp>
      <p:pic>
        <p:nvPicPr>
          <p:cNvPr id="7" name="Grafika 6" descr="Clipboard with solid fill">
            <a:extLst>
              <a:ext uri="{FF2B5EF4-FFF2-40B4-BE49-F238E27FC236}">
                <a16:creationId xmlns:a16="http://schemas.microsoft.com/office/drawing/2014/main" id="{3A852814-FFFE-043E-5978-342159600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129" y="470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9790A3-B583-4C3B-9CCC-D7CD21BD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44" y="136525"/>
            <a:ext cx="11523406" cy="1441602"/>
          </a:xfrm>
        </p:spPr>
        <p:txBody>
          <a:bodyPr>
            <a:normAutofit/>
          </a:bodyPr>
          <a:lstStyle/>
          <a:p>
            <a:r>
              <a:rPr lang="en-US" sz="3600" b="1" kern="0" dirty="0" err="1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Pasirinkite</a:t>
            </a:r>
            <a:r>
              <a:rPr lang="en-US" sz="3600" b="1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temą</a:t>
            </a:r>
            <a:endParaRPr lang="lt-LT" sz="36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A07FF93-2115-474B-9C73-117B19B4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806727"/>
            <a:ext cx="5397452" cy="468614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360000">
              <a:spcBef>
                <a:spcPts val="0"/>
              </a:spcBef>
              <a:spcAft>
                <a:spcPts val="600"/>
              </a:spcAft>
            </a:pPr>
            <a:r>
              <a:rPr lang="lt-LT" sz="2800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Kai atidarysite „PowerPoint“, matysite tuščio pristatymo plyteles ir kai kurias integruotas temas bei šablonus.</a:t>
            </a:r>
          </a:p>
          <a:p>
            <a:pPr marL="360000">
              <a:spcBef>
                <a:spcPts val="0"/>
              </a:spcBef>
              <a:spcAft>
                <a:spcPts val="600"/>
              </a:spcAft>
            </a:pPr>
            <a:r>
              <a:rPr lang="lt-LT" sz="2800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Juostos skirtuke Failas pasirinkite Naujas, tada pasirinkite temą.</a:t>
            </a:r>
          </a:p>
          <a:p>
            <a:pPr marL="360000">
              <a:spcBef>
                <a:spcPts val="0"/>
              </a:spcBef>
              <a:spcAft>
                <a:spcPts val="600"/>
              </a:spcAft>
            </a:pPr>
            <a:r>
              <a:rPr lang="lt-LT" sz="2800" kern="0" dirty="0">
                <a:solidFill>
                  <a:srgbClr val="1E1E1E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Galite pakeisti temos spalvą naudodami Dizainas  Temos ir variantai.</a:t>
            </a:r>
            <a:endParaRPr lang="lt-LT" sz="2400" dirty="0"/>
          </a:p>
        </p:txBody>
      </p:sp>
      <p:pic>
        <p:nvPicPr>
          <p:cNvPr id="4" name="Picture 3" descr="Shows the Create New presentation from Theme dialog in PowerPoint">
            <a:extLst>
              <a:ext uri="{FF2B5EF4-FFF2-40B4-BE49-F238E27FC236}">
                <a16:creationId xmlns:a16="http://schemas.microsoft.com/office/drawing/2014/main" id="{01783270-BD7B-44AD-9DE2-12CF54424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1" y="1986116"/>
            <a:ext cx="6156233" cy="2758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9A730DB9-C63D-2E24-29BC-1F78F733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53662-7457-4573-B87E-35BB61E6EF50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372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Widescreen</PresentationFormat>
  <Paragraphs>167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Office Theme</vt:lpstr>
      <vt:lpstr>Office dizains</vt:lpstr>
      <vt:lpstr>Office dizains</vt:lpstr>
      <vt:lpstr>Office dizains</vt:lpstr>
      <vt:lpstr>PowerPoint online</vt:lpstr>
      <vt:lpstr>Kas yra  PowerPoint?</vt:lpstr>
      <vt:lpstr>Atidžiai perskaitykite žemiau esantį tekstą!</vt:lpstr>
      <vt:lpstr>       Kaip paleisti MS PowerPoint internete?</vt:lpstr>
      <vt:lpstr>Kaip pakeisti rodymo kalbą į gimtąją?</vt:lpstr>
      <vt:lpstr> Pagrindinės Power Point pristatymo kūrimo užduotys </vt:lpstr>
      <vt:lpstr>PowerPoint – vertingas įrankis vyresnio amžiaus žmonėms </vt:lpstr>
      <vt:lpstr>Kai kurie konkretūs PowerPoint naudojimo pavyzdžiai</vt:lpstr>
      <vt:lpstr>Pasirinkite temą</vt:lpstr>
      <vt:lpstr>    Sąsaja</vt:lpstr>
      <vt:lpstr>Įdėkite naują skaidrę</vt:lpstr>
      <vt:lpstr>Skaidrių tipai</vt:lpstr>
      <vt:lpstr>Formatuoti tekstą</vt:lpstr>
      <vt:lpstr>  Įdėkite tekstą, paveikslėlius ir lenteles</vt:lpstr>
      <vt:lpstr>Fono formatavimas</vt:lpstr>
      <vt:lpstr>   Rašymas</vt:lpstr>
      <vt:lpstr>Formatuokite tekstą</vt:lpstr>
      <vt:lpstr>Failo išsaugojimas</vt:lpstr>
      <vt:lpstr>Kitas būdas išsaugoti pristatymą</vt:lpstr>
      <vt:lpstr>Norėdami atidaryti esamą pristatymą</vt:lpstr>
      <vt:lpstr>Skaidrių rodymas</vt:lpstr>
      <vt:lpstr>1 premija – animacijos</vt:lpstr>
      <vt:lpstr>2 premija – perėjimai</vt:lpstr>
      <vt:lpstr>Spausdinimas</vt:lpstr>
      <vt:lpstr>Praktika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Power Point</dc:title>
  <dc:creator>37069882668</dc:creator>
  <cp:lastModifiedBy>37069882668</cp:lastModifiedBy>
  <cp:revision>105</cp:revision>
  <dcterms:created xsi:type="dcterms:W3CDTF">2023-10-06T11:36:30Z</dcterms:created>
  <dcterms:modified xsi:type="dcterms:W3CDTF">2024-02-15T07:32:49Z</dcterms:modified>
</cp:coreProperties>
</file>