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6"/>
  </p:notesMasterIdLst>
  <p:sldIdLst>
    <p:sldId id="256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9" r:id="rId1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565AC-58E6-4E9C-AA1F-2EBFAF7C83D6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EB522-BFE9-4038-9700-F1BE07E069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54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A9998F7-F7A3-30FB-8063-667CD7959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FC715299-A6AD-38FD-9C1D-46FD75722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DB89EF6-2CCB-6E0B-6BC9-3B14BFA1B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FD8B-614F-4358-8A25-E4622CEFD623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BAB1CE5-A9C5-3A7C-5338-915C5A4F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FF5A1B8-2693-7766-B619-C0363BC8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80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2950D84-4630-AFC9-E18D-41707629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942F306-4B14-706B-21E3-54B7CA070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13E0C36-2A6D-7E6E-5B70-1B15FEB3B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E2B5-FBD0-416D-B95D-D2F4FE153333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7654EA-5A06-0C9D-3988-C3311D3B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C5BECBC-2140-4721-9A23-D7B8549B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664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93EDFDD-3629-BE9F-D15D-A47BDD2E7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F95D4CB-03F5-577F-39F4-2E3E6FAAA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8EC4F09-27B6-9B78-51DE-041C0B315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2C27-7A98-4784-A1BB-14A80E5B3511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61B461C-B90C-C39C-FB38-D2E544CF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327B9BA-DCFE-9B3D-FF14-741E357B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229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C1FD429-4ADF-CA49-5E4D-E778ED4E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A6691A1-05FD-0EDC-54F5-7606F7A36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2BFE003-6CE3-2D8D-00DD-6A67AED8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8F8D-ABCA-4AB4-939E-B1E78E692979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667E5DC-FF8C-A534-FB39-57E46630E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FF891CD-90E5-32E3-C27C-1078521C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61A1-9727-48EA-87E1-07DB18D58F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720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F67E0DE-CE78-ED97-88A9-512C69A08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AEFD8AB-13EF-DEE7-2D71-7B6E9023F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F4B1DAB-C374-B779-424C-6495021B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D8BC-4D2D-4D33-88BF-D08E5A81CA5C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5108A44-1323-557D-B954-5BE744A6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B276CA1-BC58-DA9F-A179-57BC9F5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360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7A9F0A-683D-E155-0264-24534D5C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41F8546-B163-B033-C379-7946D95B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FA75187-C7C7-B310-3880-1D24FBE9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70F-B241-485E-86F0-CE8D70CE5315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491EFFF-A7F1-B929-2398-183B96BAC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DBA8302-5621-A617-7737-1569B682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466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61CBD2-047E-4A5D-BBE0-7F3AA69D9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88645F4-E48A-A921-9482-3993208E6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0F8944B-A50E-6615-0A82-B5BC61B14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5E3BB4A-A08F-6DB9-B6DB-B9C3AB795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3F2-F18B-4BB1-86A3-B35CDCCFC789}" type="datetime1">
              <a:rPr lang="lv-LV" smtClean="0"/>
              <a:t>04.04.2024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FAA9770-84AD-DCBC-0137-729AC01A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671CA88-0BAB-32CD-7E64-286FBF540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582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839721-EBB1-9397-492C-87037C44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F7574FA-1831-A072-9ADF-F947D261D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1AE3219-A556-F4CD-6C16-FB1520238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D24606A2-C28A-18DD-7F27-9FFE4EB23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481B024-F27D-E603-4478-A6E074285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E17859AC-64ED-6E77-3AA4-384CCBA0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448-A336-485E-BF91-0ACDFE63F73F}" type="datetime1">
              <a:rPr lang="lv-LV" smtClean="0"/>
              <a:t>04.04.2024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56CCF93F-DB38-60F4-6A37-F523A81B9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AD0C829-0245-2585-8046-7C26C172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312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25AEE2-81F3-6257-D560-301FC3F2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224DF325-7389-3ED1-9E84-A833EBDF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EF70-0F37-4CFC-ABC6-7EF9202EFF73}" type="datetime1">
              <a:rPr lang="lv-LV" smtClean="0"/>
              <a:t>04.04.2024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768EF53-969F-A87F-FE1F-CEF9BB4C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DCE9B686-5E22-5E5C-74E8-2330C4F1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067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2ECD1AB1-A8F2-A196-FACA-FC658D4C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E693-013F-41C6-B4AE-5A10BBEE5352}" type="datetime1">
              <a:rPr lang="lv-LV" smtClean="0"/>
              <a:t>04.04.2024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B567A405-6DC6-8A87-C7A1-55590868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926CCAC0-5D12-0D4D-7DFD-75B3F209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335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A29F95-744C-D13E-247E-333B2AE9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BE1FE7A-A9E3-2459-AC94-52BD94226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4E19A46-DB10-9736-1197-C61E470E8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D9F606E-419D-E587-E1AF-0F3044217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1EA5-6DE7-4C1F-8FFB-B22E1E8F0024}" type="datetime1">
              <a:rPr lang="lv-LV" smtClean="0"/>
              <a:t>04.04.2024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4309624-E798-328B-CB8A-10707FE1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DF41995-554C-7B44-6BF0-FD2CE83B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668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1358F2-1175-5B2D-3F17-74FF2C600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AED09E32-1C43-6D50-7E33-AD1CCCB43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4E5F58A-6851-1629-344C-BF6CB6C43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BE909A6-1C36-730C-EDE4-BFFF5A100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0B5-D6A8-46BB-B2E9-45EA5F8069DF}" type="datetime1">
              <a:rPr lang="lv-LV" smtClean="0"/>
              <a:t>04.04.2024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4EBD402-6D03-BA17-6ACA-2D988D166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5D4FB52-C048-8339-0D45-C0338138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644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76B2B15-D5F0-7441-C391-C61ED387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F830623A-C453-4E8C-8E5B-C65899D75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AA116F-00A7-BAB7-1EFA-2C426EC50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9F6BFC-C865-4747-936A-16F1D28FA410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A59882C-02C7-888E-59DB-9EEA60012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66E9005-B0FD-A206-04A5-3E6D86EE3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9F3C3-1709-48F9-9D2C-CFD8A4A414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200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60F5A76C-01E5-0536-4CD1-79679F8FC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C6D2BBB-2F2D-AA7A-ADCD-1BBB14DD1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BD611A7-27C0-EC6B-A311-F77C9C5E8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3A435-03E0-44B2-AEB0-43FC82BC590A}" type="datetime1">
              <a:rPr lang="lv-LV" smtClean="0"/>
              <a:t>04.04.2024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6A43C9C-C526-D615-0E05-F73336718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D9EBCB7-43DA-4CE0-3D69-DDBFF5FA0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4061A1-9727-48EA-87E1-07DB18D58F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848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49CB2D6-58B6-94A8-BF79-2FCB2C573C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Google Sheets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26C3CA4-B9AD-1C0A-03F1-B3789E367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B044057A-9AF3-5D90-7E88-E68D657910C4}"/>
              </a:ext>
            </a:extLst>
          </p:cNvPr>
          <p:cNvGrpSpPr/>
          <p:nvPr/>
        </p:nvGrpSpPr>
        <p:grpSpPr>
          <a:xfrm>
            <a:off x="1436167" y="5735636"/>
            <a:ext cx="9335069" cy="752476"/>
            <a:chOff x="1436167" y="5735636"/>
            <a:chExt cx="9335069" cy="752476"/>
          </a:xfrm>
        </p:grpSpPr>
        <p:pic>
          <p:nvPicPr>
            <p:cNvPr id="5" name="Picture 12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AD080A54-6EB5-248A-95E6-2D31A51AB0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6167" y="5735636"/>
              <a:ext cx="1781175" cy="752475"/>
            </a:xfrm>
            <a:prstGeom prst="rect">
              <a:avLst/>
            </a:prstGeom>
          </p:spPr>
        </p:pic>
        <p:pic>
          <p:nvPicPr>
            <p:cNvPr id="6" name="Picture 14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FE979F85-396A-EBCD-D4AA-77DBFFDDAB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4132" y="5735636"/>
              <a:ext cx="1781175" cy="752475"/>
            </a:xfrm>
            <a:prstGeom prst="rect">
              <a:avLst/>
            </a:prstGeom>
          </p:spPr>
        </p:pic>
        <p:pic>
          <p:nvPicPr>
            <p:cNvPr id="7" name="Picture 16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6234B786-8E54-50C6-04E5-B7F13A6EE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2097" y="5735637"/>
              <a:ext cx="1781175" cy="752475"/>
            </a:xfrm>
            <a:prstGeom prst="rect">
              <a:avLst/>
            </a:prstGeom>
          </p:spPr>
        </p:pic>
        <p:pic>
          <p:nvPicPr>
            <p:cNvPr id="8" name="Attēls 7" descr="Attēls, kurā ir fonts, grafika, logotips, grafiskais dizains&#10;&#10;Apraksts ģenerēts automātiski">
              <a:extLst>
                <a:ext uri="{FF2B5EF4-FFF2-40B4-BE49-F238E27FC236}">
                  <a16:creationId xmlns:a16="http://schemas.microsoft.com/office/drawing/2014/main" id="{D9C45CE4-4B37-E5A8-A651-573747362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0061" y="5735636"/>
              <a:ext cx="1781175" cy="752475"/>
            </a:xfrm>
            <a:prstGeom prst="rect">
              <a:avLst/>
            </a:prstGeom>
          </p:spPr>
        </p:pic>
      </p:grp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077D29AC-2683-F78F-34C2-7F154854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653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D7D8E86-CD14-2779-189E-12954509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819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lt-LT" dirty="0"/>
              <a:t>Išskleidžiamasis meniu Formatas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023F785-D0C1-18BC-CCBD-E73DA0E9C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4327" y="887104"/>
            <a:ext cx="7983942" cy="546924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endParaRPr lang="lt-LT" sz="16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endParaRPr lang="lt-LT" sz="1600" dirty="0">
              <a:solidFill>
                <a:srgbClr val="37415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endParaRPr lang="lt-LT" sz="1600" dirty="0">
              <a:solidFill>
                <a:srgbClr val="37415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Tema: koreguokite bendrą skaičiuoklės spalvų temą.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Kryptis: pakeiskite teksto kryptį langelyje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Skaičius: formatuokite langelius kaip skaičius, valiutas, procentus, datas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Tekstas: tam tikros teksto formatavimo parinktys, pvz., paryškintas, kursyvas, pabraukimas ir šrifto spalva.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Lygiavimas: Lygiuokite tekstą langelyje, nustatykite vertikalų lygiavimą, įtrauką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Apvyniojimas: pasirinkite, kaip tekstas apvyniojamas langelyje, pvz., perpildymas, apvyniojimas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Pasukimas: pasukite tekstą kampu arba sudėkite jį vertikaliai.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Šrifto dydis: padidinkite arba sumažinkite šrifto dydį.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Sujungti langelius: sujungti pasirinktus langelius kartu.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Sąlyginis formatavimas: taikykite formatavimo taisykles langeliams pagal jų reikšmes.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Kintamosios spalvos: taikykite kintamas spalvas eilutėms arba stulpeliams, kad būtų lengviau skaityti.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588645" algn="l"/>
              </a:tabLst>
            </a:pPr>
            <a:r>
              <a:rPr lang="lt-LT" sz="16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Išvalyti formatavimą: pašalinkite visą formatavimą iš pasirinktų langelių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1C5A623F-E060-FCE0-0862-E71E406B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10</a:t>
            </a:fld>
            <a:endParaRPr lang="lv-LV"/>
          </a:p>
        </p:txBody>
      </p:sp>
      <p:pic>
        <p:nvPicPr>
          <p:cNvPr id="6" name="Picture 17">
            <a:extLst>
              <a:ext uri="{FF2B5EF4-FFF2-40B4-BE49-F238E27FC236}">
                <a16:creationId xmlns:a16="http://schemas.microsoft.com/office/drawing/2014/main" id="{02885599-4912-11EF-E139-F1BE4F3505F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0971" y="1253331"/>
            <a:ext cx="3324091" cy="523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8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2E346AD-FC6E-56B7-E560-139FDDC0C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Išskleidžiamasis meniu Duomenys</a:t>
            </a:r>
            <a:endParaRPr lang="en-GB" dirty="0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D79F41B-03C7-7C78-9FF6-8422059D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75463" y="1253331"/>
            <a:ext cx="8748215" cy="5103019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Rūšiuoti lapą: leidžia rūšiuoti visą lapą pagal konkrečių stulpelių turinį.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Rūšiavimo diapazonas: leidžia rūšiuoti pasirinktą langelių diapazoną.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Sukurti filtrą: taiko filtrą pasirinktam duomenų diapazonui, leidžiantį pasirinktinai rodyti eilutes pagal kriterijus.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Filtro rodiniai: leidžia išsaugoti ir taikyti skirtingas filtrų konfigūracijas duomenims.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Pridėti pjaustytuvą: įterpia pjaustyklę, kuri yra vaizdinis filtravimo įrankis, skirtas suvestinės lentelėms ir diagramoms.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Apsaugokite lapus ir diapazonus: riboja redagavimą konkrečiuose lapuose arba langelių diapazonuose.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Vardiniai diapazonai: langelių diapazonui priskiriamas pavadinimas, kad būtų lengviau nurodyti formules.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Atsitiktinis diapazonas: sumaišo langelių tvarką pasirinktame diapazone.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Duomenų patvirtinimas: nustato taisykles, kokius duomenis galima įvesti į langelius.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Padalyti tekstą į stulpelius: pagal nurodytą skyriklį išskiria vieno stulpelio turinį į kelis stulpelius</a:t>
            </a:r>
            <a:endParaRPr lang="lv-LV" sz="1800" dirty="0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AE994A64-7767-DBD6-473D-73398F74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11</a:t>
            </a:fld>
            <a:endParaRPr lang="lv-LV"/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1C201B6E-1B0C-353A-BE1B-611AB90FD5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3439"/>
          <a:stretch/>
        </p:blipFill>
        <p:spPr bwMode="auto">
          <a:xfrm>
            <a:off x="168322" y="1253331"/>
            <a:ext cx="2894861" cy="5239544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3718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>
            <a:extLst>
              <a:ext uri="{FF2B5EF4-FFF2-40B4-BE49-F238E27FC236}">
                <a16:creationId xmlns:a16="http://schemas.microsoft.com/office/drawing/2014/main" id="{7B6AD107-7ED9-1C76-4757-803E2302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7514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Įrankių juosta</a:t>
            </a:r>
            <a:endParaRPr lang="en-GB" dirty="0"/>
          </a:p>
        </p:txBody>
      </p:sp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03D36EF4-0D42-C20C-036B-9BB4632C2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Anuliavimo / perdarymo mygtukai: į kairę ir į dešinę nukreiptos lenktos rodyklės, naudojamos anuliuoti arba pakartoti paskutinį veiksmą.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Spausdinti: spausdintuvo piktograma, naudojama dabartiniam lapui spausdinti.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Dažų formatas: dažymo volelio piktograma, leidžianti nukopijuoti formatavimą iš vieno langelio ar diapazono ir pritaikyti jį kitam.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Mastelio lygis: rodo esamą lapo mastelio procentinę dalį su galimybėmis priartinti arba nutolinti.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Šrifto tipas ir dydis: išskleidžiamieji meniu, norėdami pakeisti pasirinktų langelių šrifto tipą ir dydį.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Teksto ir langelių formatavimas: paryškinto, kursyvo, pabraukto, perbraukto, teksto spalvos ir užpildymo spalvos piktogramos.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Langelių kraštinės: kraštinės piktograma, skirta pridėti arba pašalinti pasirinktų langelių kraštines.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Sujungti langelius: piktograma su dviem rodyklėmis, nukreiptomis viena į kitą, naudojama sujungti pasirinktus langelius.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Teksto lygiavimas: piktogramos, skirtos tekstui lygiuoti vertikaliai ir horizontaliai langeliuose.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Teksto įvyniojimas: piktogramos, skirtos nustatyti, kaip tekstas apvyniojamas langeliuose, su perpildymo, apvyniojimo arba iškarpymo parinktimis.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Teksto pasukimas: piktograma, skirta pasukti tekstą langelyje.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Funkcijos: Sumavimo simbolis (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Σ) </a:t>
            </a: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skirtas greitai įterpti funkcijas.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Filtras: kanalo piktograma naudojama duomenų diapazonams taikyti filtrus.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Diagrama: diagramos piktograma, leidžianti įterpti diagramą pagal pasirinktus duomenis.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Daugiau: trys vertikalūs taškai, nurodantys daugiau parinkčių.</a:t>
            </a:r>
            <a:endParaRPr lang="lv-LV" sz="3200" dirty="0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2A797D6-3947-8C9C-416F-07742686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12</a:t>
            </a:fld>
            <a:endParaRPr lang="lv-LV"/>
          </a:p>
        </p:txBody>
      </p:sp>
      <p:pic>
        <p:nvPicPr>
          <p:cNvPr id="8" name="Picture 24">
            <a:extLst>
              <a:ext uri="{FF2B5EF4-FFF2-40B4-BE49-F238E27FC236}">
                <a16:creationId xmlns:a16="http://schemas.microsoft.com/office/drawing/2014/main" id="{347332EA-C83E-1A5C-3EF7-ABCA7A249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03" y="982640"/>
            <a:ext cx="11095077" cy="61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3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985FA8-1F4B-7D50-5231-BE520B7E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/>
          <a:lstStyle/>
          <a:p>
            <a:pPr algn="ctr"/>
            <a:r>
              <a:rPr lang="lt-LT" dirty="0"/>
              <a:t>Pradėkime praktiką</a:t>
            </a:r>
            <a:r>
              <a:rPr lang="en-GB" dirty="0"/>
              <a:t>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4286C57-E8BA-A408-67FA-0664A5961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4000" dirty="0"/>
              <a:t>Žiūrėti vaizdo įrašus!</a:t>
            </a:r>
          </a:p>
          <a:p>
            <a:pPr marL="0" indent="0" algn="ctr">
              <a:buNone/>
            </a:pPr>
            <a:r>
              <a:rPr lang="lt-LT" sz="4000" dirty="0"/>
              <a:t>Atlikite pratimus, nurodytus faile 17_Google_Sheets_Notes!</a:t>
            </a:r>
          </a:p>
          <a:p>
            <a:pPr marL="0" indent="0" algn="ctr">
              <a:buNone/>
            </a:pPr>
            <a:r>
              <a:rPr lang="lt-LT" sz="4000" dirty="0"/>
              <a:t>SĖKMĖS</a:t>
            </a:r>
          </a:p>
          <a:p>
            <a:pPr marL="0" indent="0" algn="ctr">
              <a:buNone/>
            </a:pPr>
            <a:endParaRPr lang="en-GB" sz="40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B8BFA274-5ECA-C8FB-23C5-C11DCE67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61A1-9727-48EA-87E1-07DB18D58FDE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281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lt-LT" dirty="0"/>
              <a:t>Kas yra</a:t>
            </a:r>
            <a:r>
              <a:rPr lang="en-GB" dirty="0"/>
              <a:t> Google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en-GB" dirty="0"/>
              <a:t>?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30000"/>
              </a:lnSpc>
            </a:pPr>
            <a:r>
              <a:rPr lang="lt-LT" dirty="0">
                <a:latin typeface="Calibri" panose="020F0502020204030204" pitchFamily="34" charset="0"/>
                <a:cs typeface="Calibri" panose="020F0502020204030204" pitchFamily="34" charset="0"/>
              </a:rPr>
              <a:t>„Google“ skaičiuoklės yra žiniatinklio programa, skirta skaičiuoklėms kurti ir keisti</a:t>
            </a:r>
          </a:p>
          <a:p>
            <a:pPr lvl="0">
              <a:lnSpc>
                <a:spcPct val="130000"/>
              </a:lnSpc>
            </a:pPr>
            <a:r>
              <a:rPr lang="lt-LT" dirty="0">
                <a:latin typeface="Calibri" panose="020F0502020204030204" pitchFamily="34" charset="0"/>
                <a:cs typeface="Calibri" panose="020F0502020204030204" pitchFamily="34" charset="0"/>
              </a:rPr>
              <a:t>Ji veikia panašiai kaip elektroninė knyga, kurią galite pasiekti iš bet kurios vietos, kur yra interneto ryšys</a:t>
            </a:r>
          </a:p>
          <a:p>
            <a:pPr lvl="0">
              <a:lnSpc>
                <a:spcPct val="130000"/>
              </a:lnSpc>
            </a:pPr>
            <a:r>
              <a:rPr lang="lt-LT" dirty="0">
                <a:latin typeface="Calibri" panose="020F0502020204030204" pitchFamily="34" charset="0"/>
                <a:cs typeface="Calibri" panose="020F0502020204030204" pitchFamily="34" charset="0"/>
              </a:rPr>
              <a:t>Šis įrankis yra patogus naudoti ir siūlomas nemokamai, todėl jis puikiai tinka įvairioms užduotims, tokioms kaip korespondencijos rengimas, sąrašų sudarymas ar net šeimos receptų kolekcijos rinkimas.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A77EC45A-15B4-1352-EB33-9204230C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101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44504D2-C0DE-FD46-75EF-A735779E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„Google“ skaičiuoklės – privalumai ir trūkumai</a:t>
            </a:r>
            <a:endParaRPr lang="en-GB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894FD2D-B042-A190-89F0-861726D50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b="0" i="0" dirty="0">
                <a:effectLst/>
                <a:latin typeface="Google Sans"/>
              </a:rPr>
              <a:t>Didelis „Google“ skaičiuoklių pranašumas yra tai, kad tai nemokama naršyklės programa. Jis veikia bet kuriame kompiuteryje ir daugumoje mobiliųjų įrenginių be problemų.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t-LT" b="0" i="0" dirty="0">
                <a:effectLst/>
                <a:latin typeface="Google Sans"/>
              </a:rPr>
              <a:t>Skaičiuoklės taip pat geriau tinka bendradarbiavimui.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t-LT" b="0" i="0" dirty="0">
                <a:effectLst/>
                <a:latin typeface="Google Sans"/>
              </a:rPr>
              <a:t>„Excel“ yra daug funkcionalesnė, palyginti su „Google“ skaičiuoklėmis. Tačiau tai patenkina 99% žmonių poreikių.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t-LT" b="0" i="0" dirty="0">
                <a:effectLst/>
                <a:latin typeface="Google Sans"/>
              </a:rPr>
              <a:t>„Google“ skaičiuoklės veikia labai lėtai, kai įkeliate didelį failą.</a:t>
            </a:r>
            <a:endParaRPr lang="en-GB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6577B97A-51C4-A302-146F-5D4024B7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659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20DF6E0-DF81-7DB9-7D20-27EC30191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lt-LT" dirty="0"/>
              <a:t>Kaip pasiekti „Google“ skaičiuokles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EC7B1B6-ABC7-24DD-EC6F-43A7E66FF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lt-L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Prisijungimas prie interneto: Pirma, jums reikia interneto ryšio.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lt-L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Atidarykite žiniatinklio naršyklę: naudokite tokią programą kaip „Chrome“, „Edge“.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lt-L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Eikite į „Google“ skaičiuokles: naršyklės adreso juostoje įveskite „Sheets.google.com“ ir paspauskite „Enter“.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lt-L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Prisijungti</a:t>
            </a:r>
            <a:endParaRPr lang="lt-L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865A1787-CB4C-064F-1C89-DA667B9E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525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DC3F19E-CD6F-CF68-61D7-F0F4F20F6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7961"/>
          </a:xfrm>
        </p:spPr>
        <p:txBody>
          <a:bodyPr/>
          <a:lstStyle/>
          <a:p>
            <a:pPr algn="ctr"/>
            <a:r>
              <a:rPr lang="lv-LV" dirty="0"/>
              <a:t>Meniu juosta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3CDDD76-FD14-D9DF-43B2-305B7F6EF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571"/>
            <a:ext cx="10515600" cy="407239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Skaičiuoklė be pavadinimo – pavadinimas: nurodo, kad skaičiuoklė dar nepavadinta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„Google“ skaičiuoklių logotipas:.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Žvaigždės piktograma: gali būti naudojama norint pažymėti skaičiuoklę kaip svarbią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Bendrinimo mygtukas: leidžia bendrinti skaičiuoklę su kitais.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Failo meniu: išskleidžiamasis meniu, skirtas tokioms parinktims kaip naujo lapo kūrimas, esamų failų atidarymas,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Redagavimo meniu: pateikiamos redagavimo parinktys, pvz., anuliuoti, perdaryti, iškirpti, kopijuoti, įklijuoti ir rasti bei pakeisti.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Rodinio meniu: siūlo su peržiūra susijusius nustatymus, įskaitant fiksavimo sritis.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Įterpimo meniu: skirtas įterpti langelius, eilutes, stulpelius, diagramas, paveikslėlius, nuorodas, komentarus, funkcijas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Formatavimo meniu: yra teksto, langelių ir skaičių formatavimo parinktys,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Duomenų meniu: duomenų tvarkymo parinktims, pvz., rūšiavimui ir filtravimui, duomenų patvirtinimui,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lt-LT" sz="1600" b="1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Pagalbos meniu:</a:t>
            </a:r>
            <a:endParaRPr lang="lv-LV" sz="1600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2F790099-2B70-2108-6101-C2F365840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448" y="1291772"/>
            <a:ext cx="10613837" cy="561930"/>
          </a:xfrm>
          <a:prstGeom prst="rect">
            <a:avLst/>
          </a:prstGeom>
        </p:spPr>
      </p:pic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ED56EA2-D4FF-1F1C-E9C9-202707BE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277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D79263C-7B47-0A8B-FD38-6084C295C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063854" cy="603866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Išskleidžiamasis meniu failas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2F7361F-A099-4538-E10F-0B2C4F291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5910" y="1105469"/>
            <a:ext cx="7511541" cy="550004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Nauja: atidaroma nauja tuščia skaičiuoklė.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Atidaryti: atidaromas dialogas, skirtas pasirinkti ir atidaryti esamą skaičiuoklę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Importuoti: importuojami duomenys iš kito failo į dabartinę skaičiuoklę.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Padaryti kopiją: sukuriama dabartinės skaičiuoklės kopija.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Bendrinti: leidžia bendrinti skaičiuoklę su kitais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El. paštas: pateikia parinktis siųsti skaičiuoklę el. paštu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Atsisiuntimas: išsaugo skaičiuoklę kitu formatu, pvz., Microsoft Excel, OpenDocument formatu, PDF, CSV ir kt.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Pervardyti: pakeičia skaičiuoklės pavadinimą.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Perkelti į šiukšliadėžę: skaičiuoklė siunčiama į „Google“ disko šiukšliadėžę.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Versijų istorija: rodoma versijų istorija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Padaryti pasiekiamą neprisijungus: dabartinė skaičiuoklė nustatoma naudoti neprisijungus.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Išsami informacija: pateikia išsamią informaciją apie skaičiuoklę,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Nustatymai: atidaromas „Google“ skaičiuoklių nustatymų skydelis.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lt-LT" sz="2000" dirty="0">
                <a:solidFill>
                  <a:srgbClr val="3741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Spausdinti: spausdina esamą lapą</a:t>
            </a:r>
            <a:endParaRPr lang="lv-LV" sz="2000" dirty="0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8610B87C-7F00-2200-FF4A-6EE1DAA91A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451" y="365125"/>
            <a:ext cx="3739089" cy="61277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F1EC739-6928-0C64-179E-941449190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724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148106C-BC4A-DECE-BECA-A462B679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753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Išskleidžiamasis meniu REDAGUOTI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21E332C-E5F3-20B7-9B01-92AF3D98E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1069" y="1050878"/>
            <a:ext cx="7724631" cy="5670597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Anuliuoti Atšaukia paskutinį atliktą veiksmą (Ctrl+Z).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Perdaryti: pakartotinai pritaiko paskutinį veiksmą, kuris buvo anuliuotas (Ctrl+Y).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Iškirpti: pašalina pasirinktus duomenis ir įdeda juos į mainų sritį, kad būtų galima įklijuoti kitur (Ctrl+X).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Kopijuoti: nukopijuojami pasirinkti duomenys į mainų sritį nepašalinant jų iš pradinės vietos (Ctrl+C).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Įklijuoti: įterpiamas iškarpinės turinys į pasirinktą vietą (Ctrl+V).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Specialus įklijavimas: siūlo daugiau įklijavimo parinkčių, pvz., tik verčių įklijavimą, tik formatavimą arba duomenų perkėlimą.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Perkelti: suteikia parinktis perkelti pasirinktus langelius arba eilutes į kitą lapo vietą.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Ištrinti: siūlo parinktis, kaip ištrinti pasirinktus langelius, eilutes, stulpelius arba juose esantį turinį.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Rasti ir pakeisti: atidaromas dialogas, skirtas ieškoti konkrečių vertybių ir pakeisti jas naujomis</a:t>
            </a:r>
            <a:endParaRPr lang="lv-LV" sz="3600" dirty="0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B3F69A79-5CE4-97C0-8EB7-E303A8F6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7</a:t>
            </a:fld>
            <a:endParaRPr lang="lv-LV"/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9AD4485C-1D25-E5D4-0267-A2867728BC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4814"/>
          <a:stretch/>
        </p:blipFill>
        <p:spPr bwMode="auto">
          <a:xfrm>
            <a:off x="8138758" y="1825625"/>
            <a:ext cx="3686883" cy="4351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4933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9FEB3D-AC38-244B-FBB4-7419CD02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937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 </a:t>
            </a:r>
            <a:r>
              <a:rPr lang="lt-LT" dirty="0"/>
              <a:t>Peržiūrėti išskleidžiamąjį meniu</a:t>
            </a:r>
            <a:endParaRPr lang="en-GB" dirty="0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21673118-3D17-11C8-23C4-EB3B8A6F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8</a:t>
            </a:fld>
            <a:endParaRPr lang="lv-LV"/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DDBB0F36-1231-9D74-8878-C89C53E421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9091"/>
          <a:stretch/>
        </p:blipFill>
        <p:spPr bwMode="auto">
          <a:xfrm>
            <a:off x="838200" y="2272108"/>
            <a:ext cx="4314825" cy="34376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kstlodziņš 2">
            <a:extLst>
              <a:ext uri="{FF2B5EF4-FFF2-40B4-BE49-F238E27FC236}">
                <a16:creationId xmlns:a16="http://schemas.microsoft.com/office/drawing/2014/main" id="{0F946231-DAB0-60F0-D37E-47DFDD6C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306" y="1638621"/>
            <a:ext cx="1539210" cy="215623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Formulės baras</a:t>
            </a:r>
          </a:p>
          <a:p>
            <a:pPr>
              <a:lnSpc>
                <a:spcPct val="107000"/>
              </a:lnSpc>
            </a:pP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Antraštės</a:t>
            </a:r>
          </a:p>
          <a:p>
            <a:pPr>
              <a:lnSpc>
                <a:spcPct val="107000"/>
              </a:lnSpc>
            </a:pPr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Tinklelio linijos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lodziņš 2">
            <a:extLst>
              <a:ext uri="{FF2B5EF4-FFF2-40B4-BE49-F238E27FC236}">
                <a16:creationId xmlns:a16="http://schemas.microsoft.com/office/drawing/2014/main" id="{FFE167C8-1EAE-19DD-77AF-F4DF5634C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714" y="2272108"/>
            <a:ext cx="2420486" cy="25545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Freeze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eilutė</a:t>
            </a: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eilutės</a:t>
            </a: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Iki dabartinės eilutės</a:t>
            </a: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stulpelis</a:t>
            </a: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stulpeliai</a:t>
            </a:r>
          </a:p>
          <a:p>
            <a: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Iki dabartinės stulpelio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kstlodziņš 2">
            <a:extLst>
              <a:ext uri="{FF2B5EF4-FFF2-40B4-BE49-F238E27FC236}">
                <a16:creationId xmlns:a16="http://schemas.microsoft.com/office/drawing/2014/main" id="{065B7356-15C2-DD18-474A-489C985C8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0674" y="5072501"/>
            <a:ext cx="2743200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Sugrupuokite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X-X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eilutes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Grupuoti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stulpelius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X-X</a:t>
            </a: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2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E636411-A9A7-813A-4654-52C8094C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</a:t>
            </a:r>
            <a:r>
              <a:rPr lang="lt-LT" dirty="0"/>
              <a:t>Įterpti išskleidžiamąjį meniu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2452C51-3BD9-6671-A6A7-456FC25D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1602" y="1500462"/>
            <a:ext cx="7178302" cy="467650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Ląstelės: įterpkite langelius ir perkelkite kitus langelius dešinėn arba žemyn.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Eilutės: įterpti eilutes virš arba po dabartine eilute.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Stulpeliai: įterpkite stulpelius esamo stulpelio kairėje arba dešinėje.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Lapas: darbaknygėje sukuriamas naujas lapas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Diagrama: įterpkite skirtingų tipų diagramas, kad vizualiai pateiktumėte savo duomenis.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Suvestinė lentelė: sukuria suvestinę lentelę duomenims apibendrinti ir analizuoti.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Vaizdas: įterpkite vaizdą, įkelkite, pagal URL arba darydami momentinę nuotrauką.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Brėžinys: įterpia piešinį arba sukuria naują.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Funkcija: pateikia funkcijų, kurias reikia įterpti į langelius duomenų skaičiavimui, sąrašą.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Nuoroda: jūsų lape sukuriamas hipersaitas</a:t>
            </a:r>
            <a:endParaRPr lang="en-GB" sz="1800" dirty="0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5F49F0AB-78AD-B5A5-73F2-86777934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F3C3-1709-48F9-9D2C-CFD8A4A414F5}" type="slidenum">
              <a:rPr lang="lv-LV" smtClean="0"/>
              <a:t>9</a:t>
            </a:fld>
            <a:endParaRPr lang="lv-LV"/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CEF91B10-E895-C5FF-7B09-A4C3C3DC68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60"/>
          <a:stretch/>
        </p:blipFill>
        <p:spPr bwMode="auto">
          <a:xfrm>
            <a:off x="838200" y="1500462"/>
            <a:ext cx="3843402" cy="46765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960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1302</Words>
  <Application>Microsoft Office PowerPoint</Application>
  <PresentationFormat>Widescreen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Google Sans</vt:lpstr>
      <vt:lpstr>Office dizains</vt:lpstr>
      <vt:lpstr>Office dizains</vt:lpstr>
      <vt:lpstr>Google Sheets</vt:lpstr>
      <vt:lpstr>Kas yra Google Sheets?</vt:lpstr>
      <vt:lpstr>„Google“ skaičiuoklės – privalumai ir trūkumai</vt:lpstr>
      <vt:lpstr>Kaip pasiekti „Google“ skaičiuokles</vt:lpstr>
      <vt:lpstr>Meniu juosta</vt:lpstr>
      <vt:lpstr>Išskleidžiamasis meniu failas</vt:lpstr>
      <vt:lpstr>Išskleidžiamasis meniu REDAGUOTI</vt:lpstr>
      <vt:lpstr> Peržiūrėti išskleidžiamąjį meniu</vt:lpstr>
      <vt:lpstr> Įterpti išskleidžiamąjį meniu</vt:lpstr>
      <vt:lpstr> Išskleidžiamasis meniu Formatas</vt:lpstr>
      <vt:lpstr>Išskleidžiamasis meniu Duomenys</vt:lpstr>
      <vt:lpstr>Įrankių juosta</vt:lpstr>
      <vt:lpstr>Pradėkime praktiką!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Sheets</dc:title>
  <dc:creator>Martins</dc:creator>
  <cp:lastModifiedBy>37069882668</cp:lastModifiedBy>
  <cp:revision>18</cp:revision>
  <dcterms:created xsi:type="dcterms:W3CDTF">2024-03-08T14:08:15Z</dcterms:created>
  <dcterms:modified xsi:type="dcterms:W3CDTF">2024-04-04T11:52:28Z</dcterms:modified>
</cp:coreProperties>
</file>