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64" r:id="rId3"/>
    <p:sldId id="257" r:id="rId4"/>
    <p:sldId id="267" r:id="rId5"/>
    <p:sldId id="268" r:id="rId6"/>
    <p:sldId id="281" r:id="rId7"/>
    <p:sldId id="269" r:id="rId8"/>
    <p:sldId id="270" r:id="rId9"/>
    <p:sldId id="271" r:id="rId10"/>
    <p:sldId id="274" r:id="rId11"/>
    <p:sldId id="279" r:id="rId12"/>
    <p:sldId id="278" r:id="rId13"/>
    <p:sldId id="277" r:id="rId14"/>
    <p:sldId id="283" r:id="rId15"/>
    <p:sldId id="284" r:id="rId16"/>
    <p:sldId id="285" r:id="rId17"/>
    <p:sldId id="289" r:id="rId18"/>
    <p:sldId id="265" r:id="rId19"/>
    <p:sldId id="266" r:id="rId20"/>
  </p:sldIdLst>
  <p:sldSz cx="12192000" cy="6858000"/>
  <p:notesSz cx="6858000" cy="9144000"/>
  <p:defaultTextStyle>
    <a:defPPr>
      <a:defRPr lang="en-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061" autoAdjust="0"/>
  </p:normalViewPr>
  <p:slideViewPr>
    <p:cSldViewPr snapToGrid="0">
      <p:cViewPr varScale="1">
        <p:scale>
          <a:sx n="83" d="100"/>
          <a:sy n="83" d="100"/>
        </p:scale>
        <p:origin x="11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2741B-AF7A-0F48-902D-0D1C6991A31D}" type="datetimeFigureOut">
              <a:rPr lang="en-LV" smtClean="0"/>
              <a:t>05/15/2024</a:t>
            </a:fld>
            <a:endParaRPr lang="en-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11B30-A086-E740-BEDC-7B1CE012642A}" type="slidenum">
              <a:rPr lang="en-LV" smtClean="0"/>
              <a:t>‹#›</a:t>
            </a:fld>
            <a:endParaRPr lang="en-LV"/>
          </a:p>
        </p:txBody>
      </p:sp>
    </p:spTree>
    <p:extLst>
      <p:ext uri="{BB962C8B-B14F-4D97-AF65-F5344CB8AC3E}">
        <p14:creationId xmlns:p14="http://schemas.microsoft.com/office/powerpoint/2010/main" val="399246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en-US" dirty="0"/>
          </a:p>
          <a:p>
            <a:r>
              <a:rPr lang="en-US" dirty="0"/>
              <a:t>Gmail is a free email service provided by Google. It allows users to send and receive emails, organize messages, and manage contacts. Gmail offers a user-friendly interface, ample storage space, and integration with various Google services. It is widely used for personal and professional communication, providing features such as spam filtering, search capabilities, and easy access on both web browsers and mobile devices.</a:t>
            </a:r>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a:t>
            </a:fld>
            <a:endParaRPr lang="en-LV"/>
          </a:p>
        </p:txBody>
      </p:sp>
    </p:spTree>
    <p:extLst>
      <p:ext uri="{BB962C8B-B14F-4D97-AF65-F5344CB8AC3E}">
        <p14:creationId xmlns:p14="http://schemas.microsoft.com/office/powerpoint/2010/main" val="1582441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buFont typeface="Arial" panose="020B0604020202020204" pitchFamily="34" charset="0"/>
              <a:buNone/>
            </a:pPr>
            <a:r>
              <a:rPr lang="en-GB" b="1" i="0" u="none" strike="noStrike" dirty="0">
                <a:effectLst/>
                <a:latin typeface="Söhne"/>
              </a:rPr>
              <a:t>Labels</a:t>
            </a:r>
            <a:endParaRPr lang="lv-LV" b="1" i="0" u="none" strike="noStrike" dirty="0">
              <a:effectLst/>
              <a:latin typeface="Söhne"/>
            </a:endParaRPr>
          </a:p>
          <a:p>
            <a:pPr algn="l">
              <a:buFont typeface="Arial" panose="020B0604020202020204" pitchFamily="34" charset="0"/>
              <a:buNone/>
            </a:pPr>
            <a:r>
              <a:rPr lang="en-GB" b="1" i="0" u="none" strike="noStrike" dirty="0">
                <a:effectLst/>
                <a:latin typeface="Söhne"/>
              </a:rPr>
              <a:t>Creating Labels:</a:t>
            </a:r>
            <a:endParaRPr lang="en-GB" b="0" i="0" u="none" strike="noStrike" dirty="0">
              <a:effectLst/>
              <a:latin typeface="Söhne"/>
            </a:endParaRPr>
          </a:p>
          <a:p>
            <a:pPr marL="742950" lvl="1" indent="-285750" algn="l">
              <a:buFont typeface="Arial" panose="020B0604020202020204" pitchFamily="34" charset="0"/>
              <a:buChar char="•"/>
            </a:pPr>
            <a:r>
              <a:rPr lang="en-GB" b="0" i="0" u="none" strike="noStrike" dirty="0">
                <a:effectLst/>
                <a:latin typeface="Söhne"/>
              </a:rPr>
              <a:t>On the left sidebar, find the "Labels" section.</a:t>
            </a:r>
          </a:p>
          <a:p>
            <a:pPr marL="742950" lvl="1" indent="-285750" algn="l">
              <a:buFont typeface="Arial" panose="020B0604020202020204" pitchFamily="34" charset="0"/>
              <a:buChar char="•"/>
            </a:pPr>
            <a:r>
              <a:rPr lang="en-GB" b="0" i="0" u="none" strike="noStrike" dirty="0">
                <a:effectLst/>
                <a:latin typeface="Söhne"/>
              </a:rPr>
              <a:t>Click on "Create new label” (+) and give it a name.</a:t>
            </a:r>
          </a:p>
          <a:p>
            <a:pPr marL="742950" lvl="1" indent="-285750" algn="l">
              <a:buFont typeface="Arial" panose="020B0604020202020204" pitchFamily="34" charset="0"/>
              <a:buChar char="•"/>
            </a:pPr>
            <a:r>
              <a:rPr lang="en-GB" b="0" i="0" u="none" strike="noStrike" dirty="0">
                <a:effectLst/>
                <a:latin typeface="Söhne"/>
              </a:rPr>
              <a:t>You can create nested labels for a more organized structure.</a:t>
            </a:r>
          </a:p>
          <a:p>
            <a:pPr algn="l">
              <a:buFont typeface="Arial" panose="020B0604020202020204" pitchFamily="34" charset="0"/>
              <a:buNone/>
            </a:pPr>
            <a:r>
              <a:rPr lang="en-GB" b="1" i="0" u="none" strike="noStrike" dirty="0">
                <a:effectLst/>
                <a:latin typeface="Söhne"/>
              </a:rPr>
              <a:t>Applying Labels:</a:t>
            </a:r>
            <a:endParaRPr lang="en-GB" b="0" i="0" u="none" strike="noStrike" dirty="0">
              <a:effectLst/>
              <a:latin typeface="Söhne"/>
            </a:endParaRPr>
          </a:p>
          <a:p>
            <a:pPr marL="742950" lvl="1" indent="-285750" algn="l">
              <a:buFont typeface="Arial" panose="020B0604020202020204" pitchFamily="34" charset="0"/>
              <a:buChar char="•"/>
            </a:pPr>
            <a:r>
              <a:rPr lang="en-GB" b="0" i="0" u="none" strike="noStrike" dirty="0">
                <a:effectLst/>
                <a:latin typeface="Söhne"/>
              </a:rPr>
              <a:t>Select the email(s) you want to label.</a:t>
            </a:r>
          </a:p>
          <a:p>
            <a:pPr marL="742950" lvl="1" indent="-285750" algn="l">
              <a:buFont typeface="Arial" panose="020B0604020202020204" pitchFamily="34" charset="0"/>
              <a:buChar char="•"/>
            </a:pPr>
            <a:r>
              <a:rPr lang="en-GB" b="0" i="0" u="none" strike="noStrike" dirty="0">
                <a:effectLst/>
                <a:latin typeface="Söhne"/>
              </a:rPr>
              <a:t>Click on the label icon (looks like a tag) in the toolbar.</a:t>
            </a:r>
          </a:p>
          <a:p>
            <a:pPr marL="742950" lvl="1" indent="-285750" algn="l">
              <a:buFont typeface="Arial" panose="020B0604020202020204" pitchFamily="34" charset="0"/>
              <a:buChar char="•"/>
            </a:pPr>
            <a:r>
              <a:rPr lang="en-GB" b="0" i="0" u="none" strike="noStrike" dirty="0">
                <a:effectLst/>
                <a:latin typeface="Söhne"/>
              </a:rPr>
              <a:t>Choose the label(s) you want to apply.</a:t>
            </a:r>
          </a:p>
          <a:p>
            <a:endParaRPr lang="en-LV" dirty="0"/>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10</a:t>
            </a:fld>
            <a:endParaRPr lang="en-LV"/>
          </a:p>
        </p:txBody>
      </p:sp>
    </p:spTree>
    <p:extLst>
      <p:ext uri="{BB962C8B-B14F-4D97-AF65-F5344CB8AC3E}">
        <p14:creationId xmlns:p14="http://schemas.microsoft.com/office/powerpoint/2010/main" val="751430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buFont typeface="+mj-lt"/>
              <a:buNone/>
            </a:pPr>
            <a:r>
              <a:rPr lang="en-US" b="1" i="0" dirty="0">
                <a:effectLst/>
                <a:latin typeface="Söhne"/>
              </a:rPr>
              <a:t>Gmail Search: Find What You Need Fast</a:t>
            </a:r>
            <a:endParaRPr lang="lv-LV" b="0" i="0" dirty="0">
              <a:solidFill>
                <a:srgbClr val="374151"/>
              </a:solidFill>
              <a:effectLst/>
              <a:latin typeface="Söhne"/>
            </a:endParaRPr>
          </a:p>
          <a:p>
            <a:pPr algn="l">
              <a:buFont typeface="+mj-lt"/>
              <a:buAutoNum type="arabicPeriod"/>
            </a:pPr>
            <a:r>
              <a:rPr lang="en-US" b="0" i="0" dirty="0">
                <a:solidFill>
                  <a:srgbClr val="374151"/>
                </a:solidFill>
                <a:effectLst/>
                <a:latin typeface="Söhne"/>
              </a:rPr>
              <a:t>Use the Search Bar:</a:t>
            </a:r>
            <a:r>
              <a:rPr lang="lv-LV" b="0" i="0" dirty="0">
                <a:solidFill>
                  <a:srgbClr val="374151"/>
                </a:solidFill>
                <a:effectLst/>
                <a:latin typeface="Söhne"/>
              </a:rPr>
              <a:t> </a:t>
            </a:r>
            <a:r>
              <a:rPr lang="en-US" b="0" i="0" dirty="0">
                <a:solidFill>
                  <a:srgbClr val="374151"/>
                </a:solidFill>
                <a:effectLst/>
                <a:latin typeface="Söhne"/>
              </a:rPr>
              <a:t>Locate the search bar at the top of the Gmail interface.</a:t>
            </a:r>
          </a:p>
          <a:p>
            <a:pPr algn="l">
              <a:buFont typeface="+mj-lt"/>
              <a:buAutoNum type="arabicPeriod"/>
            </a:pPr>
            <a:r>
              <a:rPr lang="en-US" b="0" i="0" dirty="0">
                <a:solidFill>
                  <a:srgbClr val="374151"/>
                </a:solidFill>
                <a:effectLst/>
                <a:latin typeface="Söhne"/>
              </a:rPr>
              <a:t>Type your search query directly into the search bar. You can search for keywords, sender names, subject lines, or any other relevant information.</a:t>
            </a:r>
          </a:p>
          <a:p>
            <a:pPr algn="l">
              <a:buFont typeface="+mj-lt"/>
              <a:buAutoNum type="arabicPeriod"/>
            </a:pPr>
            <a:r>
              <a:rPr lang="en-US" b="0" i="0" dirty="0">
                <a:solidFill>
                  <a:srgbClr val="374151"/>
                </a:solidFill>
                <a:effectLst/>
                <a:latin typeface="Söhne"/>
              </a:rPr>
              <a:t>Press the "Enter" key on your keyboard, or click the magnifying glass icon to initiate the search.</a:t>
            </a:r>
          </a:p>
          <a:p>
            <a:pPr algn="l">
              <a:buFont typeface="+mj-lt"/>
              <a:buAutoNum type="arabicPeriod"/>
            </a:pPr>
            <a:r>
              <a:rPr lang="en-US" b="0" i="0" dirty="0">
                <a:solidFill>
                  <a:srgbClr val="374151"/>
                </a:solidFill>
                <a:effectLst/>
                <a:latin typeface="Söhne"/>
              </a:rPr>
              <a:t>Gmail will display search results based on your query. The relevant emails matching your search will be listed.</a:t>
            </a:r>
          </a:p>
          <a:p>
            <a:pPr algn="l">
              <a:buFont typeface="+mj-lt"/>
              <a:buAutoNum type="arabicPeriod"/>
            </a:pPr>
            <a:r>
              <a:rPr lang="en-US" b="0" i="0" dirty="0">
                <a:solidFill>
                  <a:srgbClr val="374151"/>
                </a:solidFill>
                <a:effectLst/>
                <a:latin typeface="Söhne"/>
              </a:rPr>
              <a:t>If you want to refine your search, click on the search bar to access advanced search options. Here, you can specify criteria like sender, recipient, subject, date, and more.</a:t>
            </a:r>
            <a:endParaRPr lang="lv-LV" b="0" i="0" dirty="0">
              <a:solidFill>
                <a:srgbClr val="374151"/>
              </a:solidFill>
              <a:effectLst/>
              <a:latin typeface="Söhne"/>
            </a:endParaRPr>
          </a:p>
          <a:p>
            <a:pPr algn="l">
              <a:buFont typeface="+mj-lt"/>
              <a:buAutoNum type="arabicPeriod"/>
            </a:pPr>
            <a:r>
              <a:rPr lang="en-US" b="0" i="0" dirty="0">
                <a:solidFill>
                  <a:srgbClr val="374151"/>
                </a:solidFill>
                <a:effectLst/>
                <a:latin typeface="Söhne"/>
              </a:rPr>
              <a:t>You can use keywords and operators to make your search more specific. For example:</a:t>
            </a:r>
          </a:p>
          <a:p>
            <a:pPr marL="914400" lvl="2" indent="0" algn="l">
              <a:buFont typeface="+mj-lt"/>
              <a:buNone/>
            </a:pPr>
            <a:r>
              <a:rPr lang="en-US" b="0" i="0" dirty="0">
                <a:solidFill>
                  <a:srgbClr val="374151"/>
                </a:solidFill>
                <a:effectLst/>
                <a:latin typeface="Söhne"/>
              </a:rPr>
              <a:t>Use from: to search for emails from a specific sender (e.g., </a:t>
            </a:r>
            <a:r>
              <a:rPr lang="en-US" b="0" i="0" dirty="0" err="1">
                <a:solidFill>
                  <a:srgbClr val="374151"/>
                </a:solidFill>
                <a:effectLst/>
                <a:latin typeface="Söhne"/>
              </a:rPr>
              <a:t>from:john@example.com</a:t>
            </a:r>
            <a:r>
              <a:rPr lang="en-US" b="0" i="0" dirty="0">
                <a:solidFill>
                  <a:srgbClr val="374151"/>
                </a:solidFill>
                <a:effectLst/>
                <a:latin typeface="Söhne"/>
              </a:rPr>
              <a:t>).</a:t>
            </a:r>
          </a:p>
          <a:p>
            <a:pPr marL="914400" lvl="2" indent="0" algn="l">
              <a:buFont typeface="+mj-lt"/>
              <a:buNone/>
            </a:pPr>
            <a:r>
              <a:rPr lang="en-US" b="0" i="0" dirty="0">
                <a:solidFill>
                  <a:srgbClr val="374151"/>
                </a:solidFill>
                <a:effectLst/>
                <a:latin typeface="Söhne"/>
              </a:rPr>
              <a:t>Use subject: to search for emails with a specific subject (e.g., </a:t>
            </a:r>
            <a:r>
              <a:rPr lang="en-US" b="0" i="0" dirty="0" err="1">
                <a:solidFill>
                  <a:srgbClr val="374151"/>
                </a:solidFill>
                <a:effectLst/>
                <a:latin typeface="Söhne"/>
              </a:rPr>
              <a:t>subject:meeting</a:t>
            </a:r>
            <a:r>
              <a:rPr lang="en-US" b="0" i="0" dirty="0">
                <a:solidFill>
                  <a:srgbClr val="374151"/>
                </a:solidFill>
                <a:effectLst/>
                <a:latin typeface="Söhne"/>
              </a:rPr>
              <a:t>).</a:t>
            </a:r>
          </a:p>
          <a:p>
            <a:pPr marL="914400" lvl="2" indent="0" algn="l">
              <a:buFont typeface="+mj-lt"/>
              <a:buNone/>
            </a:pPr>
            <a:r>
              <a:rPr lang="en-US" b="0" i="0" dirty="0">
                <a:solidFill>
                  <a:srgbClr val="374151"/>
                </a:solidFill>
                <a:effectLst/>
                <a:latin typeface="Söhne"/>
              </a:rPr>
              <a:t>Use after: and before: to search for emails within a specific date range.</a:t>
            </a:r>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11</a:t>
            </a:fld>
            <a:endParaRPr lang="en-LV"/>
          </a:p>
        </p:txBody>
      </p:sp>
    </p:spTree>
    <p:extLst>
      <p:ext uri="{BB962C8B-B14F-4D97-AF65-F5344CB8AC3E}">
        <p14:creationId xmlns:p14="http://schemas.microsoft.com/office/powerpoint/2010/main" val="3431259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buFont typeface="+mj-lt"/>
              <a:buNone/>
            </a:pPr>
            <a:r>
              <a:rPr lang="en-GB" b="1" dirty="0"/>
              <a:t>Advanced search</a:t>
            </a:r>
            <a:endParaRPr lang="lv-LV" b="1" i="0" dirty="0">
              <a:solidFill>
                <a:srgbClr val="374151"/>
              </a:solidFill>
              <a:effectLst/>
              <a:latin typeface="Söhne"/>
            </a:endParaRPr>
          </a:p>
          <a:p>
            <a:pPr algn="l">
              <a:buFont typeface="+mj-lt"/>
              <a:buNone/>
            </a:pPr>
            <a:r>
              <a:rPr lang="en-US" b="1" i="0" dirty="0">
                <a:solidFill>
                  <a:srgbClr val="374151"/>
                </a:solidFill>
                <a:effectLst/>
                <a:latin typeface="Söhne"/>
              </a:rPr>
              <a:t>Access Advanced Search Options:</a:t>
            </a:r>
            <a:r>
              <a:rPr lang="lv-LV" b="0" i="0" dirty="0">
                <a:solidFill>
                  <a:srgbClr val="374151"/>
                </a:solidFill>
                <a:effectLst/>
                <a:latin typeface="Söhne"/>
              </a:rPr>
              <a:t> </a:t>
            </a:r>
            <a:r>
              <a:rPr lang="en-US" b="0" i="0" dirty="0">
                <a:solidFill>
                  <a:srgbClr val="374151"/>
                </a:solidFill>
                <a:effectLst/>
                <a:latin typeface="Söhne"/>
              </a:rPr>
              <a:t>After entering your initial search query, you can directly access advanced search options by clicking on the small gray arrow</a:t>
            </a:r>
            <a:r>
              <a:rPr lang="lv-LV" b="0" i="0" dirty="0">
                <a:solidFill>
                  <a:srgbClr val="374151"/>
                </a:solidFill>
                <a:effectLst/>
                <a:latin typeface="Söhne"/>
              </a:rPr>
              <a:t>s</a:t>
            </a:r>
            <a:r>
              <a:rPr lang="en-US" b="0" i="0" dirty="0">
                <a:solidFill>
                  <a:srgbClr val="374151"/>
                </a:solidFill>
                <a:effectLst/>
                <a:latin typeface="Söhne"/>
              </a:rPr>
              <a:t> at the right end of the search bar. This opens a drop-down menu with various search fields.</a:t>
            </a:r>
          </a:p>
          <a:p>
            <a:pPr algn="l">
              <a:buFont typeface="+mj-lt"/>
              <a:buNone/>
            </a:pPr>
            <a:r>
              <a:rPr lang="en-US" b="1" i="0" dirty="0">
                <a:solidFill>
                  <a:srgbClr val="374151"/>
                </a:solidFill>
                <a:effectLst/>
                <a:latin typeface="Söhne"/>
              </a:rPr>
              <a:t>Specify Search Criteria:</a:t>
            </a:r>
            <a:endParaRPr lang="en-US" b="0" i="0" dirty="0">
              <a:solidFill>
                <a:srgbClr val="374151"/>
              </a:solidFill>
              <a:effectLst/>
              <a:latin typeface="Söhne"/>
            </a:endParaRPr>
          </a:p>
          <a:p>
            <a:pPr marL="457200" lvl="1" indent="0" algn="l">
              <a:buFont typeface="+mj-lt"/>
              <a:buNone/>
            </a:pPr>
            <a:r>
              <a:rPr lang="en-US" b="0" i="0" dirty="0">
                <a:solidFill>
                  <a:srgbClr val="374151"/>
                </a:solidFill>
                <a:effectLst/>
                <a:latin typeface="Söhne"/>
              </a:rPr>
              <a:t>In the drop-down menu, you can specify various criteria such as:</a:t>
            </a:r>
          </a:p>
          <a:p>
            <a:pPr marL="1143000" lvl="2" indent="-228600" algn="l">
              <a:buFont typeface="+mj-lt"/>
              <a:buAutoNum type="arabicPeriod"/>
            </a:pPr>
            <a:r>
              <a:rPr lang="en-US" b="1" i="0" dirty="0">
                <a:solidFill>
                  <a:srgbClr val="374151"/>
                </a:solidFill>
                <a:effectLst/>
                <a:latin typeface="Söhne"/>
              </a:rPr>
              <a:t>From, To, Subject:</a:t>
            </a:r>
            <a:r>
              <a:rPr lang="en-US" b="0" i="0" dirty="0">
                <a:solidFill>
                  <a:srgbClr val="374151"/>
                </a:solidFill>
                <a:effectLst/>
                <a:latin typeface="Söhne"/>
              </a:rPr>
              <a:t> Use these fields to search for emails from specific senders, to specific recipients, or with specific subjects.</a:t>
            </a:r>
          </a:p>
          <a:p>
            <a:pPr marL="1143000" lvl="2" indent="-228600" algn="l">
              <a:buFont typeface="+mj-lt"/>
              <a:buAutoNum type="arabicPeriod"/>
            </a:pPr>
            <a:r>
              <a:rPr lang="en-US" b="1" i="0" dirty="0">
                <a:solidFill>
                  <a:srgbClr val="374151"/>
                </a:solidFill>
                <a:effectLst/>
                <a:latin typeface="Söhne"/>
              </a:rPr>
              <a:t>Has the words:</a:t>
            </a:r>
            <a:r>
              <a:rPr lang="en-US" b="0" i="0" dirty="0">
                <a:solidFill>
                  <a:srgbClr val="374151"/>
                </a:solidFill>
                <a:effectLst/>
                <a:latin typeface="Söhne"/>
              </a:rPr>
              <a:t> Search for emails containing specific words or phrases.</a:t>
            </a:r>
          </a:p>
          <a:p>
            <a:pPr marL="1143000" lvl="2" indent="-228600" algn="l">
              <a:buFont typeface="+mj-lt"/>
              <a:buAutoNum type="arabicPeriod"/>
            </a:pPr>
            <a:r>
              <a:rPr lang="en-US" b="1" i="0" dirty="0">
                <a:solidFill>
                  <a:srgbClr val="374151"/>
                </a:solidFill>
                <a:effectLst/>
                <a:latin typeface="Söhne"/>
              </a:rPr>
              <a:t>Date within:</a:t>
            </a:r>
            <a:r>
              <a:rPr lang="en-US" b="0" i="0" dirty="0">
                <a:solidFill>
                  <a:srgbClr val="374151"/>
                </a:solidFill>
                <a:effectLst/>
                <a:latin typeface="Söhne"/>
              </a:rPr>
              <a:t> Specify a date range for your search.</a:t>
            </a:r>
          </a:p>
          <a:p>
            <a:pPr marL="1143000" lvl="2" indent="-228600" algn="l">
              <a:buFont typeface="+mj-lt"/>
              <a:buAutoNum type="arabicPeriod"/>
            </a:pPr>
            <a:r>
              <a:rPr lang="en-US" b="1" i="0" dirty="0">
                <a:solidFill>
                  <a:srgbClr val="374151"/>
                </a:solidFill>
                <a:effectLst/>
                <a:latin typeface="Söhne"/>
              </a:rPr>
              <a:t>More options:</a:t>
            </a:r>
            <a:r>
              <a:rPr lang="en-US" b="0" i="0" dirty="0">
                <a:solidFill>
                  <a:srgbClr val="374151"/>
                </a:solidFill>
                <a:effectLst/>
                <a:latin typeface="Söhne"/>
              </a:rPr>
              <a:t> Additional criteria like attachments, size, and labels are available under "Search options."</a:t>
            </a:r>
          </a:p>
          <a:p>
            <a:pPr algn="l">
              <a:buFont typeface="+mj-lt"/>
              <a:buNone/>
            </a:pPr>
            <a:r>
              <a:rPr lang="en-US" b="1" i="0" dirty="0">
                <a:solidFill>
                  <a:srgbClr val="374151"/>
                </a:solidFill>
                <a:effectLst/>
                <a:latin typeface="Söhne"/>
              </a:rPr>
              <a:t>Combine Criteria:</a:t>
            </a:r>
            <a:r>
              <a:rPr lang="lv-LV" b="0" i="0" dirty="0">
                <a:solidFill>
                  <a:srgbClr val="374151"/>
                </a:solidFill>
                <a:effectLst/>
                <a:latin typeface="Söhne"/>
              </a:rPr>
              <a:t> </a:t>
            </a:r>
            <a:r>
              <a:rPr lang="en-US" b="0" i="0" dirty="0">
                <a:solidFill>
                  <a:srgbClr val="374151"/>
                </a:solidFill>
                <a:effectLst/>
                <a:latin typeface="Söhne"/>
              </a:rPr>
              <a:t>You can combine multiple criteria by filling in the relevant fields.</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b="1" i="0" dirty="0">
                <a:solidFill>
                  <a:srgbClr val="374151"/>
                </a:solidFill>
                <a:effectLst/>
                <a:latin typeface="Söhne"/>
              </a:rPr>
              <a:t>Press Enter or Click the </a:t>
            </a:r>
            <a:r>
              <a:rPr lang="lv-LV" b="1" i="0" dirty="0">
                <a:solidFill>
                  <a:srgbClr val="374151"/>
                </a:solidFill>
                <a:effectLst/>
                <a:latin typeface="Söhne"/>
              </a:rPr>
              <a:t>Search </a:t>
            </a:r>
            <a:r>
              <a:rPr lang="lv-LV" b="1" i="0" dirty="0" err="1">
                <a:solidFill>
                  <a:srgbClr val="374151"/>
                </a:solidFill>
                <a:effectLst/>
                <a:latin typeface="Söhne"/>
              </a:rPr>
              <a:t>button</a:t>
            </a:r>
            <a:r>
              <a:rPr lang="lv-LV" b="1" i="0" dirty="0">
                <a:solidFill>
                  <a:srgbClr val="374151"/>
                </a:solidFill>
                <a:effectLst/>
                <a:latin typeface="Söhne"/>
              </a:rPr>
              <a:t> </a:t>
            </a:r>
            <a:r>
              <a:rPr lang="en-US" b="0" i="0" dirty="0">
                <a:solidFill>
                  <a:srgbClr val="374151"/>
                </a:solidFill>
                <a:effectLst/>
                <a:latin typeface="Söhne"/>
              </a:rPr>
              <a:t>to initiate the advanced search.</a:t>
            </a:r>
          </a:p>
          <a:p>
            <a:pPr algn="l">
              <a:buFont typeface="+mj-lt"/>
              <a:buNone/>
            </a:pPr>
            <a:endParaRPr lang="en-US" b="0" i="0" dirty="0">
              <a:solidFill>
                <a:srgbClr val="374151"/>
              </a:solidFill>
              <a:effectLst/>
              <a:latin typeface="Söhne"/>
            </a:endParaRPr>
          </a:p>
        </p:txBody>
      </p:sp>
      <p:sp>
        <p:nvSpPr>
          <p:cNvPr id="4" name="Slaida numura vietturis 3"/>
          <p:cNvSpPr>
            <a:spLocks noGrp="1"/>
          </p:cNvSpPr>
          <p:nvPr>
            <p:ph type="sldNum" sz="quarter" idx="5"/>
          </p:nvPr>
        </p:nvSpPr>
        <p:spPr/>
        <p:txBody>
          <a:bodyPr/>
          <a:lstStyle/>
          <a:p>
            <a:fld id="{C5211B30-A086-E740-BEDC-7B1CE012642A}" type="slidenum">
              <a:rPr lang="en-LV" smtClean="0"/>
              <a:t>12</a:t>
            </a:fld>
            <a:endParaRPr lang="en-LV"/>
          </a:p>
        </p:txBody>
      </p:sp>
    </p:spTree>
    <p:extLst>
      <p:ext uri="{BB962C8B-B14F-4D97-AF65-F5344CB8AC3E}">
        <p14:creationId xmlns:p14="http://schemas.microsoft.com/office/powerpoint/2010/main" val="713744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en-US" dirty="0"/>
              <a:t>Stars, labels, and importance markers in Gmail are tools designed to help you organize, prioritize, and categorize your emails. Here's how you can use each of them:</a:t>
            </a:r>
          </a:p>
          <a:p>
            <a:endParaRPr lang="en-US" dirty="0"/>
          </a:p>
          <a:p>
            <a:r>
              <a:rPr lang="en-US" b="1" dirty="0"/>
              <a:t>Stars:</a:t>
            </a:r>
          </a:p>
          <a:p>
            <a:r>
              <a:rPr lang="en-US" dirty="0"/>
              <a:t>Purpose: Stars are visual indicators that help you mark and quickly identify important emails or those that require attention.</a:t>
            </a:r>
          </a:p>
          <a:p>
            <a:r>
              <a:rPr lang="en-US" dirty="0"/>
              <a:t>How to Use:</a:t>
            </a:r>
          </a:p>
          <a:p>
            <a:pPr marL="171450" indent="-171450">
              <a:buFont typeface="Arial" panose="020B0604020202020204" pitchFamily="34" charset="0"/>
              <a:buChar char="•"/>
            </a:pPr>
            <a:r>
              <a:rPr lang="en-US" dirty="0"/>
              <a:t>Click on the star icon next to an email to add or remove a star.</a:t>
            </a:r>
          </a:p>
          <a:p>
            <a:pPr marL="171450" indent="-171450">
              <a:buFont typeface="Arial" panose="020B0604020202020204" pitchFamily="34" charset="0"/>
              <a:buChar char="•"/>
            </a:pPr>
            <a:r>
              <a:rPr lang="en-US" dirty="0"/>
              <a:t>You can use different colored stars for various levels of importance.</a:t>
            </a:r>
          </a:p>
          <a:p>
            <a:endParaRPr lang="lv-LV" dirty="0"/>
          </a:p>
          <a:p>
            <a:r>
              <a:rPr lang="en-US" b="1" dirty="0"/>
              <a:t>Labels:</a:t>
            </a:r>
          </a:p>
          <a:p>
            <a:r>
              <a:rPr lang="en-US" dirty="0"/>
              <a:t>Purpose: Labels are like folders that allow you to categorize and organize your emails in a way that makes sense to you.</a:t>
            </a:r>
          </a:p>
          <a:p>
            <a:r>
              <a:rPr lang="en-US" dirty="0"/>
              <a:t>How to Use:</a:t>
            </a:r>
          </a:p>
          <a:p>
            <a:pPr marL="171450" indent="-171450">
              <a:buFont typeface="Arial" panose="020B0604020202020204" pitchFamily="34" charset="0"/>
              <a:buChar char="•"/>
            </a:pPr>
            <a:r>
              <a:rPr lang="en-US" dirty="0"/>
              <a:t>Select an email, click on the label icon, and choose or create a label.</a:t>
            </a:r>
          </a:p>
          <a:p>
            <a:pPr marL="171450" indent="-171450">
              <a:buFont typeface="Arial" panose="020B0604020202020204" pitchFamily="34" charset="0"/>
              <a:buChar char="•"/>
            </a:pPr>
            <a:r>
              <a:rPr lang="en-US" dirty="0"/>
              <a:t>Emails with labels are easily accessible through the left sidebar.</a:t>
            </a:r>
          </a:p>
          <a:p>
            <a:endParaRPr lang="lv-LV" dirty="0"/>
          </a:p>
          <a:p>
            <a:r>
              <a:rPr lang="en-US" dirty="0"/>
              <a:t>Importance Markers:</a:t>
            </a:r>
          </a:p>
          <a:p>
            <a:r>
              <a:rPr lang="en-US" dirty="0"/>
              <a:t>Purpose: Gmail's importance markers use algorithms to automatically identify and prioritize important emails based on your interactions.</a:t>
            </a:r>
          </a:p>
          <a:p>
            <a:r>
              <a:rPr lang="en-US" dirty="0"/>
              <a:t>How to Use:</a:t>
            </a:r>
          </a:p>
          <a:p>
            <a:pPr marL="171450" indent="-171450">
              <a:buFont typeface="Arial" panose="020B0604020202020204" pitchFamily="34" charset="0"/>
              <a:buChar char="•"/>
            </a:pPr>
            <a:r>
              <a:rPr lang="en-US" dirty="0"/>
              <a:t>Gmail automatically marks some emails as important.</a:t>
            </a:r>
          </a:p>
          <a:p>
            <a:pPr marL="171450" indent="-171450">
              <a:buFont typeface="Arial" panose="020B0604020202020204" pitchFamily="34" charset="0"/>
              <a:buChar char="•"/>
            </a:pPr>
            <a:r>
              <a:rPr lang="en-US" dirty="0"/>
              <a:t>You can manually mark or unmark emails as important using the "Mark as important" button.</a:t>
            </a:r>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13</a:t>
            </a:fld>
            <a:endParaRPr lang="en-LV"/>
          </a:p>
        </p:txBody>
      </p:sp>
    </p:spTree>
    <p:extLst>
      <p:ext uri="{BB962C8B-B14F-4D97-AF65-F5344CB8AC3E}">
        <p14:creationId xmlns:p14="http://schemas.microsoft.com/office/powerpoint/2010/main" val="1175757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en-US" dirty="0"/>
              <a:t>Google Contacts is a web-based contact management tool provided by Google. It allows users to store and organize their contacts in a centralized location, making it easy to access and manage contact information across various Google services. </a:t>
            </a:r>
            <a:endParaRPr lang="lv-LV" dirty="0"/>
          </a:p>
          <a:p>
            <a:endParaRPr lang="lv-LV" dirty="0"/>
          </a:p>
          <a:p>
            <a:pPr algn="l">
              <a:buFont typeface="Arial" panose="020B0604020202020204" pitchFamily="34" charset="0"/>
              <a:buNone/>
            </a:pPr>
            <a:r>
              <a:rPr lang="en-GB" b="1" i="0" u="none" strike="noStrike" dirty="0">
                <a:effectLst/>
                <a:latin typeface="Söhne"/>
              </a:rPr>
              <a:t>Go to Google Contacts:</a:t>
            </a:r>
            <a:endParaRPr lang="en-GB" b="0" i="0" u="none" strike="noStrike" dirty="0">
              <a:effectLst/>
              <a:latin typeface="Söhne"/>
            </a:endParaRPr>
          </a:p>
          <a:p>
            <a:pPr marL="742950" lvl="1" indent="-285750" algn="l">
              <a:buFont typeface="Arial" panose="020B0604020202020204" pitchFamily="34" charset="0"/>
              <a:buChar char="•"/>
            </a:pPr>
            <a:r>
              <a:rPr lang="en-GB" b="0" i="0" u="none" strike="noStrike" dirty="0">
                <a:effectLst/>
                <a:latin typeface="Söhne"/>
              </a:rPr>
              <a:t>Open Gmail and click on the "Google Apps" icon (usually a grid of squares) at the top right.</a:t>
            </a:r>
          </a:p>
          <a:p>
            <a:pPr marL="742950" lvl="1" indent="-285750" algn="l">
              <a:buFont typeface="Arial" panose="020B0604020202020204" pitchFamily="34" charset="0"/>
              <a:buChar char="•"/>
            </a:pPr>
            <a:r>
              <a:rPr lang="en-GB" b="0" i="0" u="none" strike="noStrike" dirty="0">
                <a:effectLst/>
                <a:latin typeface="Söhne"/>
              </a:rPr>
              <a:t>Select "Contacts" from the dropdown menu.</a:t>
            </a:r>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14</a:t>
            </a:fld>
            <a:endParaRPr lang="en-LV"/>
          </a:p>
        </p:txBody>
      </p:sp>
    </p:spTree>
    <p:extLst>
      <p:ext uri="{BB962C8B-B14F-4D97-AF65-F5344CB8AC3E}">
        <p14:creationId xmlns:p14="http://schemas.microsoft.com/office/powerpoint/2010/main" val="1438832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buFont typeface="+mj-lt"/>
              <a:buNone/>
            </a:pPr>
            <a:r>
              <a:rPr lang="en-GB" sz="1200" b="1" i="0" u="none" strike="noStrike" dirty="0">
                <a:effectLst/>
                <a:latin typeface="Söhne"/>
              </a:rPr>
              <a:t>Adding a Contact</a:t>
            </a:r>
            <a:r>
              <a:rPr lang="lv-LV" sz="1200" b="1" i="0" u="none" strike="noStrike" dirty="0">
                <a:effectLst/>
                <a:latin typeface="Söhne"/>
              </a:rPr>
              <a:t>:</a:t>
            </a:r>
            <a:endParaRPr lang="lv-LV" b="1" i="0" dirty="0">
              <a:solidFill>
                <a:srgbClr val="374151"/>
              </a:solidFill>
              <a:effectLst/>
              <a:latin typeface="Söhne"/>
            </a:endParaRPr>
          </a:p>
          <a:p>
            <a:pPr algn="l">
              <a:buFont typeface="+mj-lt"/>
              <a:buNone/>
            </a:pPr>
            <a:r>
              <a:rPr lang="en-US" b="1" i="0" dirty="0">
                <a:solidFill>
                  <a:srgbClr val="374151"/>
                </a:solidFill>
                <a:effectLst/>
                <a:latin typeface="Söhne"/>
              </a:rPr>
              <a:t>Click "Create":</a:t>
            </a:r>
            <a:r>
              <a:rPr lang="lv-LV" b="0" i="0" dirty="0">
                <a:solidFill>
                  <a:srgbClr val="374151"/>
                </a:solidFill>
                <a:effectLst/>
                <a:latin typeface="Söhne"/>
              </a:rPr>
              <a:t> </a:t>
            </a:r>
            <a:r>
              <a:rPr lang="en-US" b="0" i="0" dirty="0">
                <a:solidFill>
                  <a:srgbClr val="374151"/>
                </a:solidFill>
                <a:effectLst/>
                <a:latin typeface="Söhne"/>
              </a:rPr>
              <a:t>On the left side, click the "Create" button or the "+" button to add a new contact.</a:t>
            </a:r>
          </a:p>
          <a:p>
            <a:pPr algn="l">
              <a:buFont typeface="+mj-lt"/>
              <a:buNone/>
            </a:pPr>
            <a:r>
              <a:rPr lang="en-US" b="1" i="0" dirty="0">
                <a:solidFill>
                  <a:srgbClr val="374151"/>
                </a:solidFill>
                <a:effectLst/>
                <a:latin typeface="Söhne"/>
              </a:rPr>
              <a:t>Enter Contact Information:</a:t>
            </a:r>
            <a:r>
              <a:rPr lang="lv-LV" b="0" i="0" dirty="0">
                <a:solidFill>
                  <a:srgbClr val="374151"/>
                </a:solidFill>
                <a:effectLst/>
                <a:latin typeface="Söhne"/>
              </a:rPr>
              <a:t> </a:t>
            </a:r>
            <a:r>
              <a:rPr lang="en-US" b="0" i="0" dirty="0">
                <a:solidFill>
                  <a:srgbClr val="374151"/>
                </a:solidFill>
                <a:effectLst/>
                <a:latin typeface="Söhne"/>
              </a:rPr>
              <a:t>Fill in the contact details, including the person's name, email address, phone number, and any additional information you want to include.</a:t>
            </a:r>
          </a:p>
          <a:p>
            <a:pPr algn="l">
              <a:buFont typeface="+mj-lt"/>
              <a:buNone/>
            </a:pPr>
            <a:r>
              <a:rPr lang="en-US" b="1" i="0" dirty="0">
                <a:solidFill>
                  <a:srgbClr val="374151"/>
                </a:solidFill>
                <a:effectLst/>
                <a:latin typeface="Söhne"/>
              </a:rPr>
              <a:t>Add Additional Fields:</a:t>
            </a:r>
            <a:r>
              <a:rPr lang="lv-LV" b="0" i="0" dirty="0">
                <a:solidFill>
                  <a:srgbClr val="374151"/>
                </a:solidFill>
                <a:effectLst/>
                <a:latin typeface="Söhne"/>
              </a:rPr>
              <a:t> </a:t>
            </a:r>
            <a:r>
              <a:rPr lang="en-US" b="0" i="0" dirty="0">
                <a:solidFill>
                  <a:srgbClr val="374151"/>
                </a:solidFill>
                <a:effectLst/>
                <a:latin typeface="Söhne"/>
              </a:rPr>
              <a:t>Click on "Add" to include additional fields like addresses, birthdays, and custom notes.</a:t>
            </a:r>
          </a:p>
          <a:p>
            <a:pPr algn="l">
              <a:buFont typeface="+mj-lt"/>
              <a:buNone/>
            </a:pPr>
            <a:r>
              <a:rPr lang="en-US" b="1" i="0" dirty="0">
                <a:solidFill>
                  <a:srgbClr val="374151"/>
                </a:solidFill>
                <a:effectLst/>
                <a:latin typeface="Söhne"/>
              </a:rPr>
              <a:t>Add a Profile Picture (Optional):</a:t>
            </a:r>
            <a:r>
              <a:rPr lang="lv-LV" b="0" i="0" dirty="0">
                <a:solidFill>
                  <a:srgbClr val="374151"/>
                </a:solidFill>
                <a:effectLst/>
                <a:latin typeface="Söhne"/>
              </a:rPr>
              <a:t> </a:t>
            </a:r>
            <a:r>
              <a:rPr lang="en-US" b="0" i="0" dirty="0">
                <a:solidFill>
                  <a:srgbClr val="374151"/>
                </a:solidFill>
                <a:effectLst/>
                <a:latin typeface="Söhne"/>
              </a:rPr>
              <a:t>Click on the camera icon to add a profile picture for the contact.</a:t>
            </a:r>
          </a:p>
          <a:p>
            <a:pPr algn="l">
              <a:buFont typeface="+mj-lt"/>
              <a:buNone/>
            </a:pPr>
            <a:r>
              <a:rPr lang="en-US" b="1" i="0" dirty="0">
                <a:solidFill>
                  <a:srgbClr val="374151"/>
                </a:solidFill>
                <a:effectLst/>
                <a:latin typeface="Söhne"/>
              </a:rPr>
              <a:t>Save the Contact:</a:t>
            </a:r>
            <a:r>
              <a:rPr lang="lv-LV" b="0" i="0" dirty="0">
                <a:solidFill>
                  <a:srgbClr val="374151"/>
                </a:solidFill>
                <a:effectLst/>
                <a:latin typeface="Söhne"/>
              </a:rPr>
              <a:t> </a:t>
            </a:r>
            <a:r>
              <a:rPr lang="en-US" b="0" i="0" dirty="0">
                <a:solidFill>
                  <a:srgbClr val="374151"/>
                </a:solidFill>
                <a:effectLst/>
                <a:latin typeface="Söhne"/>
              </a:rPr>
              <a:t>Once you've entered the information, click "Save" to save the new contact.</a:t>
            </a:r>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15</a:t>
            </a:fld>
            <a:endParaRPr lang="en-LV"/>
          </a:p>
        </p:txBody>
      </p:sp>
    </p:spTree>
    <p:extLst>
      <p:ext uri="{BB962C8B-B14F-4D97-AF65-F5344CB8AC3E}">
        <p14:creationId xmlns:p14="http://schemas.microsoft.com/office/powerpoint/2010/main" val="1289208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buFont typeface="+mj-lt"/>
              <a:buNone/>
            </a:pPr>
            <a:r>
              <a:rPr lang="en-GB" b="1" i="0" u="none" strike="noStrike" dirty="0">
                <a:effectLst/>
                <a:latin typeface="Söhne"/>
              </a:rPr>
              <a:t>Creating Contact Groups:</a:t>
            </a:r>
            <a:endParaRPr lang="lv-LV" b="1" i="0" dirty="0">
              <a:solidFill>
                <a:srgbClr val="374151"/>
              </a:solidFill>
              <a:effectLst/>
              <a:latin typeface="Söhne"/>
            </a:endParaRPr>
          </a:p>
          <a:p>
            <a:pPr algn="l">
              <a:buFont typeface="+mj-lt"/>
              <a:buNone/>
            </a:pPr>
            <a:r>
              <a:rPr lang="en-US" b="1" i="0" dirty="0">
                <a:solidFill>
                  <a:srgbClr val="374151"/>
                </a:solidFill>
                <a:effectLst/>
                <a:latin typeface="Söhne"/>
              </a:rPr>
              <a:t>Select Contacts:</a:t>
            </a:r>
            <a:r>
              <a:rPr lang="lv-LV" b="0" i="0" dirty="0">
                <a:solidFill>
                  <a:srgbClr val="374151"/>
                </a:solidFill>
                <a:effectLst/>
                <a:latin typeface="Söhne"/>
              </a:rPr>
              <a:t> </a:t>
            </a:r>
            <a:r>
              <a:rPr lang="en-US" b="0" i="0" dirty="0">
                <a:solidFill>
                  <a:srgbClr val="374151"/>
                </a:solidFill>
                <a:effectLst/>
                <a:latin typeface="Söhne"/>
              </a:rPr>
              <a:t>On the left side, select the contacts you want to include in the group</a:t>
            </a:r>
            <a:endParaRPr lang="lv-LV" b="0" i="0" dirty="0">
              <a:solidFill>
                <a:srgbClr val="374151"/>
              </a:solidFill>
              <a:effectLst/>
              <a:latin typeface="Söhne"/>
            </a:endParaRPr>
          </a:p>
          <a:p>
            <a:pPr algn="l">
              <a:buFont typeface="+mj-lt"/>
              <a:buNone/>
            </a:pPr>
            <a:r>
              <a:rPr lang="en-US" b="1" i="0" dirty="0">
                <a:solidFill>
                  <a:srgbClr val="374151"/>
                </a:solidFill>
                <a:effectLst/>
                <a:latin typeface="Söhne"/>
              </a:rPr>
              <a:t>Click "Label" or "Manage labels":</a:t>
            </a:r>
            <a:r>
              <a:rPr lang="lv-LV" b="0" i="0" dirty="0">
                <a:solidFill>
                  <a:srgbClr val="374151"/>
                </a:solidFill>
                <a:effectLst/>
                <a:latin typeface="Söhne"/>
              </a:rPr>
              <a:t> </a:t>
            </a:r>
            <a:r>
              <a:rPr lang="en-US" b="0" i="0" dirty="0">
                <a:solidFill>
                  <a:srgbClr val="374151"/>
                </a:solidFill>
                <a:effectLst/>
                <a:latin typeface="Söhne"/>
              </a:rPr>
              <a:t>At the top, click on "Label" or "Manage labels".</a:t>
            </a:r>
          </a:p>
          <a:p>
            <a:pPr algn="l">
              <a:buFont typeface="+mj-lt"/>
              <a:buNone/>
            </a:pPr>
            <a:r>
              <a:rPr lang="en-US" b="1" i="0" dirty="0">
                <a:solidFill>
                  <a:srgbClr val="374151"/>
                </a:solidFill>
                <a:effectLst/>
                <a:latin typeface="Söhne"/>
              </a:rPr>
              <a:t>Create a New Label:</a:t>
            </a:r>
            <a:r>
              <a:rPr lang="lv-LV" b="0" i="0" dirty="0">
                <a:solidFill>
                  <a:srgbClr val="374151"/>
                </a:solidFill>
                <a:effectLst/>
                <a:latin typeface="Söhne"/>
              </a:rPr>
              <a:t> </a:t>
            </a:r>
            <a:r>
              <a:rPr lang="en-US" b="0" i="0" dirty="0">
                <a:solidFill>
                  <a:srgbClr val="374151"/>
                </a:solidFill>
                <a:effectLst/>
                <a:latin typeface="Söhne"/>
              </a:rPr>
              <a:t>If you haven't created a label before, click "Create label" and give your label a name (e.g., "Work Contacts" or "Family").</a:t>
            </a:r>
          </a:p>
          <a:p>
            <a:pPr algn="l">
              <a:buFont typeface="+mj-lt"/>
              <a:buNone/>
            </a:pPr>
            <a:r>
              <a:rPr lang="en-US" b="1" i="0" dirty="0">
                <a:solidFill>
                  <a:srgbClr val="374151"/>
                </a:solidFill>
                <a:effectLst/>
                <a:latin typeface="Söhne"/>
              </a:rPr>
              <a:t>Save the Label:</a:t>
            </a:r>
            <a:r>
              <a:rPr lang="lv-LV" b="0" i="0" dirty="0">
                <a:solidFill>
                  <a:srgbClr val="374151"/>
                </a:solidFill>
                <a:effectLst/>
                <a:latin typeface="Söhne"/>
              </a:rPr>
              <a:t> </a:t>
            </a:r>
            <a:r>
              <a:rPr lang="en-US" b="0" i="0" dirty="0">
                <a:solidFill>
                  <a:srgbClr val="374151"/>
                </a:solidFill>
                <a:effectLst/>
                <a:latin typeface="Söhne"/>
              </a:rPr>
              <a:t>Click "Save" to create the label.</a:t>
            </a:r>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16</a:t>
            </a:fld>
            <a:endParaRPr lang="en-LV"/>
          </a:p>
        </p:txBody>
      </p:sp>
    </p:spTree>
    <p:extLst>
      <p:ext uri="{BB962C8B-B14F-4D97-AF65-F5344CB8AC3E}">
        <p14:creationId xmlns:p14="http://schemas.microsoft.com/office/powerpoint/2010/main" val="4050842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lvl="0" indent="0" algn="l">
              <a:buFont typeface="+mj-lt"/>
              <a:buNone/>
            </a:pPr>
            <a:r>
              <a:rPr lang="lv-LV" b="1" dirty="0" err="1"/>
              <a:t>Send</a:t>
            </a:r>
            <a:r>
              <a:rPr lang="lv-LV" b="1" dirty="0"/>
              <a:t> </a:t>
            </a:r>
            <a:r>
              <a:rPr lang="lv-LV" b="1" dirty="0" err="1"/>
              <a:t>email</a:t>
            </a:r>
            <a:r>
              <a:rPr lang="lv-LV" b="1" dirty="0"/>
              <a:t> to </a:t>
            </a:r>
            <a:r>
              <a:rPr lang="lv-LV" b="1" dirty="0" err="1"/>
              <a:t>contact</a:t>
            </a:r>
            <a:r>
              <a:rPr lang="lv-LV" b="1" dirty="0"/>
              <a:t> </a:t>
            </a:r>
            <a:r>
              <a:rPr lang="lv-LV" b="1" dirty="0" err="1"/>
              <a:t>group</a:t>
            </a:r>
            <a:endParaRPr lang="lv-LV" b="1" i="0" dirty="0">
              <a:solidFill>
                <a:srgbClr val="374151"/>
              </a:solidFill>
              <a:effectLst/>
              <a:latin typeface="Söhne"/>
            </a:endParaRPr>
          </a:p>
          <a:p>
            <a:pPr marL="228600" lvl="0" indent="-228600" algn="l">
              <a:buFont typeface="+mj-lt"/>
              <a:buAutoNum type="arabicPeriod"/>
            </a:pPr>
            <a:r>
              <a:rPr lang="en-US" b="0" i="0" dirty="0">
                <a:solidFill>
                  <a:srgbClr val="374151"/>
                </a:solidFill>
                <a:effectLst/>
                <a:latin typeface="Söhne"/>
              </a:rPr>
              <a:t>Click on the "Compose" button to start a new email.</a:t>
            </a:r>
            <a:endParaRPr lang="lv-LV" b="0" i="0" dirty="0">
              <a:solidFill>
                <a:srgbClr val="374151"/>
              </a:solidFill>
              <a:effectLst/>
              <a:latin typeface="Söhne"/>
            </a:endParaRPr>
          </a:p>
          <a:p>
            <a:pPr marL="228600" lvl="0" indent="-228600" algn="l">
              <a:buFont typeface="+mj-lt"/>
              <a:buAutoNum type="arabicPeriod"/>
            </a:pPr>
            <a:r>
              <a:rPr lang="en-US" b="0" i="0" dirty="0">
                <a:solidFill>
                  <a:srgbClr val="374151"/>
                </a:solidFill>
                <a:effectLst/>
                <a:latin typeface="Söhne"/>
              </a:rPr>
              <a:t>In the "To" field, enter the label name you created for the contact group. Gmail will suggest the label as you type.</a:t>
            </a:r>
          </a:p>
          <a:p>
            <a:pPr marL="228600" indent="-228600" algn="l">
              <a:buFont typeface="+mj-lt"/>
              <a:buAutoNum type="arabicPeriod"/>
            </a:pPr>
            <a:r>
              <a:rPr lang="en-US" b="0" i="0" dirty="0">
                <a:solidFill>
                  <a:srgbClr val="374151"/>
                </a:solidFill>
                <a:effectLst/>
                <a:latin typeface="Söhne"/>
              </a:rPr>
              <a:t>Click on the suggested label to add the entire contact group to the recipient list.</a:t>
            </a:r>
            <a:endParaRPr lang="lv-LV" b="0" i="0" dirty="0">
              <a:solidFill>
                <a:srgbClr val="374151"/>
              </a:solidFill>
              <a:effectLst/>
              <a:latin typeface="Söhne"/>
            </a:endParaRPr>
          </a:p>
          <a:p>
            <a:pPr marL="228600" indent="-228600" algn="l">
              <a:buFont typeface="+mj-lt"/>
              <a:buAutoNum type="arabicPeriod"/>
            </a:pPr>
            <a:r>
              <a:rPr lang="en-US" b="0" i="0" dirty="0">
                <a:solidFill>
                  <a:srgbClr val="374151"/>
                </a:solidFill>
                <a:effectLst/>
                <a:latin typeface="Söhne"/>
              </a:rPr>
              <a:t>Complete the email by adding a subject, writing your message, and attaching any files if necessary.</a:t>
            </a:r>
            <a:endParaRPr lang="lv-LV" b="0" i="0" dirty="0">
              <a:solidFill>
                <a:srgbClr val="374151"/>
              </a:solidFill>
              <a:effectLst/>
              <a:latin typeface="Söhne"/>
            </a:endParaRPr>
          </a:p>
          <a:p>
            <a:pPr marL="228600" indent="-228600" algn="l">
              <a:buFont typeface="+mj-lt"/>
              <a:buAutoNum type="arabicPeriod"/>
            </a:pPr>
            <a:r>
              <a:rPr lang="en-US" b="0" i="0" dirty="0">
                <a:solidFill>
                  <a:srgbClr val="374151"/>
                </a:solidFill>
                <a:effectLst/>
                <a:latin typeface="Söhne"/>
              </a:rPr>
              <a:t>Click "Send" to send the email to the entire contact group.</a:t>
            </a:r>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17</a:t>
            </a:fld>
            <a:endParaRPr lang="en-LV"/>
          </a:p>
        </p:txBody>
      </p:sp>
    </p:spTree>
    <p:extLst>
      <p:ext uri="{BB962C8B-B14F-4D97-AF65-F5344CB8AC3E}">
        <p14:creationId xmlns:p14="http://schemas.microsoft.com/office/powerpoint/2010/main" val="170667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r>
              <a:rPr lang="en-US" b="0" i="0" dirty="0">
                <a:solidFill>
                  <a:srgbClr val="374151"/>
                </a:solidFill>
                <a:effectLst/>
                <a:latin typeface="+mn-lt"/>
              </a:rPr>
              <a:t>To sign in to your Google account:</a:t>
            </a:r>
          </a:p>
          <a:p>
            <a:pPr algn="l">
              <a:buFont typeface="+mj-lt"/>
              <a:buAutoNum type="arabicPeriod"/>
            </a:pPr>
            <a:r>
              <a:rPr lang="en-US" b="0" i="0" dirty="0">
                <a:solidFill>
                  <a:srgbClr val="374151"/>
                </a:solidFill>
                <a:effectLst/>
                <a:latin typeface="+mn-lt"/>
              </a:rPr>
              <a:t>Open your web browser.</a:t>
            </a:r>
          </a:p>
          <a:p>
            <a:pPr algn="l">
              <a:buFont typeface="+mj-lt"/>
              <a:buAutoNum type="arabicPeriod"/>
            </a:pPr>
            <a:r>
              <a:rPr lang="en-US" b="0" i="0" dirty="0">
                <a:solidFill>
                  <a:srgbClr val="374151"/>
                </a:solidFill>
                <a:effectLst/>
                <a:latin typeface="+mn-lt"/>
              </a:rPr>
              <a:t>Go to drive.google.com.</a:t>
            </a:r>
          </a:p>
          <a:p>
            <a:pPr algn="l">
              <a:buFont typeface="+mj-lt"/>
              <a:buAutoNum type="arabicPeriod"/>
            </a:pPr>
            <a:r>
              <a:rPr lang="en-US" b="0" i="0" dirty="0">
                <a:solidFill>
                  <a:srgbClr val="374151"/>
                </a:solidFill>
                <a:effectLst/>
                <a:latin typeface="+mn-lt"/>
              </a:rPr>
              <a:t>Click on "Sign In" in the top right corner.</a:t>
            </a:r>
          </a:p>
          <a:p>
            <a:pPr algn="l">
              <a:buFont typeface="+mj-lt"/>
              <a:buAutoNum type="arabicPeriod"/>
            </a:pPr>
            <a:r>
              <a:rPr lang="en-US" b="0" i="0" dirty="0">
                <a:solidFill>
                  <a:srgbClr val="374151"/>
                </a:solidFill>
                <a:effectLst/>
                <a:latin typeface="+mn-lt"/>
              </a:rPr>
              <a:t>Enter your Google account email address (your username) and the associated password.</a:t>
            </a:r>
          </a:p>
          <a:p>
            <a:pPr algn="l">
              <a:buFont typeface="+mj-lt"/>
              <a:buAutoNum type="arabicPeriod"/>
            </a:pPr>
            <a:r>
              <a:rPr lang="en-US" b="0" i="0" dirty="0">
                <a:solidFill>
                  <a:srgbClr val="374151"/>
                </a:solidFill>
                <a:effectLst/>
                <a:latin typeface="+mn-lt"/>
              </a:rPr>
              <a:t>Click "Next."</a:t>
            </a:r>
          </a:p>
          <a:p>
            <a:pPr algn="l"/>
            <a:r>
              <a:rPr lang="en-US" b="0" i="0" dirty="0">
                <a:solidFill>
                  <a:srgbClr val="374151"/>
                </a:solidFill>
                <a:effectLst/>
                <a:latin typeface="+mn-lt"/>
              </a:rPr>
              <a:t>You'll be logged into your Google Drive account, and you can access your stored files and documents.</a:t>
            </a:r>
          </a:p>
          <a:p>
            <a:pPr algn="l"/>
            <a:endParaRPr lang="lv-LV" b="0" i="0" dirty="0">
              <a:solidFill>
                <a:srgbClr val="374151"/>
              </a:solidFill>
              <a:effectLst/>
              <a:latin typeface="+mn-lt"/>
            </a:endParaRPr>
          </a:p>
          <a:p>
            <a:pPr algn="l"/>
            <a:endParaRPr lang="lv-LV" b="0" i="0" dirty="0">
              <a:solidFill>
                <a:srgbClr val="374151"/>
              </a:solidFill>
              <a:effectLst/>
              <a:latin typeface="+mn-lt"/>
            </a:endParaRPr>
          </a:p>
          <a:p>
            <a:pPr algn="l"/>
            <a:r>
              <a:rPr lang="en-US" b="0" i="0" dirty="0">
                <a:solidFill>
                  <a:srgbClr val="374151"/>
                </a:solidFill>
                <a:effectLst/>
                <a:latin typeface="+mn-lt"/>
              </a:rPr>
              <a:t>To create a Google account:</a:t>
            </a:r>
          </a:p>
          <a:p>
            <a:pPr algn="l">
              <a:buFont typeface="+mj-lt"/>
              <a:buAutoNum type="arabicPeriod"/>
            </a:pPr>
            <a:r>
              <a:rPr lang="en-US" b="0" i="0" dirty="0">
                <a:solidFill>
                  <a:srgbClr val="374151"/>
                </a:solidFill>
                <a:effectLst/>
                <a:latin typeface="+mn-lt"/>
              </a:rPr>
              <a:t>Open your web browser.</a:t>
            </a:r>
          </a:p>
          <a:p>
            <a:pPr algn="l">
              <a:buFont typeface="+mj-lt"/>
              <a:buAutoNum type="arabicPeriod"/>
            </a:pPr>
            <a:r>
              <a:rPr lang="en-US" b="0" i="0" dirty="0">
                <a:solidFill>
                  <a:srgbClr val="374151"/>
                </a:solidFill>
                <a:effectLst/>
                <a:latin typeface="+mn-lt"/>
              </a:rPr>
              <a:t>Go to accounts.google.com.</a:t>
            </a:r>
          </a:p>
          <a:p>
            <a:pPr algn="l">
              <a:buFont typeface="+mj-lt"/>
              <a:buAutoNum type="arabicPeriod"/>
            </a:pPr>
            <a:r>
              <a:rPr lang="en-US" b="0" i="0" dirty="0">
                <a:solidFill>
                  <a:srgbClr val="374151"/>
                </a:solidFill>
                <a:effectLst/>
                <a:latin typeface="+mn-lt"/>
              </a:rPr>
              <a:t>Click on "Create account."</a:t>
            </a:r>
          </a:p>
          <a:p>
            <a:pPr algn="l">
              <a:buFont typeface="+mj-lt"/>
              <a:buAutoNum type="arabicPeriod"/>
            </a:pPr>
            <a:r>
              <a:rPr lang="en-US" b="0" i="0" dirty="0">
                <a:solidFill>
                  <a:srgbClr val="374151"/>
                </a:solidFill>
                <a:effectLst/>
                <a:latin typeface="+mn-lt"/>
              </a:rPr>
              <a:t>Fill in your first and last name, choose a username (your email address), and create a password. Confirm the password.</a:t>
            </a:r>
          </a:p>
          <a:p>
            <a:pPr algn="l">
              <a:buFont typeface="+mj-lt"/>
              <a:buAutoNum type="arabicPeriod"/>
            </a:pPr>
            <a:r>
              <a:rPr lang="en-US" b="0" i="0" dirty="0">
                <a:solidFill>
                  <a:srgbClr val="374151"/>
                </a:solidFill>
                <a:effectLst/>
                <a:latin typeface="+mn-lt"/>
              </a:rPr>
              <a:t>Provide your phone number for account recovery and security.</a:t>
            </a:r>
          </a:p>
          <a:p>
            <a:pPr algn="l">
              <a:buFont typeface="+mj-lt"/>
              <a:buAutoNum type="arabicPeriod"/>
            </a:pPr>
            <a:r>
              <a:rPr lang="en-US" b="0" i="0" dirty="0">
                <a:solidFill>
                  <a:srgbClr val="374151"/>
                </a:solidFill>
                <a:effectLst/>
                <a:latin typeface="+mn-lt"/>
              </a:rPr>
              <a:t>Complete the "Birthday" and "Gender" sections.</a:t>
            </a:r>
          </a:p>
          <a:p>
            <a:pPr algn="l">
              <a:buFont typeface="+mj-lt"/>
              <a:buAutoNum type="arabicPeriod"/>
            </a:pPr>
            <a:r>
              <a:rPr lang="en-US" b="0" i="0" dirty="0">
                <a:solidFill>
                  <a:srgbClr val="374151"/>
                </a:solidFill>
                <a:effectLst/>
                <a:latin typeface="+mn-lt"/>
              </a:rPr>
              <a:t>Click "Next."</a:t>
            </a:r>
          </a:p>
          <a:p>
            <a:pPr algn="l">
              <a:buFont typeface="+mj-lt"/>
              <a:buAutoNum type="arabicPeriod"/>
            </a:pPr>
            <a:r>
              <a:rPr lang="en-US" b="0" i="0" dirty="0">
                <a:solidFill>
                  <a:srgbClr val="374151"/>
                </a:solidFill>
                <a:effectLst/>
                <a:latin typeface="+mn-lt"/>
              </a:rPr>
              <a:t>Review and accept Google's Terms of Service and Privacy Policy.</a:t>
            </a:r>
          </a:p>
          <a:p>
            <a:pPr algn="l">
              <a:buFont typeface="+mj-lt"/>
              <a:buAutoNum type="arabicPeriod"/>
            </a:pPr>
            <a:r>
              <a:rPr lang="en-US" b="0" i="0" dirty="0">
                <a:solidFill>
                  <a:srgbClr val="374151"/>
                </a:solidFill>
                <a:effectLst/>
                <a:latin typeface="+mn-lt"/>
              </a:rPr>
              <a:t>Follow the on-screen prompts to add a profile picture and customize your account settings.</a:t>
            </a:r>
          </a:p>
          <a:p>
            <a:pPr algn="l">
              <a:buFont typeface="+mj-lt"/>
              <a:buAutoNum type="arabicPeriod"/>
            </a:pPr>
            <a:r>
              <a:rPr lang="en-US" b="0" i="0" dirty="0">
                <a:solidFill>
                  <a:srgbClr val="374151"/>
                </a:solidFill>
                <a:effectLst/>
                <a:latin typeface="+mn-lt"/>
              </a:rPr>
              <a:t>Your Google Drive account is now created and ready to use for storing and sharing files.</a:t>
            </a:r>
          </a:p>
          <a:p>
            <a:endParaRPr lang="lv-LV" dirty="0">
              <a:latin typeface="+mn-lt"/>
            </a:endParaRPr>
          </a:p>
        </p:txBody>
      </p:sp>
      <p:sp>
        <p:nvSpPr>
          <p:cNvPr id="4" name="Slaida numura vietturis 3"/>
          <p:cNvSpPr>
            <a:spLocks noGrp="1"/>
          </p:cNvSpPr>
          <p:nvPr>
            <p:ph type="sldNum" sz="quarter" idx="5"/>
          </p:nvPr>
        </p:nvSpPr>
        <p:spPr/>
        <p:txBody>
          <a:bodyPr/>
          <a:lstStyle/>
          <a:p>
            <a:fld id="{7101FA3B-39B5-40BC-B23D-D9FEAA44D659}" type="slidenum">
              <a:rPr lang="lv-LV" smtClean="0"/>
              <a:t>2</a:t>
            </a:fld>
            <a:endParaRPr lang="lv-LV"/>
          </a:p>
        </p:txBody>
      </p:sp>
    </p:spTree>
    <p:extLst>
      <p:ext uri="{BB962C8B-B14F-4D97-AF65-F5344CB8AC3E}">
        <p14:creationId xmlns:p14="http://schemas.microsoft.com/office/powerpoint/2010/main" val="1784052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indent="0">
              <a:buFont typeface="Arial" panose="020B0604020202020204" pitchFamily="34" charset="0"/>
              <a:buNone/>
            </a:pPr>
            <a:endParaRPr lang="en-US" b="0" i="0" u="none" strike="noStrike" dirty="0">
              <a:solidFill>
                <a:srgbClr val="000000"/>
              </a:solidFill>
              <a:effectLst/>
              <a:latin typeface="Calibri Light" panose="020F0302020204030204" pitchFamily="34" charset="0"/>
            </a:endParaRP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Gmail Overview:</a:t>
            </a:r>
          </a:p>
          <a:p>
            <a:pPr marL="0" indent="0">
              <a:buFont typeface="Arial" panose="020B0604020202020204" pitchFamily="34" charset="0"/>
              <a:buNone/>
            </a:pPr>
            <a:r>
              <a:rPr lang="en-US" b="1" i="0" u="none" strike="noStrike" dirty="0">
                <a:solidFill>
                  <a:srgbClr val="000000"/>
                </a:solidFill>
                <a:effectLst/>
                <a:latin typeface="Calibri Light" panose="020F0302020204030204" pitchFamily="34" charset="0"/>
              </a:rPr>
              <a:t>Pricing: Free to Use</a:t>
            </a: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Gmail is a free email service available to users worldwide, offering essential communication features without any subscription cost.</a:t>
            </a:r>
          </a:p>
          <a:p>
            <a:pPr marL="0" indent="0">
              <a:buFont typeface="Arial" panose="020B0604020202020204" pitchFamily="34" charset="0"/>
              <a:buNone/>
            </a:pPr>
            <a:endParaRPr lang="lv-LV" b="0" i="0" u="none" strike="noStrike" dirty="0">
              <a:solidFill>
                <a:srgbClr val="000000"/>
              </a:solidFill>
              <a:effectLst/>
              <a:latin typeface="Calibri Light" panose="020F0302020204030204" pitchFamily="34" charset="0"/>
            </a:endParaRPr>
          </a:p>
          <a:p>
            <a:pPr marL="0" indent="0">
              <a:buFont typeface="Arial" panose="020B0604020202020204" pitchFamily="34" charset="0"/>
              <a:buNone/>
            </a:pPr>
            <a:r>
              <a:rPr lang="en-US" b="1" i="0" u="none" strike="noStrike" dirty="0">
                <a:solidFill>
                  <a:srgbClr val="000000"/>
                </a:solidFill>
                <a:effectLst/>
                <a:latin typeface="Calibri Light" panose="020F0302020204030204" pitchFamily="34" charset="0"/>
              </a:rPr>
              <a:t>Email Address: Gmail Domain Requirement</a:t>
            </a: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Users must create email addresses with the Gmail domain (e.g., you-decide@gmail.com) when using this free email service.</a:t>
            </a:r>
          </a:p>
          <a:p>
            <a:pPr marL="0" indent="0">
              <a:buFont typeface="Arial" panose="020B0604020202020204" pitchFamily="34" charset="0"/>
              <a:buNone/>
            </a:pPr>
            <a:endParaRPr lang="lv-LV" b="0" i="0" u="none" strike="noStrike" dirty="0">
              <a:solidFill>
                <a:srgbClr val="000000"/>
              </a:solidFill>
              <a:effectLst/>
              <a:latin typeface="Calibri Light" panose="020F0302020204030204" pitchFamily="34" charset="0"/>
            </a:endParaRPr>
          </a:p>
          <a:p>
            <a:pPr marL="0" indent="0">
              <a:buFont typeface="Arial" panose="020B0604020202020204" pitchFamily="34" charset="0"/>
              <a:buNone/>
            </a:pPr>
            <a:r>
              <a:rPr lang="en-US" b="1" i="0" u="none" strike="noStrike" dirty="0">
                <a:solidFill>
                  <a:srgbClr val="000000"/>
                </a:solidFill>
                <a:effectLst/>
                <a:latin typeface="Calibri Light" panose="020F0302020204030204" pitchFamily="34" charset="0"/>
              </a:rPr>
              <a:t>Storage: 15GB Free Storage</a:t>
            </a: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Gmail provides users with a generous 15GB of free storage space, allowing for the accumulation of emails and attachments over time.</a:t>
            </a:r>
          </a:p>
          <a:p>
            <a:pPr marL="0" indent="0">
              <a:buFont typeface="Arial" panose="020B0604020202020204" pitchFamily="34" charset="0"/>
              <a:buNone/>
            </a:pPr>
            <a:endParaRPr lang="lv-LV" b="0" i="0" u="none" strike="noStrike" dirty="0">
              <a:solidFill>
                <a:srgbClr val="000000"/>
              </a:solidFill>
              <a:effectLst/>
              <a:latin typeface="Calibri Light" panose="020F0302020204030204" pitchFamily="34" charset="0"/>
            </a:endParaRPr>
          </a:p>
          <a:p>
            <a:pPr marL="0" indent="0">
              <a:buFont typeface="Arial" panose="020B0604020202020204" pitchFamily="34" charset="0"/>
              <a:buNone/>
            </a:pPr>
            <a:r>
              <a:rPr lang="en-US" b="1" i="0" u="none" strike="noStrike" dirty="0">
                <a:solidFill>
                  <a:srgbClr val="000000"/>
                </a:solidFill>
                <a:effectLst/>
                <a:latin typeface="Calibri Light" panose="020F0302020204030204" pitchFamily="34" charset="0"/>
              </a:rPr>
              <a:t>Security: Basic Security Measures</a:t>
            </a: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Gmail incorporates basic security features, including spam filters and phishing protection, to safeguard users against potential threats and unwanted emails.</a:t>
            </a:r>
          </a:p>
          <a:p>
            <a:pPr marL="0" indent="0">
              <a:buFont typeface="Arial" panose="020B0604020202020204" pitchFamily="34" charset="0"/>
              <a:buNone/>
            </a:pPr>
            <a:endParaRPr lang="lv-LV" b="0" i="0" u="none" strike="noStrike" dirty="0">
              <a:solidFill>
                <a:srgbClr val="000000"/>
              </a:solidFill>
              <a:effectLst/>
              <a:latin typeface="Calibri Light" panose="020F0302020204030204" pitchFamily="34" charset="0"/>
            </a:endParaRPr>
          </a:p>
          <a:p>
            <a:pPr marL="0" indent="0">
              <a:buFont typeface="Arial" panose="020B0604020202020204" pitchFamily="34" charset="0"/>
              <a:buNone/>
            </a:pPr>
            <a:r>
              <a:rPr lang="en-US" b="1" i="0" u="none" strike="noStrike" dirty="0">
                <a:solidFill>
                  <a:srgbClr val="000000"/>
                </a:solidFill>
                <a:effectLst/>
                <a:latin typeface="Calibri Light" panose="020F0302020204030204" pitchFamily="34" charset="0"/>
              </a:rPr>
              <a:t>Support: Problem-Solving Through Gmail Help Center</a:t>
            </a: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Users can access support and troubleshoot issues through the Gmail Help Center, a resource that provides assistance with various aspects of the email service.</a:t>
            </a:r>
          </a:p>
          <a:p>
            <a:pPr marL="0" indent="0">
              <a:buFont typeface="Arial" panose="020B0604020202020204" pitchFamily="34" charset="0"/>
              <a:buNone/>
            </a:pPr>
            <a:endParaRPr lang="lv-LV" b="0" i="0" u="none" strike="noStrike" dirty="0">
              <a:solidFill>
                <a:srgbClr val="000000"/>
              </a:solidFill>
              <a:effectLst/>
              <a:latin typeface="Calibri Light" panose="020F0302020204030204" pitchFamily="34" charset="0"/>
            </a:endParaRPr>
          </a:p>
          <a:p>
            <a:pPr marL="0" indent="0">
              <a:buFont typeface="Arial" panose="020B0604020202020204" pitchFamily="34" charset="0"/>
              <a:buNone/>
            </a:pPr>
            <a:r>
              <a:rPr lang="en-US" b="1" i="0" u="none" strike="noStrike" dirty="0">
                <a:solidFill>
                  <a:srgbClr val="000000"/>
                </a:solidFill>
                <a:effectLst/>
                <a:latin typeface="Calibri Light" panose="020F0302020204030204" pitchFamily="34" charset="0"/>
              </a:rPr>
              <a:t>Supported Devices: Accessible Across Platforms</a:t>
            </a:r>
          </a:p>
          <a:p>
            <a:pPr marL="0" indent="0">
              <a:buFont typeface="Arial" panose="020B0604020202020204" pitchFamily="34" charset="0"/>
              <a:buNone/>
            </a:pPr>
            <a:r>
              <a:rPr lang="en-US" b="0" i="0" u="none" strike="noStrike" dirty="0">
                <a:solidFill>
                  <a:srgbClr val="000000"/>
                </a:solidFill>
                <a:effectLst/>
                <a:latin typeface="Calibri Light" panose="020F0302020204030204" pitchFamily="34" charset="0"/>
              </a:rPr>
              <a:t>Gmail is accessible on desktop computers, smartphones, and tablets, catering to users on different devices. It can be accessed through any web browser and has dedicated apps available for both Android and iOS devices, ensuring flexibility and convenience.</a:t>
            </a:r>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3</a:t>
            </a:fld>
            <a:endParaRPr lang="en-LV"/>
          </a:p>
        </p:txBody>
      </p:sp>
    </p:spTree>
    <p:extLst>
      <p:ext uri="{BB962C8B-B14F-4D97-AF65-F5344CB8AC3E}">
        <p14:creationId xmlns:p14="http://schemas.microsoft.com/office/powerpoint/2010/main" val="2698161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None/>
            </a:pPr>
            <a:r>
              <a:rPr lang="en-LV" b="1" dirty="0"/>
              <a:t>Interface and navigation</a:t>
            </a:r>
            <a:endParaRPr lang="lv-LV" b="1" i="0" u="none" strike="noStrike" dirty="0">
              <a:solidFill>
                <a:srgbClr val="374151"/>
              </a:solidFill>
              <a:effectLst/>
              <a:latin typeface="Söhne"/>
            </a:endParaRPr>
          </a:p>
          <a:p>
            <a:pPr algn="l">
              <a:buFont typeface="+mj-lt"/>
              <a:buAutoNum type="arabicPeriod"/>
            </a:pPr>
            <a:r>
              <a:rPr lang="en-GB" b="1" i="0" u="none" strike="noStrike" dirty="0">
                <a:solidFill>
                  <a:srgbClr val="374151"/>
                </a:solidFill>
                <a:effectLst/>
                <a:latin typeface="Söhne"/>
              </a:rPr>
              <a:t>Inbox:</a:t>
            </a:r>
            <a:r>
              <a:rPr lang="en-GB" b="0" i="0" u="none" strike="noStrike" dirty="0">
                <a:solidFill>
                  <a:srgbClr val="374151"/>
                </a:solidFill>
                <a:effectLst/>
                <a:latin typeface="Söhne"/>
              </a:rPr>
              <a:t> The main screen where you see your emails listed. Emails are usually displayed in a list format, showing the sender, subject line, and a snippet of the email content.</a:t>
            </a:r>
          </a:p>
          <a:p>
            <a:pPr algn="l">
              <a:buFont typeface="+mj-lt"/>
              <a:buAutoNum type="arabicPeriod"/>
            </a:pPr>
            <a:r>
              <a:rPr lang="en-GB" b="1" i="0" u="none" strike="noStrike" dirty="0">
                <a:solidFill>
                  <a:srgbClr val="374151"/>
                </a:solidFill>
                <a:effectLst/>
                <a:latin typeface="Söhne"/>
              </a:rPr>
              <a:t>Compose Button:</a:t>
            </a:r>
            <a:r>
              <a:rPr lang="en-GB" b="0" i="0" u="none" strike="noStrike" dirty="0">
                <a:solidFill>
                  <a:srgbClr val="374151"/>
                </a:solidFill>
                <a:effectLst/>
                <a:latin typeface="Söhne"/>
              </a:rPr>
              <a:t> Located prominently, it's where you can start a new email or draft a response.</a:t>
            </a:r>
          </a:p>
          <a:p>
            <a:pPr algn="l">
              <a:buFont typeface="+mj-lt"/>
              <a:buAutoNum type="arabicPeriod"/>
            </a:pPr>
            <a:r>
              <a:rPr lang="en-GB" b="1" i="0" u="none" strike="noStrike" dirty="0">
                <a:solidFill>
                  <a:srgbClr val="374151"/>
                </a:solidFill>
                <a:effectLst/>
                <a:latin typeface="Söhne"/>
              </a:rPr>
              <a:t>Search Bar:</a:t>
            </a:r>
            <a:r>
              <a:rPr lang="en-GB" b="0" i="0" u="none" strike="noStrike" dirty="0">
                <a:solidFill>
                  <a:srgbClr val="374151"/>
                </a:solidFill>
                <a:effectLst/>
                <a:latin typeface="Söhne"/>
              </a:rPr>
              <a:t> At the top of the interface, there's a search bar allowing you to search for specific emails using keywords, sender details, dates, or other criteria.</a:t>
            </a:r>
          </a:p>
          <a:p>
            <a:pPr algn="l">
              <a:buFont typeface="+mj-lt"/>
              <a:buAutoNum type="arabicPeriod"/>
            </a:pPr>
            <a:r>
              <a:rPr lang="en-GB" b="1" i="0" u="none" strike="noStrike" dirty="0">
                <a:solidFill>
                  <a:srgbClr val="374151"/>
                </a:solidFill>
                <a:effectLst/>
                <a:latin typeface="Söhne"/>
              </a:rPr>
              <a:t>Sidebar and Navigation:</a:t>
            </a:r>
            <a:r>
              <a:rPr lang="en-GB" b="0" i="0" u="none" strike="noStrike" dirty="0">
                <a:solidFill>
                  <a:srgbClr val="374151"/>
                </a:solidFill>
                <a:effectLst/>
                <a:latin typeface="Söhne"/>
              </a:rPr>
              <a:t> On the left-hand side, you'll find the sidebar with folders like Inbox, Sent, Drafts, and more. You can also access other features such as Categories, Snoozed emails, and your customizable Labels. The sidebar also includes shortcuts to other Google services like Google Calendar, Google Drive, and Contacts.</a:t>
            </a:r>
          </a:p>
          <a:p>
            <a:pPr algn="l">
              <a:buFont typeface="+mj-lt"/>
              <a:buAutoNum type="arabicPeriod"/>
            </a:pPr>
            <a:r>
              <a:rPr lang="en-GB" b="1" i="0" u="none" strike="noStrike" dirty="0">
                <a:solidFill>
                  <a:srgbClr val="374151"/>
                </a:solidFill>
                <a:effectLst/>
                <a:latin typeface="Söhne"/>
              </a:rPr>
              <a:t>Settings Menu:</a:t>
            </a:r>
            <a:r>
              <a:rPr lang="en-GB" b="0" i="0" u="none" strike="noStrike" dirty="0">
                <a:solidFill>
                  <a:srgbClr val="374151"/>
                </a:solidFill>
                <a:effectLst/>
                <a:latin typeface="Söhne"/>
              </a:rPr>
              <a:t> Accessible via the gear icon, it allows you to customize various settings related to your account, inbox layout, themes, and other preferences.</a:t>
            </a:r>
          </a:p>
          <a:p>
            <a:pPr algn="l">
              <a:buFont typeface="+mj-lt"/>
              <a:buAutoNum type="arabicPeriod"/>
            </a:pPr>
            <a:r>
              <a:rPr lang="en-GB" b="1" i="0" u="none" strike="noStrike" dirty="0">
                <a:solidFill>
                  <a:srgbClr val="374151"/>
                </a:solidFill>
                <a:effectLst/>
                <a:latin typeface="Söhne"/>
              </a:rPr>
              <a:t>Profile Icon:</a:t>
            </a:r>
            <a:r>
              <a:rPr lang="en-GB" b="0" i="0" u="none" strike="noStrike" dirty="0">
                <a:solidFill>
                  <a:srgbClr val="374151"/>
                </a:solidFill>
                <a:effectLst/>
                <a:latin typeface="Söhne"/>
              </a:rPr>
              <a:t> Located in the top right corner, clicking on your profile picture or initial gives you access to your Google Account settings, profile information, and options to sign out.</a:t>
            </a:r>
          </a:p>
        </p:txBody>
      </p:sp>
      <p:sp>
        <p:nvSpPr>
          <p:cNvPr id="4" name="Slide Number Placeholder 3"/>
          <p:cNvSpPr>
            <a:spLocks noGrp="1"/>
          </p:cNvSpPr>
          <p:nvPr>
            <p:ph type="sldNum" sz="quarter" idx="5"/>
          </p:nvPr>
        </p:nvSpPr>
        <p:spPr/>
        <p:txBody>
          <a:bodyPr/>
          <a:lstStyle/>
          <a:p>
            <a:fld id="{C5211B30-A086-E740-BEDC-7B1CE012642A}" type="slidenum">
              <a:rPr lang="en-LV" smtClean="0"/>
              <a:t>4</a:t>
            </a:fld>
            <a:endParaRPr lang="en-LV"/>
          </a:p>
        </p:txBody>
      </p:sp>
    </p:spTree>
    <p:extLst>
      <p:ext uri="{BB962C8B-B14F-4D97-AF65-F5344CB8AC3E}">
        <p14:creationId xmlns:p14="http://schemas.microsoft.com/office/powerpoint/2010/main" val="86750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None/>
            </a:pPr>
            <a:r>
              <a:rPr lang="en-GB" b="1" i="0" u="none" strike="noStrike" dirty="0">
                <a:solidFill>
                  <a:srgbClr val="374151"/>
                </a:solidFill>
                <a:effectLst/>
                <a:latin typeface="+mn-lt"/>
              </a:rPr>
              <a:t>Email Viewing Pane:</a:t>
            </a:r>
            <a:r>
              <a:rPr lang="en-GB" b="0" i="0" u="none" strike="noStrike" dirty="0">
                <a:solidFill>
                  <a:srgbClr val="374151"/>
                </a:solidFill>
                <a:effectLst/>
                <a:latin typeface="+mn-lt"/>
              </a:rPr>
              <a:t> When you click on an email from the inbox, it opens in the viewing pane on the right, displaying the full content of the email.</a:t>
            </a:r>
          </a:p>
          <a:p>
            <a:pPr algn="l">
              <a:buFont typeface="+mj-lt"/>
              <a:buNone/>
            </a:pPr>
            <a:endParaRPr lang="lv-LV" b="1" i="0" u="none" strike="noStrike" dirty="0">
              <a:solidFill>
                <a:srgbClr val="374151"/>
              </a:solidFill>
              <a:effectLst/>
              <a:latin typeface="+mn-lt"/>
            </a:endParaRPr>
          </a:p>
          <a:p>
            <a:pPr algn="l">
              <a:buFont typeface="+mj-lt"/>
              <a:buNone/>
            </a:pPr>
            <a:r>
              <a:rPr lang="en-GB" b="1" i="0" u="none" strike="noStrike" dirty="0">
                <a:solidFill>
                  <a:srgbClr val="374151"/>
                </a:solidFill>
                <a:effectLst/>
                <a:latin typeface="+mn-lt"/>
              </a:rPr>
              <a:t>Toolbar:</a:t>
            </a:r>
            <a:r>
              <a:rPr lang="en-GB" b="0" i="0" u="none" strike="noStrike" dirty="0">
                <a:solidFill>
                  <a:srgbClr val="374151"/>
                </a:solidFill>
                <a:effectLst/>
                <a:latin typeface="+mn-lt"/>
              </a:rPr>
              <a:t> When viewing an email, the toolbar offers options to reply, reply all, forward, delete, archive, mark as important, or apply labels. It also includes options to move emails to different folders, add stars, and more.</a:t>
            </a:r>
          </a:p>
          <a:p>
            <a:pPr marL="171450" indent="-171450" algn="l">
              <a:buFont typeface="Arial" panose="020B0604020202020204" pitchFamily="34" charset="0"/>
              <a:buChar char="•"/>
            </a:pPr>
            <a:r>
              <a:rPr lang="en-US" b="1" i="0" dirty="0">
                <a:solidFill>
                  <a:srgbClr val="374151"/>
                </a:solidFill>
                <a:effectLst/>
                <a:latin typeface="+mn-lt"/>
              </a:rPr>
              <a:t>Reply:</a:t>
            </a:r>
            <a:r>
              <a:rPr lang="lv-LV" b="0" i="0" dirty="0">
                <a:solidFill>
                  <a:srgbClr val="374151"/>
                </a:solidFill>
                <a:effectLst/>
                <a:latin typeface="+mn-lt"/>
              </a:rPr>
              <a:t> </a:t>
            </a:r>
            <a:r>
              <a:rPr lang="en-US" b="0" i="0" dirty="0">
                <a:solidFill>
                  <a:srgbClr val="374151"/>
                </a:solidFill>
                <a:effectLst/>
                <a:latin typeface="+mn-lt"/>
              </a:rPr>
              <a:t>Clicking "Reply" allows you to respond to the sender of the email. It opens a new email window with the original message quoted.</a:t>
            </a:r>
            <a:endParaRPr lang="lv-LV" b="0" i="0" dirty="0">
              <a:solidFill>
                <a:srgbClr val="374151"/>
              </a:solidFill>
              <a:effectLst/>
              <a:latin typeface="+mn-lt"/>
            </a:endParaRPr>
          </a:p>
          <a:p>
            <a:pPr marL="171450" indent="-171450" algn="l">
              <a:buFont typeface="Arial" panose="020B0604020202020204" pitchFamily="34" charset="0"/>
              <a:buChar char="•"/>
            </a:pPr>
            <a:r>
              <a:rPr lang="en-US" b="1" i="0" dirty="0">
                <a:solidFill>
                  <a:srgbClr val="374151"/>
                </a:solidFill>
                <a:effectLst/>
                <a:latin typeface="+mn-lt"/>
              </a:rPr>
              <a:t>Reply All:</a:t>
            </a:r>
            <a:r>
              <a:rPr lang="lv-LV" b="0" i="0" dirty="0">
                <a:solidFill>
                  <a:srgbClr val="374151"/>
                </a:solidFill>
                <a:effectLst/>
                <a:latin typeface="+mn-lt"/>
              </a:rPr>
              <a:t> </a:t>
            </a:r>
            <a:r>
              <a:rPr lang="en-US" b="0" i="0" dirty="0">
                <a:solidFill>
                  <a:srgbClr val="374151"/>
                </a:solidFill>
                <a:effectLst/>
                <a:latin typeface="+mn-lt"/>
              </a:rPr>
              <a:t>"Reply All" is used to respond to all recipients of the original email. It includes everyone in the email thread.</a:t>
            </a:r>
            <a:endParaRPr lang="lv-LV" b="0" i="0" dirty="0">
              <a:solidFill>
                <a:srgbClr val="374151"/>
              </a:solidFill>
              <a:effectLst/>
              <a:latin typeface="+mn-lt"/>
            </a:endParaRPr>
          </a:p>
          <a:p>
            <a:pPr marL="171450" indent="-171450" algn="l">
              <a:buFont typeface="Arial" panose="020B0604020202020204" pitchFamily="34" charset="0"/>
              <a:buChar char="•"/>
            </a:pPr>
            <a:r>
              <a:rPr lang="en-US" b="1" i="0" dirty="0">
                <a:solidFill>
                  <a:srgbClr val="374151"/>
                </a:solidFill>
                <a:effectLst/>
                <a:latin typeface="+mn-lt"/>
              </a:rPr>
              <a:t>Forward:</a:t>
            </a:r>
            <a:r>
              <a:rPr lang="lv-LV" b="0" i="0" dirty="0">
                <a:solidFill>
                  <a:srgbClr val="374151"/>
                </a:solidFill>
                <a:effectLst/>
                <a:latin typeface="+mn-lt"/>
              </a:rPr>
              <a:t> </a:t>
            </a:r>
            <a:r>
              <a:rPr lang="en-US" b="0" i="0" dirty="0">
                <a:solidFill>
                  <a:srgbClr val="374151"/>
                </a:solidFill>
                <a:effectLst/>
                <a:latin typeface="+mn-lt"/>
              </a:rPr>
              <a:t>Clicking "Forward" lets you send the selected email to another recipient. It opens a new email window with the original email as an attachment.</a:t>
            </a:r>
          </a:p>
          <a:p>
            <a:pPr marL="171450" indent="-171450" algn="l">
              <a:buFont typeface="Arial" panose="020B0604020202020204" pitchFamily="34" charset="0"/>
              <a:buChar char="•"/>
            </a:pPr>
            <a:r>
              <a:rPr lang="en-US" b="1" i="0" dirty="0">
                <a:solidFill>
                  <a:srgbClr val="374151"/>
                </a:solidFill>
                <a:effectLst/>
                <a:latin typeface="+mn-lt"/>
              </a:rPr>
              <a:t>Delete:</a:t>
            </a:r>
            <a:r>
              <a:rPr lang="lv-LV" b="0" i="0" dirty="0">
                <a:solidFill>
                  <a:srgbClr val="374151"/>
                </a:solidFill>
                <a:effectLst/>
                <a:latin typeface="+mn-lt"/>
              </a:rPr>
              <a:t> </a:t>
            </a:r>
            <a:r>
              <a:rPr lang="en-US" b="0" i="0" dirty="0">
                <a:solidFill>
                  <a:srgbClr val="374151"/>
                </a:solidFill>
                <a:effectLst/>
                <a:latin typeface="+mn-lt"/>
              </a:rPr>
              <a:t>"Delete" removes the selected email permanently from the inbox. Deleted emails are moved to the Trash and can be recovered within a certain period.</a:t>
            </a:r>
          </a:p>
          <a:p>
            <a:pPr marL="171450" indent="-171450" algn="l">
              <a:buFont typeface="Arial" panose="020B0604020202020204" pitchFamily="34" charset="0"/>
              <a:buChar char="•"/>
            </a:pPr>
            <a:r>
              <a:rPr lang="en-US" b="1" i="0" dirty="0">
                <a:solidFill>
                  <a:srgbClr val="374151"/>
                </a:solidFill>
                <a:effectLst/>
                <a:latin typeface="+mn-lt"/>
              </a:rPr>
              <a:t>Archive:</a:t>
            </a:r>
            <a:r>
              <a:rPr lang="lv-LV" b="0" i="0" dirty="0">
                <a:solidFill>
                  <a:srgbClr val="374151"/>
                </a:solidFill>
                <a:effectLst/>
                <a:latin typeface="+mn-lt"/>
              </a:rPr>
              <a:t> </a:t>
            </a:r>
            <a:r>
              <a:rPr lang="en-US" b="0" i="0" dirty="0">
                <a:solidFill>
                  <a:srgbClr val="374151"/>
                </a:solidFill>
                <a:effectLst/>
                <a:latin typeface="+mn-lt"/>
              </a:rPr>
              <a:t>Archiving removes emails from the inbox without deleting them permanently. Archived emails can be found in the "All Mail" section.</a:t>
            </a:r>
          </a:p>
          <a:p>
            <a:pPr marL="171450" indent="-171450" algn="l">
              <a:buFont typeface="Arial" panose="020B0604020202020204" pitchFamily="34" charset="0"/>
              <a:buChar char="•"/>
            </a:pPr>
            <a:r>
              <a:rPr lang="en-US" b="1" i="0" dirty="0">
                <a:solidFill>
                  <a:srgbClr val="374151"/>
                </a:solidFill>
                <a:effectLst/>
                <a:latin typeface="+mn-lt"/>
              </a:rPr>
              <a:t>Apply Labels:</a:t>
            </a:r>
            <a:r>
              <a:rPr lang="lv-LV" b="0" i="0" dirty="0">
                <a:solidFill>
                  <a:srgbClr val="374151"/>
                </a:solidFill>
                <a:effectLst/>
                <a:latin typeface="+mn-lt"/>
              </a:rPr>
              <a:t> </a:t>
            </a:r>
            <a:r>
              <a:rPr lang="en-US" b="0" i="0" dirty="0">
                <a:solidFill>
                  <a:srgbClr val="374151"/>
                </a:solidFill>
                <a:effectLst/>
                <a:latin typeface="+mn-lt"/>
              </a:rPr>
              <a:t>"Apply Labels" allows you to categorize emails for better organization. Labels are customizable and help in sorting and grouping similar emails together.</a:t>
            </a:r>
          </a:p>
          <a:p>
            <a:pPr marL="171450" indent="-171450" algn="l">
              <a:buFont typeface="Arial" panose="020B0604020202020204" pitchFamily="34" charset="0"/>
              <a:buChar char="•"/>
            </a:pPr>
            <a:r>
              <a:rPr lang="en-US" b="1" i="0" dirty="0">
                <a:solidFill>
                  <a:srgbClr val="374151"/>
                </a:solidFill>
                <a:effectLst/>
                <a:latin typeface="+mn-lt"/>
              </a:rPr>
              <a:t>Move to Different Folders:</a:t>
            </a:r>
            <a:r>
              <a:rPr lang="lv-LV" b="0" i="0" dirty="0">
                <a:solidFill>
                  <a:srgbClr val="374151"/>
                </a:solidFill>
                <a:effectLst/>
                <a:latin typeface="+mn-lt"/>
              </a:rPr>
              <a:t> </a:t>
            </a:r>
            <a:r>
              <a:rPr lang="en-US" b="0" i="0" dirty="0">
                <a:solidFill>
                  <a:srgbClr val="374151"/>
                </a:solidFill>
                <a:effectLst/>
                <a:latin typeface="+mn-lt"/>
              </a:rPr>
              <a:t>Gmail doesn't use traditional folders but uses labels. You can move emails to specific labels to organize and categorize them effectively.</a:t>
            </a:r>
          </a:p>
          <a:p>
            <a:pPr marL="171450" indent="-171450" algn="l">
              <a:buFont typeface="Arial" panose="020B0604020202020204" pitchFamily="34" charset="0"/>
              <a:buChar char="•"/>
            </a:pPr>
            <a:r>
              <a:rPr lang="en-US" b="1" i="0" dirty="0">
                <a:solidFill>
                  <a:srgbClr val="374151"/>
                </a:solidFill>
                <a:effectLst/>
                <a:latin typeface="+mn-lt"/>
              </a:rPr>
              <a:t>Add Stars:</a:t>
            </a:r>
            <a:r>
              <a:rPr lang="lv-LV" b="0" i="0" dirty="0">
                <a:solidFill>
                  <a:srgbClr val="374151"/>
                </a:solidFill>
                <a:effectLst/>
                <a:latin typeface="+mn-lt"/>
              </a:rPr>
              <a:t> </a:t>
            </a:r>
            <a:r>
              <a:rPr lang="en-US" b="0" i="0" dirty="0">
                <a:solidFill>
                  <a:srgbClr val="374151"/>
                </a:solidFill>
                <a:effectLst/>
                <a:latin typeface="+mn-lt"/>
              </a:rPr>
              <a:t>Adding stars is a quick way to mark emails for attention or categorization. Gmail offers different colored stars for various priorities.</a:t>
            </a:r>
          </a:p>
          <a:p>
            <a:pPr marL="171450" indent="-171450" algn="l">
              <a:buFont typeface="Arial" panose="020B0604020202020204" pitchFamily="34" charset="0"/>
              <a:buChar char="•"/>
            </a:pPr>
            <a:r>
              <a:rPr lang="en-US" b="1" i="0" dirty="0">
                <a:solidFill>
                  <a:srgbClr val="374151"/>
                </a:solidFill>
                <a:effectLst/>
                <a:latin typeface="+mn-lt"/>
              </a:rPr>
              <a:t>More Options:</a:t>
            </a:r>
            <a:r>
              <a:rPr lang="lv-LV" b="0" i="0" dirty="0">
                <a:solidFill>
                  <a:srgbClr val="374151"/>
                </a:solidFill>
                <a:effectLst/>
                <a:latin typeface="+mn-lt"/>
              </a:rPr>
              <a:t> </a:t>
            </a:r>
            <a:r>
              <a:rPr lang="en-US" b="0" i="0" dirty="0">
                <a:solidFill>
                  <a:srgbClr val="374151"/>
                </a:solidFill>
                <a:effectLst/>
                <a:latin typeface="+mn-lt"/>
              </a:rPr>
              <a:t>The "More" button provides additional actions, including options like "Mark as Unread," "Snooze," and "Filter messages like these."</a:t>
            </a:r>
          </a:p>
          <a:p>
            <a:pPr marL="171450" indent="-171450" algn="l">
              <a:buFont typeface="Arial" panose="020B0604020202020204" pitchFamily="34" charset="0"/>
              <a:buChar char="•"/>
            </a:pPr>
            <a:r>
              <a:rPr lang="en-US" b="1" i="0" dirty="0">
                <a:solidFill>
                  <a:srgbClr val="374151"/>
                </a:solidFill>
                <a:effectLst/>
                <a:latin typeface="+mn-lt"/>
              </a:rPr>
              <a:t>Report Spam:</a:t>
            </a:r>
            <a:r>
              <a:rPr lang="lv-LV" b="0" i="0" dirty="0">
                <a:solidFill>
                  <a:srgbClr val="374151"/>
                </a:solidFill>
                <a:effectLst/>
                <a:latin typeface="+mn-lt"/>
              </a:rPr>
              <a:t> </a:t>
            </a:r>
            <a:r>
              <a:rPr lang="en-US" b="0" i="0" dirty="0">
                <a:solidFill>
                  <a:srgbClr val="374151"/>
                </a:solidFill>
                <a:effectLst/>
                <a:latin typeface="+mn-lt"/>
              </a:rPr>
              <a:t>If an email is unwanted or suspicious, you can use "Report Spam" to move it to the Spam folder and help Gmail improve its spam filters.</a:t>
            </a:r>
          </a:p>
          <a:p>
            <a:pPr marL="171450" indent="-171450" algn="l">
              <a:buFont typeface="Arial" panose="020B0604020202020204" pitchFamily="34" charset="0"/>
              <a:buChar char="•"/>
            </a:pPr>
            <a:r>
              <a:rPr lang="en-US" b="1" i="0" dirty="0">
                <a:solidFill>
                  <a:srgbClr val="374151"/>
                </a:solidFill>
                <a:effectLst/>
                <a:latin typeface="+mn-lt"/>
              </a:rPr>
              <a:t>Print:</a:t>
            </a:r>
            <a:r>
              <a:rPr lang="lv-LV" b="0" i="0" dirty="0">
                <a:solidFill>
                  <a:srgbClr val="374151"/>
                </a:solidFill>
                <a:effectLst/>
                <a:latin typeface="+mn-lt"/>
              </a:rPr>
              <a:t> </a:t>
            </a:r>
            <a:r>
              <a:rPr lang="en-US" b="0" i="0" dirty="0">
                <a:solidFill>
                  <a:srgbClr val="374151"/>
                </a:solidFill>
                <a:effectLst/>
                <a:latin typeface="+mn-lt"/>
              </a:rPr>
              <a:t>The "Print" option allows you to print the selected email, useful for keeping hard copies or documents.</a:t>
            </a:r>
            <a:endParaRPr lang="lv-LV" b="0" i="0" dirty="0">
              <a:solidFill>
                <a:srgbClr val="374151"/>
              </a:solidFill>
              <a:effectLst/>
              <a:latin typeface="+mn-lt"/>
            </a:endParaRPr>
          </a:p>
          <a:p>
            <a:pPr marL="171450" indent="-171450" algn="l">
              <a:buFont typeface="Arial" panose="020B0604020202020204" pitchFamily="34" charset="0"/>
              <a:buChar char="•"/>
            </a:pPr>
            <a:r>
              <a:rPr lang="en-US" b="0" i="0" dirty="0">
                <a:solidFill>
                  <a:srgbClr val="374151"/>
                </a:solidFill>
                <a:effectLst/>
                <a:latin typeface="Söhne"/>
              </a:rPr>
              <a:t>"</a:t>
            </a:r>
            <a:r>
              <a:rPr lang="en-US" b="1" i="0" dirty="0">
                <a:solidFill>
                  <a:srgbClr val="374151"/>
                </a:solidFill>
                <a:effectLst/>
                <a:latin typeface="Söhne"/>
              </a:rPr>
              <a:t>Mark as Unread" </a:t>
            </a:r>
            <a:r>
              <a:rPr lang="en-US" b="0" i="0" dirty="0">
                <a:solidFill>
                  <a:srgbClr val="374151"/>
                </a:solidFill>
                <a:effectLst/>
                <a:latin typeface="Söhne"/>
              </a:rPr>
              <a:t>option in Gmail allows you to change the status of a read email back to unread. This is helpful when you want to revisit or prioritize specific emails.</a:t>
            </a:r>
            <a:endParaRPr lang="en-US" b="0" i="0" dirty="0">
              <a:solidFill>
                <a:srgbClr val="374151"/>
              </a:solidFill>
              <a:effectLst/>
              <a:latin typeface="+mn-lt"/>
            </a:endParaRPr>
          </a:p>
          <a:p>
            <a:endParaRPr lang="en-LV" dirty="0">
              <a:latin typeface="+mn-lt"/>
            </a:endParaRPr>
          </a:p>
        </p:txBody>
      </p:sp>
      <p:sp>
        <p:nvSpPr>
          <p:cNvPr id="4" name="Slide Number Placeholder 3"/>
          <p:cNvSpPr>
            <a:spLocks noGrp="1"/>
          </p:cNvSpPr>
          <p:nvPr>
            <p:ph type="sldNum" sz="quarter" idx="5"/>
          </p:nvPr>
        </p:nvSpPr>
        <p:spPr/>
        <p:txBody>
          <a:bodyPr/>
          <a:lstStyle/>
          <a:p>
            <a:fld id="{C5211B30-A086-E740-BEDC-7B1CE012642A}" type="slidenum">
              <a:rPr lang="en-LV" smtClean="0"/>
              <a:t>5</a:t>
            </a:fld>
            <a:endParaRPr lang="en-LV"/>
          </a:p>
        </p:txBody>
      </p:sp>
    </p:spTree>
    <p:extLst>
      <p:ext uri="{BB962C8B-B14F-4D97-AF65-F5344CB8AC3E}">
        <p14:creationId xmlns:p14="http://schemas.microsoft.com/office/powerpoint/2010/main" val="1324391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buFont typeface="+mj-lt"/>
              <a:buNone/>
            </a:pPr>
            <a:r>
              <a:rPr lang="en-GB" b="1" dirty="0"/>
              <a:t>Forwarding Emails </a:t>
            </a:r>
            <a:endParaRPr lang="lv-LV" b="1" i="0" u="none" strike="noStrike" dirty="0">
              <a:effectLst/>
              <a:latin typeface="Söhne"/>
            </a:endParaRPr>
          </a:p>
          <a:p>
            <a:pPr algn="l">
              <a:buFont typeface="+mj-lt"/>
              <a:buAutoNum type="arabicPeriod"/>
            </a:pPr>
            <a:r>
              <a:rPr lang="en-GB" b="1" i="0" u="none" strike="noStrike" dirty="0">
                <a:effectLst/>
                <a:latin typeface="Söhne"/>
              </a:rPr>
              <a:t>Open the Email:</a:t>
            </a:r>
            <a:r>
              <a:rPr lang="lv-LV" dirty="0">
                <a:latin typeface="Söhne"/>
              </a:rPr>
              <a:t> </a:t>
            </a:r>
            <a:r>
              <a:rPr lang="en-GB" b="0" i="0" u="none" strike="noStrike" dirty="0">
                <a:effectLst/>
                <a:latin typeface="Söhne"/>
              </a:rPr>
              <a:t>Click on the email you want to forward in your inbox to open it.</a:t>
            </a:r>
          </a:p>
          <a:p>
            <a:pPr algn="l">
              <a:buFont typeface="+mj-lt"/>
              <a:buAutoNum type="arabicPeriod"/>
            </a:pPr>
            <a:r>
              <a:rPr lang="en-GB" b="1" i="0" u="none" strike="noStrike" dirty="0">
                <a:effectLst/>
                <a:latin typeface="Söhne"/>
              </a:rPr>
              <a:t>Forward Button:</a:t>
            </a:r>
            <a:r>
              <a:rPr lang="lv-LV" dirty="0">
                <a:latin typeface="Söhne"/>
              </a:rPr>
              <a:t> </a:t>
            </a:r>
            <a:r>
              <a:rPr lang="en-GB" b="0" i="0" u="none" strike="noStrike" dirty="0">
                <a:effectLst/>
                <a:latin typeface="Söhne"/>
              </a:rPr>
              <a:t>At the top right of the email window, there's a "More options" button (three vertically aligned dots). Click on it.</a:t>
            </a:r>
            <a:r>
              <a:rPr lang="lv-LV" b="0" i="0" u="none" strike="noStrike" dirty="0">
                <a:effectLst/>
                <a:latin typeface="Söhne"/>
              </a:rPr>
              <a:t> </a:t>
            </a:r>
            <a:r>
              <a:rPr lang="en-GB" b="0" i="0" u="none" strike="noStrike" dirty="0">
                <a:effectLst/>
                <a:latin typeface="Söhne"/>
              </a:rPr>
              <a:t>From the dropdown menu, select "Forward."</a:t>
            </a:r>
          </a:p>
          <a:p>
            <a:pPr algn="l">
              <a:buFont typeface="+mj-lt"/>
              <a:buAutoNum type="arabicPeriod"/>
            </a:pPr>
            <a:r>
              <a:rPr lang="en-GB" b="1" i="0" u="none" strike="noStrike" dirty="0">
                <a:effectLst/>
                <a:latin typeface="Söhne"/>
              </a:rPr>
              <a:t>Compose the Forwarded Email:</a:t>
            </a:r>
            <a:r>
              <a:rPr lang="lv-LV" dirty="0">
                <a:latin typeface="Söhne"/>
              </a:rPr>
              <a:t> </a:t>
            </a:r>
            <a:r>
              <a:rPr lang="en-GB" b="0" i="0" u="none" strike="noStrike" dirty="0">
                <a:effectLst/>
                <a:latin typeface="Söhne"/>
              </a:rPr>
              <a:t>A new email window will open with the original email attached as a quote.</a:t>
            </a:r>
            <a:r>
              <a:rPr lang="lv-LV" b="0" i="0" u="none" strike="noStrike" dirty="0">
                <a:effectLst/>
                <a:latin typeface="Söhne"/>
              </a:rPr>
              <a:t> </a:t>
            </a:r>
            <a:r>
              <a:rPr lang="en-GB" b="0" i="0" u="none" strike="noStrike" dirty="0">
                <a:effectLst/>
                <a:latin typeface="Söhne"/>
              </a:rPr>
              <a:t>Add the recipient's email address in the "To" field.</a:t>
            </a:r>
            <a:r>
              <a:rPr lang="lv-LV" b="0" i="0" u="none" strike="noStrike" dirty="0">
                <a:effectLst/>
                <a:latin typeface="Söhne"/>
              </a:rPr>
              <a:t> </a:t>
            </a:r>
            <a:r>
              <a:rPr lang="en-GB" b="0" i="0" u="none" strike="noStrike" dirty="0">
                <a:effectLst/>
                <a:latin typeface="Söhne"/>
              </a:rPr>
              <a:t>You can add any additional message if needed.</a:t>
            </a:r>
          </a:p>
          <a:p>
            <a:pPr algn="l">
              <a:buFont typeface="+mj-lt"/>
              <a:buAutoNum type="arabicPeriod"/>
            </a:pPr>
            <a:r>
              <a:rPr lang="en-GB" b="1" i="0" u="none" strike="noStrike" dirty="0">
                <a:effectLst/>
                <a:latin typeface="Söhne"/>
              </a:rPr>
              <a:t>Send the Forwarded Email:</a:t>
            </a:r>
            <a:r>
              <a:rPr lang="lv-LV" b="1" i="0" u="none" strike="noStrike" dirty="0">
                <a:effectLst/>
                <a:latin typeface="Söhne"/>
              </a:rPr>
              <a:t> </a:t>
            </a:r>
            <a:r>
              <a:rPr lang="en-GB" b="0" i="0" u="none" strike="noStrike" dirty="0">
                <a:effectLst/>
                <a:latin typeface="Söhne"/>
              </a:rPr>
              <a:t>Once you're ready, click the "Send" button to forward the email.</a:t>
            </a:r>
          </a:p>
          <a:p>
            <a:endParaRPr lang="en-LV" dirty="0"/>
          </a:p>
          <a:p>
            <a:endParaRPr lang="lv-LV" dirty="0"/>
          </a:p>
        </p:txBody>
      </p:sp>
      <p:sp>
        <p:nvSpPr>
          <p:cNvPr id="4" name="Slaida numura vietturis 3"/>
          <p:cNvSpPr>
            <a:spLocks noGrp="1"/>
          </p:cNvSpPr>
          <p:nvPr>
            <p:ph type="sldNum" sz="quarter" idx="5"/>
          </p:nvPr>
        </p:nvSpPr>
        <p:spPr/>
        <p:txBody>
          <a:bodyPr/>
          <a:lstStyle/>
          <a:p>
            <a:fld id="{C5211B30-A086-E740-BEDC-7B1CE012642A}" type="slidenum">
              <a:rPr lang="en-LV" smtClean="0"/>
              <a:t>6</a:t>
            </a:fld>
            <a:endParaRPr lang="en-LV"/>
          </a:p>
        </p:txBody>
      </p:sp>
    </p:spTree>
    <p:extLst>
      <p:ext uri="{BB962C8B-B14F-4D97-AF65-F5344CB8AC3E}">
        <p14:creationId xmlns:p14="http://schemas.microsoft.com/office/powerpoint/2010/main" val="3025867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1" i="0" u="none" strike="noStrike" dirty="0">
                <a:solidFill>
                  <a:srgbClr val="374151"/>
                </a:solidFill>
                <a:effectLst/>
                <a:latin typeface="Söhne"/>
              </a:rPr>
              <a:t>Click on the "Compose" Button:</a:t>
            </a:r>
            <a:r>
              <a:rPr lang="en-GB" b="0" i="0" u="none" strike="noStrike" dirty="0">
                <a:solidFill>
                  <a:srgbClr val="374151"/>
                </a:solidFill>
                <a:effectLst/>
                <a:latin typeface="Söhne"/>
              </a:rPr>
              <a:t> In the top left corner of the Gmail interface, you'll see "Compose" button. Click on it to start drafting a new email.</a:t>
            </a:r>
          </a:p>
          <a:p>
            <a:pPr algn="l">
              <a:buFont typeface="+mj-lt"/>
              <a:buAutoNum type="arabicPeriod"/>
            </a:pPr>
            <a:r>
              <a:rPr lang="en-GB" b="1" i="0" u="none" strike="noStrike" dirty="0">
                <a:solidFill>
                  <a:srgbClr val="374151"/>
                </a:solidFill>
                <a:effectLst/>
                <a:latin typeface="Söhne"/>
              </a:rPr>
              <a:t>Enter Recipient(s):</a:t>
            </a:r>
            <a:r>
              <a:rPr lang="en-GB" b="0" i="0" u="none" strike="noStrike" dirty="0">
                <a:solidFill>
                  <a:srgbClr val="374151"/>
                </a:solidFill>
                <a:effectLst/>
                <a:latin typeface="Söhne"/>
              </a:rPr>
              <a:t> In the "To" field, enter the email address of the recipient(s). You can also add recipients in the "Cc" field for carbon copy or "Bcc" for blind carbon copy.</a:t>
            </a:r>
          </a:p>
          <a:p>
            <a:pPr algn="l">
              <a:buFont typeface="+mj-lt"/>
              <a:buAutoNum type="arabicPeriod"/>
            </a:pPr>
            <a:r>
              <a:rPr lang="en-GB" b="1" i="0" u="none" strike="noStrike" dirty="0">
                <a:solidFill>
                  <a:srgbClr val="374151"/>
                </a:solidFill>
                <a:effectLst/>
                <a:latin typeface="Söhne"/>
              </a:rPr>
              <a:t>Add a Subject:</a:t>
            </a:r>
            <a:r>
              <a:rPr lang="en-GB" b="0" i="0" u="none" strike="noStrike" dirty="0">
                <a:solidFill>
                  <a:srgbClr val="374151"/>
                </a:solidFill>
                <a:effectLst/>
                <a:latin typeface="Söhne"/>
              </a:rPr>
              <a:t> Enter a brief and descriptive subject line for your email in the subject field.</a:t>
            </a:r>
          </a:p>
          <a:p>
            <a:pPr algn="l">
              <a:buFont typeface="+mj-lt"/>
              <a:buAutoNum type="arabicPeriod"/>
            </a:pPr>
            <a:r>
              <a:rPr lang="en-GB" b="1" i="0" u="none" strike="noStrike" dirty="0">
                <a:solidFill>
                  <a:srgbClr val="374151"/>
                </a:solidFill>
                <a:effectLst/>
                <a:latin typeface="Söhne"/>
              </a:rPr>
              <a:t>Write Your Email:</a:t>
            </a:r>
            <a:r>
              <a:rPr lang="en-GB" b="0" i="0" u="none" strike="noStrike" dirty="0">
                <a:solidFill>
                  <a:srgbClr val="374151"/>
                </a:solidFill>
                <a:effectLst/>
                <a:latin typeface="Söhne"/>
              </a:rPr>
              <a:t> Click in the large text area below the subject line to start typing your email. You can format text, add links, insert images, and use various formatting options from the toolbar at the bottom of the composing window.</a:t>
            </a:r>
          </a:p>
          <a:p>
            <a:pPr algn="l">
              <a:buFont typeface="+mj-lt"/>
              <a:buAutoNum type="arabicPeriod"/>
            </a:pPr>
            <a:r>
              <a:rPr lang="en-GB" b="1" i="0" u="none" strike="noStrike" dirty="0">
                <a:solidFill>
                  <a:srgbClr val="374151"/>
                </a:solidFill>
                <a:effectLst/>
                <a:latin typeface="Söhne"/>
              </a:rPr>
              <a:t>Attaching Files:</a:t>
            </a:r>
            <a:r>
              <a:rPr lang="en-GB" b="0" i="0" u="none" strike="noStrike" dirty="0">
                <a:solidFill>
                  <a:srgbClr val="374151"/>
                </a:solidFill>
                <a:effectLst/>
                <a:latin typeface="Söhne"/>
              </a:rPr>
              <a:t> To attach files, click on the paperclip icon in the toolbar. You can attach documents, images, or other files from your device or Google Drive.</a:t>
            </a:r>
          </a:p>
          <a:p>
            <a:pPr algn="l">
              <a:buFont typeface="+mj-lt"/>
              <a:buAutoNum type="arabicPeriod"/>
            </a:pPr>
            <a:r>
              <a:rPr lang="en-GB" b="1" i="0" u="none" strike="noStrike" dirty="0">
                <a:solidFill>
                  <a:srgbClr val="374151"/>
                </a:solidFill>
                <a:effectLst/>
                <a:latin typeface="Söhne"/>
              </a:rPr>
              <a:t>Check for Errors:</a:t>
            </a:r>
            <a:r>
              <a:rPr lang="en-GB" b="0" i="0" u="none" strike="noStrike" dirty="0">
                <a:solidFill>
                  <a:srgbClr val="374151"/>
                </a:solidFill>
                <a:effectLst/>
                <a:latin typeface="Söhne"/>
              </a:rPr>
              <a:t> Review your email for any errors in content, recipient addresses, or attachments.</a:t>
            </a:r>
          </a:p>
          <a:p>
            <a:pPr algn="l">
              <a:buFont typeface="+mj-lt"/>
              <a:buAutoNum type="arabicPeriod"/>
            </a:pPr>
            <a:r>
              <a:rPr lang="en-GB" b="1" i="0" u="none" strike="noStrike" dirty="0">
                <a:solidFill>
                  <a:srgbClr val="374151"/>
                </a:solidFill>
                <a:effectLst/>
                <a:latin typeface="Söhne"/>
              </a:rPr>
              <a:t>Send the Email:</a:t>
            </a:r>
            <a:r>
              <a:rPr lang="en-GB" b="0" i="0" u="none" strike="noStrike" dirty="0">
                <a:solidFill>
                  <a:srgbClr val="374151"/>
                </a:solidFill>
                <a:effectLst/>
                <a:latin typeface="Söhne"/>
              </a:rPr>
              <a:t> Once you're ready to send the email, click the "Send" button in the bottom left corner of the composing window.</a:t>
            </a:r>
          </a:p>
          <a:p>
            <a:pPr algn="l">
              <a:buFont typeface="+mj-lt"/>
              <a:buAutoNum type="arabicPeriod"/>
            </a:pPr>
            <a:r>
              <a:rPr lang="en-GB" b="1" i="0" u="none" strike="noStrike" dirty="0">
                <a:solidFill>
                  <a:srgbClr val="374151"/>
                </a:solidFill>
                <a:effectLst/>
                <a:latin typeface="Söhne"/>
              </a:rPr>
              <a:t>Confirmation Message:</a:t>
            </a:r>
            <a:r>
              <a:rPr lang="en-GB" b="0" i="0" u="none" strike="noStrike" dirty="0">
                <a:solidFill>
                  <a:srgbClr val="374151"/>
                </a:solidFill>
                <a:effectLst/>
                <a:latin typeface="Söhne"/>
              </a:rPr>
              <a:t> After sending, Gmail will typically display a confirmation message at the bottom left corner of the screen indicating that the email has been sent.</a:t>
            </a:r>
          </a:p>
          <a:p>
            <a:pPr algn="l">
              <a:buFont typeface="+mj-lt"/>
              <a:buAutoNum type="arabicPeriod"/>
            </a:pPr>
            <a:r>
              <a:rPr lang="en-GB" b="1" i="0" u="none" strike="noStrike" dirty="0">
                <a:solidFill>
                  <a:srgbClr val="374151"/>
                </a:solidFill>
                <a:effectLst/>
                <a:latin typeface="Söhne"/>
              </a:rPr>
              <a:t>Sent Mail:</a:t>
            </a:r>
            <a:r>
              <a:rPr lang="en-GB" b="0" i="0" u="none" strike="noStrike" dirty="0">
                <a:solidFill>
                  <a:srgbClr val="374151"/>
                </a:solidFill>
                <a:effectLst/>
                <a:latin typeface="Söhne"/>
              </a:rPr>
              <a:t> Your sent email will appear in the "Sent" folder, allowing you to review it later if needed.</a:t>
            </a:r>
          </a:p>
          <a:p>
            <a:endParaRPr lang="en-LV" dirty="0"/>
          </a:p>
        </p:txBody>
      </p:sp>
      <p:sp>
        <p:nvSpPr>
          <p:cNvPr id="4" name="Slide Number Placeholder 3"/>
          <p:cNvSpPr>
            <a:spLocks noGrp="1"/>
          </p:cNvSpPr>
          <p:nvPr>
            <p:ph type="sldNum" sz="quarter" idx="5"/>
          </p:nvPr>
        </p:nvSpPr>
        <p:spPr/>
        <p:txBody>
          <a:bodyPr/>
          <a:lstStyle/>
          <a:p>
            <a:fld id="{C5211B30-A086-E740-BEDC-7B1CE012642A}" type="slidenum">
              <a:rPr lang="en-LV" smtClean="0"/>
              <a:t>7</a:t>
            </a:fld>
            <a:endParaRPr lang="en-LV"/>
          </a:p>
        </p:txBody>
      </p:sp>
    </p:spTree>
    <p:extLst>
      <p:ext uri="{BB962C8B-B14F-4D97-AF65-F5344CB8AC3E}">
        <p14:creationId xmlns:p14="http://schemas.microsoft.com/office/powerpoint/2010/main" val="358270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None/>
            </a:pPr>
            <a:r>
              <a:rPr lang="en-GB" b="1" dirty="0"/>
              <a:t>Formatting Emails (F</a:t>
            </a:r>
            <a:r>
              <a:rPr lang="lv-LV" b="1" dirty="0" err="1"/>
              <a:t>ont</a:t>
            </a:r>
            <a:r>
              <a:rPr lang="en-GB" b="1" dirty="0"/>
              <a:t>)</a:t>
            </a:r>
            <a:endParaRPr lang="lv-LV" b="1" i="0" u="none" strike="noStrike" dirty="0">
              <a:solidFill>
                <a:srgbClr val="D1D5DB"/>
              </a:solidFill>
              <a:effectLst/>
              <a:latin typeface="Söhne"/>
            </a:endParaRPr>
          </a:p>
          <a:p>
            <a:pPr marL="171450" indent="-171450" algn="l">
              <a:buFont typeface="Arial" panose="020B0604020202020204" pitchFamily="34" charset="0"/>
              <a:buChar char="•"/>
            </a:pPr>
            <a:r>
              <a:rPr lang="en-GB" b="1" i="0" u="none" strike="noStrike" dirty="0">
                <a:solidFill>
                  <a:srgbClr val="D1D5DB"/>
                </a:solidFill>
                <a:effectLst/>
                <a:latin typeface="Söhne"/>
              </a:rPr>
              <a:t>Bold, Italics, Underline:</a:t>
            </a:r>
            <a:r>
              <a:rPr lang="lv-LV" b="0" i="0" u="none" strike="noStrike" dirty="0">
                <a:solidFill>
                  <a:srgbClr val="D1D5DB"/>
                </a:solidFill>
                <a:effectLst/>
                <a:latin typeface="Söhne"/>
              </a:rPr>
              <a:t> </a:t>
            </a:r>
            <a:r>
              <a:rPr lang="en-GB" b="0" i="0" u="none" strike="noStrike" dirty="0">
                <a:solidFill>
                  <a:srgbClr val="D1D5DB"/>
                </a:solidFill>
                <a:effectLst/>
                <a:latin typeface="Söhne"/>
              </a:rPr>
              <a:t>Select the text you want to format.</a:t>
            </a:r>
            <a:r>
              <a:rPr lang="lv-LV" b="0" i="0" u="none" strike="noStrike" dirty="0">
                <a:solidFill>
                  <a:srgbClr val="D1D5DB"/>
                </a:solidFill>
                <a:effectLst/>
                <a:latin typeface="Söhne"/>
              </a:rPr>
              <a:t> </a:t>
            </a:r>
            <a:r>
              <a:rPr lang="en-GB" b="0" i="0" u="none" strike="noStrike" dirty="0">
                <a:solidFill>
                  <a:srgbClr val="D1D5DB"/>
                </a:solidFill>
                <a:effectLst/>
                <a:latin typeface="Söhne"/>
              </a:rPr>
              <a:t>Click the "B" for bold, "I" for italics, or "U" for underline in the formatting toolbar at the bottom of the compose window.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i="0" u="none" strike="noStrike" dirty="0">
                <a:solidFill>
                  <a:srgbClr val="D1D5DB"/>
                </a:solidFill>
                <a:effectLst/>
                <a:latin typeface="Söhne"/>
              </a:rPr>
              <a:t>Text </a:t>
            </a:r>
            <a:r>
              <a:rPr lang="en-GB" b="1" i="0" u="none" strike="noStrike" dirty="0" err="1">
                <a:solidFill>
                  <a:srgbClr val="D1D5DB"/>
                </a:solidFill>
                <a:effectLst/>
                <a:latin typeface="Söhne"/>
              </a:rPr>
              <a:t>Color</a:t>
            </a:r>
            <a:r>
              <a:rPr lang="en-GB" b="1" i="0" u="none" strike="noStrike" dirty="0">
                <a:solidFill>
                  <a:srgbClr val="D1D5DB"/>
                </a:solidFill>
                <a:effectLst/>
                <a:latin typeface="Söhne"/>
              </a:rPr>
              <a:t>:</a:t>
            </a:r>
            <a:r>
              <a:rPr lang="lv-LV" b="0" i="0" u="none" strike="noStrike" dirty="0">
                <a:solidFill>
                  <a:srgbClr val="D1D5DB"/>
                </a:solidFill>
                <a:effectLst/>
                <a:latin typeface="Söhne"/>
              </a:rPr>
              <a:t> </a:t>
            </a:r>
            <a:r>
              <a:rPr lang="en-GB" b="0" i="0" u="none" strike="noStrike" dirty="0">
                <a:solidFill>
                  <a:srgbClr val="D1D5DB"/>
                </a:solidFill>
                <a:effectLst/>
                <a:latin typeface="Söhne"/>
              </a:rPr>
              <a:t>Select the text you want to change the </a:t>
            </a:r>
            <a:r>
              <a:rPr lang="en-GB" b="0" i="0" u="none" strike="noStrike" dirty="0" err="1">
                <a:solidFill>
                  <a:srgbClr val="D1D5DB"/>
                </a:solidFill>
                <a:effectLst/>
                <a:latin typeface="Söhne"/>
              </a:rPr>
              <a:t>color</a:t>
            </a:r>
            <a:r>
              <a:rPr lang="en-GB" b="0" i="0" u="none" strike="noStrike" dirty="0">
                <a:solidFill>
                  <a:srgbClr val="D1D5DB"/>
                </a:solidFill>
                <a:effectLst/>
                <a:latin typeface="Söhne"/>
              </a:rPr>
              <a:t> of.</a:t>
            </a:r>
            <a:r>
              <a:rPr lang="lv-LV" b="0" i="0" u="none" strike="noStrike" dirty="0">
                <a:solidFill>
                  <a:srgbClr val="D1D5DB"/>
                </a:solidFill>
                <a:effectLst/>
                <a:latin typeface="Söhne"/>
              </a:rPr>
              <a:t> </a:t>
            </a:r>
            <a:r>
              <a:rPr lang="en-GB" b="0" i="0" u="none" strike="noStrike" dirty="0">
                <a:solidFill>
                  <a:srgbClr val="D1D5DB"/>
                </a:solidFill>
                <a:effectLst/>
                <a:latin typeface="Söhne"/>
              </a:rPr>
              <a:t>Click the "A" icon with a </a:t>
            </a:r>
            <a:r>
              <a:rPr lang="en-GB" b="0" i="0" u="none" strike="noStrike" dirty="0" err="1">
                <a:solidFill>
                  <a:srgbClr val="D1D5DB"/>
                </a:solidFill>
                <a:effectLst/>
                <a:latin typeface="Söhne"/>
              </a:rPr>
              <a:t>colored</a:t>
            </a:r>
            <a:r>
              <a:rPr lang="en-GB" b="0" i="0" u="none" strike="noStrike" dirty="0">
                <a:solidFill>
                  <a:srgbClr val="D1D5DB"/>
                </a:solidFill>
                <a:effectLst/>
                <a:latin typeface="Söhne"/>
              </a:rPr>
              <a:t> bar in the formatting toolbar.</a:t>
            </a:r>
            <a:r>
              <a:rPr lang="lv-LV" b="0" i="0" u="none" strike="noStrike" dirty="0">
                <a:solidFill>
                  <a:srgbClr val="D1D5DB"/>
                </a:solidFill>
                <a:effectLst/>
                <a:latin typeface="Söhne"/>
              </a:rPr>
              <a:t> </a:t>
            </a:r>
            <a:r>
              <a:rPr lang="en-GB" b="0" i="0" u="none" strike="noStrike" dirty="0">
                <a:solidFill>
                  <a:srgbClr val="D1D5DB"/>
                </a:solidFill>
                <a:effectLst/>
                <a:latin typeface="Söhne"/>
              </a:rPr>
              <a:t>Choose a </a:t>
            </a:r>
            <a:r>
              <a:rPr lang="en-GB" b="0" i="0" u="none" strike="noStrike" dirty="0" err="1">
                <a:solidFill>
                  <a:srgbClr val="D1D5DB"/>
                </a:solidFill>
                <a:effectLst/>
                <a:latin typeface="Söhne"/>
              </a:rPr>
              <a:t>color</a:t>
            </a:r>
            <a:r>
              <a:rPr lang="en-GB" b="0" i="0" u="none" strike="noStrike" dirty="0">
                <a:solidFill>
                  <a:srgbClr val="D1D5DB"/>
                </a:solidFill>
                <a:effectLst/>
                <a:latin typeface="Söhne"/>
              </a:rPr>
              <a:t> or enter a hex code for a specific </a:t>
            </a:r>
            <a:r>
              <a:rPr lang="en-GB" b="0" i="0" u="none" strike="noStrike" dirty="0" err="1">
                <a:solidFill>
                  <a:srgbClr val="D1D5DB"/>
                </a:solidFill>
                <a:effectLst/>
                <a:latin typeface="Söhne"/>
              </a:rPr>
              <a:t>color</a:t>
            </a:r>
            <a:r>
              <a:rPr lang="en-GB" b="0" i="0" u="none" strike="noStrike" dirty="0">
                <a:solidFill>
                  <a:srgbClr val="D1D5DB"/>
                </a:solidFill>
                <a:effectLst/>
                <a:latin typeface="Söhne"/>
              </a:rPr>
              <a:t>.</a:t>
            </a:r>
            <a:endParaRPr lang="lv-LV" b="1" i="0" u="none" strike="noStrike" dirty="0">
              <a:solidFill>
                <a:srgbClr val="D1D5DB"/>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i="0" u="none" strike="noStrike" dirty="0">
                <a:solidFill>
                  <a:srgbClr val="D1D5DB"/>
                </a:solidFill>
                <a:effectLst/>
                <a:latin typeface="Söhne"/>
              </a:rPr>
              <a:t>Alignment:</a:t>
            </a:r>
            <a:r>
              <a:rPr lang="lv-LV" b="0" i="0" u="none" strike="noStrike" dirty="0">
                <a:solidFill>
                  <a:srgbClr val="D1D5DB"/>
                </a:solidFill>
                <a:effectLst/>
                <a:latin typeface="Söhne"/>
              </a:rPr>
              <a:t> </a:t>
            </a:r>
            <a:r>
              <a:rPr lang="en-GB" b="0" i="0" u="none" strike="noStrike" dirty="0">
                <a:solidFill>
                  <a:srgbClr val="D1D5DB"/>
                </a:solidFill>
                <a:effectLst/>
                <a:latin typeface="Söhne"/>
              </a:rPr>
              <a:t>Use the alignment icons to align text left, </a:t>
            </a:r>
            <a:r>
              <a:rPr lang="en-GB" b="0" i="0" u="none" strike="noStrike" dirty="0" err="1">
                <a:solidFill>
                  <a:srgbClr val="D1D5DB"/>
                </a:solidFill>
                <a:effectLst/>
                <a:latin typeface="Söhne"/>
              </a:rPr>
              <a:t>center</a:t>
            </a:r>
            <a:r>
              <a:rPr lang="en-GB" b="0" i="0" u="none" strike="noStrike" dirty="0">
                <a:solidFill>
                  <a:srgbClr val="D1D5DB"/>
                </a:solidFill>
                <a:effectLst/>
                <a:latin typeface="Söhne"/>
              </a:rPr>
              <a:t>, right, or justify it.</a:t>
            </a:r>
            <a:endParaRPr lang="lv-LV" b="1" i="0" u="none" strike="noStrike" dirty="0">
              <a:solidFill>
                <a:srgbClr val="D1D5DB"/>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i="0" u="none" strike="noStrike" dirty="0">
                <a:solidFill>
                  <a:srgbClr val="D1D5DB"/>
                </a:solidFill>
                <a:effectLst/>
                <a:latin typeface="Söhne"/>
              </a:rPr>
              <a:t>Lists:</a:t>
            </a:r>
            <a:r>
              <a:rPr lang="lv-LV" b="0" i="0" u="none" strike="noStrike" dirty="0">
                <a:solidFill>
                  <a:srgbClr val="D1D5DB"/>
                </a:solidFill>
                <a:effectLst/>
                <a:latin typeface="Söhne"/>
              </a:rPr>
              <a:t> </a:t>
            </a:r>
            <a:r>
              <a:rPr lang="en-GB" b="0" i="0" u="none" strike="noStrike" dirty="0">
                <a:solidFill>
                  <a:srgbClr val="D1D5DB"/>
                </a:solidFill>
                <a:effectLst/>
                <a:latin typeface="Söhne"/>
              </a:rPr>
              <a:t>To create a numbered or bulleted list, click on the respective list icons in the formatting toolbar.</a:t>
            </a:r>
          </a:p>
          <a:p>
            <a:pPr marL="171450" indent="-171450" algn="l">
              <a:buFont typeface="Arial" panose="020B0604020202020204" pitchFamily="34" charset="0"/>
              <a:buChar char="•"/>
            </a:pPr>
            <a:r>
              <a:rPr lang="en-GB" b="1" i="0" u="none" strike="noStrike" dirty="0">
                <a:solidFill>
                  <a:srgbClr val="D1D5DB"/>
                </a:solidFill>
                <a:effectLst/>
                <a:latin typeface="Söhne"/>
              </a:rPr>
              <a:t>Font Size and Font Style:</a:t>
            </a:r>
            <a:r>
              <a:rPr lang="lv-LV" b="0" i="0" u="none" strike="noStrike" dirty="0">
                <a:solidFill>
                  <a:srgbClr val="D1D5DB"/>
                </a:solidFill>
                <a:effectLst/>
                <a:latin typeface="Söhne"/>
              </a:rPr>
              <a:t> </a:t>
            </a:r>
            <a:r>
              <a:rPr lang="en-GB" b="0" i="0" u="none" strike="noStrike" dirty="0">
                <a:solidFill>
                  <a:srgbClr val="D1D5DB"/>
                </a:solidFill>
                <a:effectLst/>
                <a:latin typeface="Söhne"/>
              </a:rPr>
              <a:t>Highlight the text.</a:t>
            </a:r>
            <a:r>
              <a:rPr lang="lv-LV" b="0" i="0" u="none" strike="noStrike" dirty="0">
                <a:solidFill>
                  <a:srgbClr val="D1D5DB"/>
                </a:solidFill>
                <a:effectLst/>
                <a:latin typeface="Söhne"/>
              </a:rPr>
              <a:t> </a:t>
            </a:r>
            <a:r>
              <a:rPr lang="en-GB" b="0" i="0" u="none" strike="noStrike" dirty="0">
                <a:solidFill>
                  <a:srgbClr val="D1D5DB"/>
                </a:solidFill>
                <a:effectLst/>
                <a:latin typeface="Söhne"/>
              </a:rPr>
              <a:t>Use the dropdown menu in the formatting toolbar to choose the desired font size.</a:t>
            </a:r>
            <a:r>
              <a:rPr lang="lv-LV" b="0" i="0" u="none" strike="noStrike" dirty="0">
                <a:solidFill>
                  <a:srgbClr val="D1D5DB"/>
                </a:solidFill>
                <a:effectLst/>
                <a:latin typeface="Söhne"/>
              </a:rPr>
              <a:t> </a:t>
            </a:r>
            <a:r>
              <a:rPr lang="en-GB" b="0" i="0" u="none" strike="noStrike" dirty="0">
                <a:solidFill>
                  <a:srgbClr val="D1D5DB"/>
                </a:solidFill>
                <a:effectLst/>
                <a:latin typeface="Söhne"/>
              </a:rPr>
              <a:t>Gmail offers various font styles within the formatting toolbar, such as Arial, Verdana, etc.</a:t>
            </a:r>
          </a:p>
          <a:p>
            <a:pPr marL="171450" indent="-171450" algn="l">
              <a:buFont typeface="Arial" panose="020B0604020202020204" pitchFamily="34" charset="0"/>
              <a:buChar char="•"/>
            </a:pPr>
            <a:r>
              <a:rPr lang="en-GB" b="1" i="0" u="none" strike="noStrike" dirty="0">
                <a:solidFill>
                  <a:srgbClr val="D1D5DB"/>
                </a:solidFill>
                <a:effectLst/>
                <a:latin typeface="Söhne"/>
              </a:rPr>
              <a:t>Quoting Text:</a:t>
            </a:r>
            <a:r>
              <a:rPr lang="lv-LV" b="0" i="0" u="none" strike="noStrike" dirty="0">
                <a:solidFill>
                  <a:srgbClr val="D1D5DB"/>
                </a:solidFill>
                <a:effectLst/>
                <a:latin typeface="Söhne"/>
              </a:rPr>
              <a:t> </a:t>
            </a:r>
            <a:r>
              <a:rPr lang="en-GB" b="0" i="0" u="none" strike="noStrike" dirty="0">
                <a:solidFill>
                  <a:srgbClr val="D1D5DB"/>
                </a:solidFill>
                <a:effectLst/>
                <a:latin typeface="Söhne"/>
              </a:rPr>
              <a:t>While replying to an email, select the text you want to quote.</a:t>
            </a:r>
            <a:r>
              <a:rPr lang="lv-LV" b="0" i="0" u="none" strike="noStrike" dirty="0">
                <a:solidFill>
                  <a:srgbClr val="D1D5DB"/>
                </a:solidFill>
                <a:effectLst/>
                <a:latin typeface="Söhne"/>
              </a:rPr>
              <a:t> </a:t>
            </a:r>
            <a:r>
              <a:rPr lang="en-GB" b="0" i="0" u="none" strike="noStrike" dirty="0">
                <a:solidFill>
                  <a:srgbClr val="D1D5DB"/>
                </a:solidFill>
                <a:effectLst/>
                <a:latin typeface="Söhne"/>
              </a:rPr>
              <a:t>Click the quotation mark icon in the formatting toolbar to format it as a quote.</a:t>
            </a:r>
          </a:p>
          <a:p>
            <a:pPr marL="171450" indent="-171450" algn="l">
              <a:buFont typeface="Arial" panose="020B0604020202020204" pitchFamily="34" charset="0"/>
              <a:buChar char="•"/>
            </a:pPr>
            <a:r>
              <a:rPr lang="en-GB" b="1" i="0" u="none" strike="noStrike" dirty="0">
                <a:solidFill>
                  <a:srgbClr val="D1D5DB"/>
                </a:solidFill>
                <a:effectLst/>
                <a:latin typeface="Söhne"/>
              </a:rPr>
              <a:t>Undo/Redo and More:</a:t>
            </a:r>
            <a:r>
              <a:rPr lang="lv-LV" b="0" i="0" u="none" strike="noStrike" dirty="0">
                <a:solidFill>
                  <a:srgbClr val="D1D5DB"/>
                </a:solidFill>
                <a:effectLst/>
                <a:latin typeface="Söhne"/>
              </a:rPr>
              <a:t> </a:t>
            </a:r>
            <a:r>
              <a:rPr lang="en-GB" b="1" i="0" u="none" strike="noStrike" dirty="0">
                <a:solidFill>
                  <a:srgbClr val="D1D5DB"/>
                </a:solidFill>
                <a:effectLst/>
                <a:latin typeface="Söhne"/>
              </a:rPr>
              <a:t>Undo (Curved Arrow Icon), Redo (Straight Arrow Icon):</a:t>
            </a:r>
            <a:r>
              <a:rPr lang="en-GB" b="0" i="0" u="none" strike="noStrike" dirty="0">
                <a:solidFill>
                  <a:srgbClr val="D1D5DB"/>
                </a:solidFill>
                <a:effectLst/>
                <a:latin typeface="Söhne"/>
              </a:rPr>
              <a:t> Allows you to undo or redo changes made to your email.</a:t>
            </a:r>
            <a:endParaRPr lang="lv-LV" b="0" i="0" u="none" strike="noStrike" dirty="0">
              <a:solidFill>
                <a:srgbClr val="D1D5DB"/>
              </a:solidFill>
              <a:effectLst/>
              <a:latin typeface="Söhne"/>
            </a:endParaRPr>
          </a:p>
          <a:p>
            <a:pPr marL="171450" indent="-171450" algn="l">
              <a:buFont typeface="Arial" panose="020B0604020202020204" pitchFamily="34" charset="0"/>
              <a:buChar char="•"/>
            </a:pPr>
            <a:r>
              <a:rPr lang="en-GB" b="1" i="0" u="none" strike="noStrike" dirty="0">
                <a:solidFill>
                  <a:srgbClr val="D1D5DB"/>
                </a:solidFill>
                <a:effectLst/>
                <a:latin typeface="Söhne"/>
              </a:rPr>
              <a:t>More Options (Three Dots):</a:t>
            </a:r>
            <a:r>
              <a:rPr lang="en-GB" b="0" i="0" u="none" strike="noStrike" dirty="0">
                <a:solidFill>
                  <a:srgbClr val="D1D5DB"/>
                </a:solidFill>
                <a:effectLst/>
                <a:latin typeface="Söhne"/>
              </a:rPr>
              <a:t> Additional formatting options like strikethrough, subscript, superscript.</a:t>
            </a:r>
            <a:endParaRPr lang="lv-LV" b="0" i="0" u="none" strike="noStrike" dirty="0">
              <a:solidFill>
                <a:srgbClr val="D1D5DB"/>
              </a:solidFill>
              <a:effectLst/>
              <a:latin typeface="Söhne"/>
            </a:endParaRPr>
          </a:p>
          <a:p>
            <a:pPr marL="171450" indent="-171450" algn="l">
              <a:buFont typeface="Arial" panose="020B0604020202020204" pitchFamily="34" charset="0"/>
              <a:buChar char="•"/>
            </a:pPr>
            <a:r>
              <a:rPr lang="en-GB" b="1" i="0" u="none" strike="noStrike" dirty="0">
                <a:solidFill>
                  <a:srgbClr val="D1D5DB"/>
                </a:solidFill>
                <a:effectLst/>
                <a:latin typeface="Söhne"/>
              </a:rPr>
              <a:t>Clear Formatting:</a:t>
            </a:r>
            <a:r>
              <a:rPr lang="en-GB" b="0" i="0" u="none" strike="noStrike" dirty="0">
                <a:solidFill>
                  <a:srgbClr val="D1D5DB"/>
                </a:solidFill>
                <a:effectLst/>
                <a:latin typeface="Söhne"/>
              </a:rPr>
              <a:t> Removes all formatting from selected text, reverting it to default settings.</a:t>
            </a:r>
          </a:p>
          <a:p>
            <a:br>
              <a:rPr lang="en-GB" dirty="0"/>
            </a:br>
            <a:endParaRPr lang="en-GB" b="0" i="0" u="none" strike="noStrike" dirty="0">
              <a:solidFill>
                <a:srgbClr val="D1D5DB"/>
              </a:solidFill>
              <a:effectLst/>
              <a:latin typeface="Söhne"/>
            </a:endParaRPr>
          </a:p>
        </p:txBody>
      </p:sp>
      <p:sp>
        <p:nvSpPr>
          <p:cNvPr id="4" name="Slide Number Placeholder 3"/>
          <p:cNvSpPr>
            <a:spLocks noGrp="1"/>
          </p:cNvSpPr>
          <p:nvPr>
            <p:ph type="sldNum" sz="quarter" idx="5"/>
          </p:nvPr>
        </p:nvSpPr>
        <p:spPr/>
        <p:txBody>
          <a:bodyPr/>
          <a:lstStyle/>
          <a:p>
            <a:fld id="{C5211B30-A086-E740-BEDC-7B1CE012642A}" type="slidenum">
              <a:rPr lang="en-LV" smtClean="0"/>
              <a:t>8</a:t>
            </a:fld>
            <a:endParaRPr lang="en-LV"/>
          </a:p>
        </p:txBody>
      </p:sp>
    </p:spTree>
    <p:extLst>
      <p:ext uri="{BB962C8B-B14F-4D97-AF65-F5344CB8AC3E}">
        <p14:creationId xmlns:p14="http://schemas.microsoft.com/office/powerpoint/2010/main" val="1563475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LV" b="1" dirty="0"/>
              <a:t>Formatting Emails (Elements)</a:t>
            </a:r>
            <a:br>
              <a:rPr lang="en-GB" b="1" i="0" u="none" strike="noStrike" dirty="0">
                <a:solidFill>
                  <a:srgbClr val="D1D5DB"/>
                </a:solidFill>
                <a:effectLst/>
                <a:latin typeface="Söhne"/>
              </a:rPr>
            </a:br>
            <a:r>
              <a:rPr lang="en-US" b="1" i="0" dirty="0">
                <a:effectLst/>
                <a:latin typeface="Söhne"/>
              </a:rPr>
              <a:t>File Attachment:</a:t>
            </a:r>
            <a:r>
              <a:rPr lang="lv-LV" b="1" i="0" dirty="0">
                <a:effectLst/>
                <a:latin typeface="Söhne"/>
              </a:rPr>
              <a:t> </a:t>
            </a:r>
            <a:r>
              <a:rPr lang="en-US" b="0" i="0" dirty="0">
                <a:solidFill>
                  <a:srgbClr val="374151"/>
                </a:solidFill>
                <a:effectLst/>
                <a:latin typeface="Söhne"/>
              </a:rPr>
              <a:t>Use the paperclip icon to attach files directly from your device.</a:t>
            </a:r>
            <a:endParaRPr lang="lv-LV" b="0" i="0" dirty="0">
              <a:solidFill>
                <a:srgbClr val="374151"/>
              </a:solidFill>
              <a:effectLst/>
              <a:latin typeface="Söhne"/>
            </a:endParaRPr>
          </a:p>
          <a:p>
            <a:pPr lvl="1" algn="l"/>
            <a:r>
              <a:rPr lang="en-GB" b="1" i="0" u="none" strike="noStrike" dirty="0">
                <a:effectLst/>
                <a:latin typeface="Söhne"/>
              </a:rPr>
              <a:t>Tips for Attachments:</a:t>
            </a:r>
          </a:p>
          <a:p>
            <a:pPr lvl="1" algn="l">
              <a:buFont typeface="Arial" panose="020B0604020202020204" pitchFamily="34" charset="0"/>
              <a:buChar char="•"/>
            </a:pPr>
            <a:r>
              <a:rPr lang="en-GB" b="1" i="0" u="none" strike="noStrike" dirty="0">
                <a:effectLst/>
                <a:latin typeface="Söhne"/>
              </a:rPr>
              <a:t>File Size Limit:</a:t>
            </a:r>
            <a:r>
              <a:rPr lang="en-GB" b="0" i="0" u="none" strike="noStrike" dirty="0">
                <a:effectLst/>
                <a:latin typeface="Söhne"/>
              </a:rPr>
              <a:t> Gmail has a limit on attachment sizes, which is typically around 25 MB per email. If your attachment exceeds this limit, consider using Google Drive to share larger files.</a:t>
            </a:r>
          </a:p>
          <a:p>
            <a:pPr lvl="1" algn="l">
              <a:buFont typeface="Arial" panose="020B0604020202020204" pitchFamily="34" charset="0"/>
              <a:buChar char="•"/>
            </a:pPr>
            <a:r>
              <a:rPr lang="en-GB" b="1" i="0" u="none" strike="noStrike" dirty="0">
                <a:effectLst/>
                <a:latin typeface="Söhne"/>
              </a:rPr>
              <a:t>Supported File Types:</a:t>
            </a:r>
            <a:r>
              <a:rPr lang="en-GB" b="0" i="0" u="none" strike="noStrike" dirty="0">
                <a:effectLst/>
                <a:latin typeface="Söhne"/>
              </a:rPr>
              <a:t> Gmail generally supports a wide range of file types for attachments, including documents, images, videos, and more. However, certain file types might be restricted for security reasons.</a:t>
            </a:r>
          </a:p>
          <a:p>
            <a:pPr lvl="1" algn="l">
              <a:buFont typeface="Arial" panose="020B0604020202020204" pitchFamily="34" charset="0"/>
              <a:buChar char="•"/>
            </a:pPr>
            <a:r>
              <a:rPr lang="en-GB" b="1" i="0" u="none" strike="noStrike" dirty="0">
                <a:effectLst/>
                <a:latin typeface="Söhne"/>
              </a:rPr>
              <a:t>Google Drive Integration:</a:t>
            </a:r>
            <a:r>
              <a:rPr lang="en-GB" b="0" i="0" u="none" strike="noStrike" dirty="0">
                <a:effectLst/>
                <a:latin typeface="Söhne"/>
              </a:rPr>
              <a:t> For larger files or when sending multiple attachments, you can upload files to Google Drive and share them as links in your email. Click on the Drive icon in the compose window to attach files from Drive or insert Drive links.</a:t>
            </a:r>
            <a:endParaRPr lang="lv-LV" b="1" i="0" u="none" strike="noStrike" dirty="0">
              <a:solidFill>
                <a:srgbClr val="D1D5DB"/>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b="1" i="0" u="none" strike="noStrike" dirty="0">
                <a:solidFill>
                  <a:srgbClr val="D1D5DB"/>
                </a:solidFill>
                <a:effectLst/>
                <a:latin typeface="Söhne"/>
              </a:rPr>
              <a:t>Hyperlinks:</a:t>
            </a:r>
            <a:r>
              <a:rPr lang="lv-LV" b="0" i="0" u="none" strike="noStrike" dirty="0">
                <a:solidFill>
                  <a:srgbClr val="D1D5DB"/>
                </a:solidFill>
                <a:effectLst/>
                <a:latin typeface="Söhne"/>
              </a:rPr>
              <a:t> </a:t>
            </a:r>
            <a:r>
              <a:rPr lang="en-GB" b="0" i="0" u="none" strike="noStrike" dirty="0">
                <a:solidFill>
                  <a:srgbClr val="D1D5DB"/>
                </a:solidFill>
                <a:effectLst/>
                <a:latin typeface="Söhne"/>
              </a:rPr>
              <a:t>Highlight the text you want to hyperlink.</a:t>
            </a:r>
            <a:r>
              <a:rPr lang="lv-LV" b="0" i="0" u="none" strike="noStrike" dirty="0">
                <a:solidFill>
                  <a:srgbClr val="D1D5DB"/>
                </a:solidFill>
                <a:effectLst/>
                <a:latin typeface="Söhne"/>
              </a:rPr>
              <a:t> </a:t>
            </a:r>
            <a:r>
              <a:rPr lang="en-GB" b="0" i="0" u="none" strike="noStrike" dirty="0">
                <a:solidFill>
                  <a:srgbClr val="D1D5DB"/>
                </a:solidFill>
                <a:effectLst/>
                <a:latin typeface="Söhne"/>
              </a:rPr>
              <a:t>Click the link icon (chain link) in the toolbar.</a:t>
            </a:r>
            <a:r>
              <a:rPr lang="lv-LV" b="0" i="0" u="none" strike="noStrike" dirty="0">
                <a:solidFill>
                  <a:srgbClr val="D1D5DB"/>
                </a:solidFill>
                <a:effectLst/>
                <a:latin typeface="Söhne"/>
              </a:rPr>
              <a:t> </a:t>
            </a:r>
            <a:r>
              <a:rPr lang="en-GB" b="0" i="0" u="none" strike="noStrike" dirty="0">
                <a:solidFill>
                  <a:srgbClr val="D1D5DB"/>
                </a:solidFill>
                <a:effectLst/>
                <a:latin typeface="Söhne"/>
              </a:rPr>
              <a:t>Enter the URL you want to link to and click "OK.”</a:t>
            </a:r>
            <a:br>
              <a:rPr lang="en-GB" b="0" i="0" u="none" strike="noStrike" dirty="0">
                <a:solidFill>
                  <a:srgbClr val="D1D5DB"/>
                </a:solidFill>
                <a:effectLst/>
                <a:latin typeface="Söhne"/>
              </a:rPr>
            </a:br>
            <a:r>
              <a:rPr lang="en-GB" b="1" i="0" u="none" strike="noStrike" dirty="0">
                <a:solidFill>
                  <a:srgbClr val="D1D5DB"/>
                </a:solidFill>
                <a:effectLst/>
                <a:latin typeface="Söhne"/>
              </a:rPr>
              <a:t>Emoji Picker:</a:t>
            </a:r>
            <a:r>
              <a:rPr lang="en-GB" b="0" i="0" u="none" strike="noStrike" dirty="0">
                <a:solidFill>
                  <a:srgbClr val="D1D5DB"/>
                </a:solidFill>
                <a:effectLst/>
                <a:latin typeface="Söhne"/>
              </a:rPr>
              <a:t> Click on the smiley face icon in the formatting toolbar to access the emoji picker. This allows you to insert emojis into your email's text or subject line.</a:t>
            </a:r>
            <a:endParaRPr lang="lv-LV" b="0" i="0" u="none" strike="noStrike" dirty="0">
              <a:solidFill>
                <a:srgbClr val="D1D5DB"/>
              </a:solidFill>
              <a:effectLst/>
              <a:latin typeface="Söhne"/>
            </a:endParaRPr>
          </a:p>
          <a:p>
            <a:pPr algn="l"/>
            <a:r>
              <a:rPr lang="en-US" b="1" i="0" dirty="0">
                <a:solidFill>
                  <a:srgbClr val="374151"/>
                </a:solidFill>
                <a:effectLst/>
                <a:latin typeface="Söhne"/>
              </a:rPr>
              <a:t>Insert Files from Google Drive:</a:t>
            </a:r>
            <a:r>
              <a:rPr lang="lv-LV" b="0" i="0" dirty="0">
                <a:solidFill>
                  <a:srgbClr val="374151"/>
                </a:solidFill>
                <a:effectLst/>
                <a:latin typeface="Söhne"/>
              </a:rPr>
              <a:t> </a:t>
            </a:r>
            <a:r>
              <a:rPr lang="en-US" b="0" i="0" dirty="0">
                <a:solidFill>
                  <a:srgbClr val="374151"/>
                </a:solidFill>
                <a:effectLst/>
                <a:latin typeface="Söhne"/>
              </a:rPr>
              <a:t>Click on the Google Drive icon, and a pop-up window will appear.</a:t>
            </a:r>
            <a:r>
              <a:rPr lang="lv-LV" b="0" i="0" dirty="0">
                <a:solidFill>
                  <a:srgbClr val="374151"/>
                </a:solidFill>
                <a:effectLst/>
                <a:latin typeface="Söhne"/>
              </a:rPr>
              <a:t> </a:t>
            </a:r>
            <a:r>
              <a:rPr lang="en-US" b="0" i="0" dirty="0">
                <a:solidFill>
                  <a:srgbClr val="374151"/>
                </a:solidFill>
                <a:effectLst/>
                <a:latin typeface="Söhne"/>
              </a:rPr>
              <a:t>Here, you can navigate through your Google Drive folders to select the file(s) you want to attach.</a:t>
            </a:r>
            <a:endParaRPr lang="lv-LV" b="0" i="0" dirty="0">
              <a:solidFill>
                <a:srgbClr val="374151"/>
              </a:solidFill>
              <a:effectLst/>
              <a:latin typeface="Söhne"/>
            </a:endParaRPr>
          </a:p>
          <a:p>
            <a:pPr algn="l">
              <a:buFont typeface="+mj-lt"/>
              <a:buNone/>
            </a:pPr>
            <a:r>
              <a:rPr lang="en-GB" b="1" i="0" u="none" strike="noStrike" dirty="0">
                <a:solidFill>
                  <a:srgbClr val="D1D5DB"/>
                </a:solidFill>
                <a:effectLst/>
                <a:latin typeface="Söhne"/>
              </a:rPr>
              <a:t>Images:</a:t>
            </a:r>
            <a:r>
              <a:rPr lang="lv-LV" b="0" i="0" u="none" strike="noStrike" dirty="0">
                <a:solidFill>
                  <a:srgbClr val="D1D5DB"/>
                </a:solidFill>
                <a:effectLst/>
                <a:latin typeface="Söhne"/>
              </a:rPr>
              <a:t> </a:t>
            </a:r>
            <a:r>
              <a:rPr lang="en-GB" b="0" i="0" u="none" strike="noStrike" dirty="0">
                <a:solidFill>
                  <a:srgbClr val="D1D5DB"/>
                </a:solidFill>
                <a:effectLst/>
                <a:latin typeface="Söhne"/>
              </a:rPr>
              <a:t>Place the cursor where you want to insert the image.</a:t>
            </a:r>
            <a:r>
              <a:rPr lang="lv-LV" b="0" i="0" u="none" strike="noStrike" dirty="0">
                <a:solidFill>
                  <a:srgbClr val="D1D5DB"/>
                </a:solidFill>
                <a:effectLst/>
                <a:latin typeface="Söhne"/>
              </a:rPr>
              <a:t> </a:t>
            </a:r>
            <a:r>
              <a:rPr lang="en-GB" b="0" i="0" u="none" strike="noStrike" dirty="0">
                <a:solidFill>
                  <a:srgbClr val="D1D5DB"/>
                </a:solidFill>
                <a:effectLst/>
                <a:latin typeface="Söhne"/>
              </a:rPr>
              <a:t>Click the image icon in the toolbar.</a:t>
            </a:r>
            <a:r>
              <a:rPr lang="lv-LV" b="0" i="0" u="none" strike="noStrike" dirty="0">
                <a:solidFill>
                  <a:srgbClr val="D1D5DB"/>
                </a:solidFill>
                <a:effectLst/>
                <a:latin typeface="Söhne"/>
              </a:rPr>
              <a:t> </a:t>
            </a:r>
            <a:r>
              <a:rPr lang="en-GB" b="0" i="0" u="none" strike="noStrike" dirty="0">
                <a:solidFill>
                  <a:srgbClr val="D1D5DB"/>
                </a:solidFill>
                <a:effectLst/>
                <a:latin typeface="Söhne"/>
              </a:rPr>
              <a:t>Upload an image from your device or select one from Google Drive.</a:t>
            </a:r>
            <a:br>
              <a:rPr lang="en-GB" b="0" i="0" u="none" strike="noStrike" dirty="0">
                <a:solidFill>
                  <a:srgbClr val="D1D5DB"/>
                </a:solidFill>
                <a:effectLst/>
                <a:latin typeface="Söhne"/>
              </a:rPr>
            </a:br>
            <a:r>
              <a:rPr lang="en-GB" b="1" i="0" u="none" strike="noStrike" dirty="0">
                <a:solidFill>
                  <a:srgbClr val="D1D5DB"/>
                </a:solidFill>
                <a:effectLst/>
                <a:latin typeface="Söhne"/>
              </a:rPr>
              <a:t>Enable Confidential Mode:</a:t>
            </a:r>
            <a:r>
              <a:rPr lang="lv-LV" b="0" i="0" u="none" strike="noStrike" dirty="0">
                <a:solidFill>
                  <a:srgbClr val="D1D5DB"/>
                </a:solidFill>
                <a:effectLst/>
                <a:latin typeface="Söhne"/>
              </a:rPr>
              <a:t> </a:t>
            </a:r>
            <a:r>
              <a:rPr lang="en-GB" b="0" i="0" u="none" strike="noStrike" dirty="0">
                <a:solidFill>
                  <a:srgbClr val="D1D5DB"/>
                </a:solidFill>
                <a:effectLst/>
                <a:latin typeface="Söhne"/>
              </a:rPr>
              <a:t>At the bottom of the email composition window, you'll find a padlock icon with a clock. Click on it to enable Confidential Mode.</a:t>
            </a:r>
          </a:p>
          <a:p>
            <a:pPr lvl="1" algn="l">
              <a:buFont typeface="+mj-lt"/>
              <a:buNone/>
            </a:pPr>
            <a:r>
              <a:rPr lang="en-GB" b="1" i="0" u="none" strike="noStrike" dirty="0">
                <a:solidFill>
                  <a:srgbClr val="D1D5DB"/>
                </a:solidFill>
                <a:effectLst/>
                <a:latin typeface="Söhne"/>
              </a:rPr>
              <a:t>Set Expiration Date:</a:t>
            </a:r>
            <a:r>
              <a:rPr lang="lv-LV" b="0" i="0" u="none" strike="noStrike" dirty="0">
                <a:solidFill>
                  <a:srgbClr val="D1D5DB"/>
                </a:solidFill>
                <a:effectLst/>
                <a:latin typeface="Söhne"/>
              </a:rPr>
              <a:t> </a:t>
            </a:r>
            <a:r>
              <a:rPr lang="en-GB" b="0" i="0" u="none" strike="noStrike" dirty="0">
                <a:solidFill>
                  <a:srgbClr val="D1D5DB"/>
                </a:solidFill>
                <a:effectLst/>
                <a:latin typeface="Söhne"/>
              </a:rPr>
              <a:t>You can choose an expiration date for the email, after which the recipient won't be able to access it. Options include a day, week, month, or a custom date.</a:t>
            </a:r>
          </a:p>
          <a:p>
            <a:pPr lvl="1" algn="l">
              <a:buFont typeface="+mj-lt"/>
              <a:buNone/>
            </a:pPr>
            <a:r>
              <a:rPr lang="en-GB" b="1" i="0" u="none" strike="noStrike" dirty="0">
                <a:solidFill>
                  <a:srgbClr val="D1D5DB"/>
                </a:solidFill>
                <a:effectLst/>
                <a:latin typeface="Söhne"/>
              </a:rPr>
              <a:t>Additional Security Measures:</a:t>
            </a:r>
            <a:r>
              <a:rPr lang="lv-LV" b="0" i="0" u="none" strike="noStrike" dirty="0">
                <a:solidFill>
                  <a:srgbClr val="D1D5DB"/>
                </a:solidFill>
                <a:effectLst/>
                <a:latin typeface="Söhne"/>
              </a:rPr>
              <a:t> </a:t>
            </a:r>
            <a:r>
              <a:rPr lang="en-GB" b="0" i="0" u="none" strike="noStrike" dirty="0">
                <a:solidFill>
                  <a:srgbClr val="D1D5DB"/>
                </a:solidFill>
                <a:effectLst/>
                <a:latin typeface="Söhne"/>
              </a:rPr>
              <a:t>You can also set a passcode (SMS passcode) that the recipient needs to enter to open the email.</a:t>
            </a:r>
            <a:r>
              <a:rPr lang="lv-LV" b="0" i="0" u="none" strike="noStrike" dirty="0">
                <a:solidFill>
                  <a:srgbClr val="D1D5DB"/>
                </a:solidFill>
                <a:effectLst/>
                <a:latin typeface="Söhne"/>
              </a:rPr>
              <a:t> </a:t>
            </a:r>
            <a:r>
              <a:rPr lang="en-GB" b="0" i="0" u="none" strike="noStrike" dirty="0">
                <a:solidFill>
                  <a:srgbClr val="D1D5DB"/>
                </a:solidFill>
                <a:effectLst/>
                <a:latin typeface="Söhne"/>
              </a:rPr>
              <a:t>Optionally, you can disable the recipient's ability to forward, copy, download, or print the email by checking the respective options.</a:t>
            </a:r>
          </a:p>
          <a:p>
            <a:pPr algn="l"/>
            <a:r>
              <a:rPr lang="en-GB" b="1" i="0" u="none" strike="noStrike" dirty="0">
                <a:effectLst/>
                <a:latin typeface="Söhne"/>
              </a:rPr>
              <a:t>Signatures:</a:t>
            </a:r>
            <a:endParaRPr lang="lv-LV" b="1" i="0" u="none" strike="noStrike" dirty="0">
              <a:effectLst/>
              <a:latin typeface="Söhne"/>
            </a:endParaRPr>
          </a:p>
          <a:p>
            <a:pPr lvl="1" algn="l"/>
            <a:r>
              <a:rPr lang="en-GB" b="1" i="0" u="none" strike="noStrike" dirty="0">
                <a:solidFill>
                  <a:srgbClr val="D1D5DB"/>
                </a:solidFill>
                <a:effectLst/>
                <a:latin typeface="Söhne"/>
              </a:rPr>
              <a:t>Custom Signatures:</a:t>
            </a:r>
            <a:r>
              <a:rPr lang="en-GB" b="0" i="0" u="none" strike="noStrike" dirty="0">
                <a:solidFill>
                  <a:srgbClr val="D1D5DB"/>
                </a:solidFill>
                <a:effectLst/>
                <a:latin typeface="Söhne"/>
              </a:rPr>
              <a:t> Create personalized signatures that include your name, title, contact information, and links to your website or social media profiles.</a:t>
            </a:r>
          </a:p>
          <a:p>
            <a:pPr lvl="1" algn="l">
              <a:buFont typeface="Arial" panose="020B0604020202020204" pitchFamily="34" charset="0"/>
              <a:buNone/>
            </a:pPr>
            <a:r>
              <a:rPr lang="en-GB" b="1" i="0" u="none" strike="noStrike" dirty="0">
                <a:solidFill>
                  <a:srgbClr val="D1D5DB"/>
                </a:solidFill>
                <a:effectLst/>
                <a:latin typeface="Söhne"/>
              </a:rPr>
              <a:t>Rich Text Signatures:</a:t>
            </a:r>
            <a:r>
              <a:rPr lang="en-GB" b="0" i="0" u="none" strike="noStrike" dirty="0">
                <a:solidFill>
                  <a:srgbClr val="D1D5DB"/>
                </a:solidFill>
                <a:effectLst/>
                <a:latin typeface="Söhne"/>
              </a:rPr>
              <a:t> Format signatures using different fonts, </a:t>
            </a:r>
            <a:r>
              <a:rPr lang="en-GB" b="0" i="0" u="none" strike="noStrike" dirty="0" err="1">
                <a:solidFill>
                  <a:srgbClr val="D1D5DB"/>
                </a:solidFill>
                <a:effectLst/>
                <a:latin typeface="Söhne"/>
              </a:rPr>
              <a:t>colors</a:t>
            </a:r>
            <a:r>
              <a:rPr lang="en-GB" b="0" i="0" u="none" strike="noStrike" dirty="0">
                <a:solidFill>
                  <a:srgbClr val="D1D5DB"/>
                </a:solidFill>
                <a:effectLst/>
                <a:latin typeface="Söhne"/>
              </a:rPr>
              <a:t>, and styles for a professional appearance.</a:t>
            </a:r>
          </a:p>
        </p:txBody>
      </p:sp>
      <p:sp>
        <p:nvSpPr>
          <p:cNvPr id="4" name="Slide Number Placeholder 3"/>
          <p:cNvSpPr>
            <a:spLocks noGrp="1"/>
          </p:cNvSpPr>
          <p:nvPr>
            <p:ph type="sldNum" sz="quarter" idx="5"/>
          </p:nvPr>
        </p:nvSpPr>
        <p:spPr/>
        <p:txBody>
          <a:bodyPr/>
          <a:lstStyle/>
          <a:p>
            <a:fld id="{C5211B30-A086-E740-BEDC-7B1CE012642A}" type="slidenum">
              <a:rPr lang="en-LV" smtClean="0"/>
              <a:t>9</a:t>
            </a:fld>
            <a:endParaRPr lang="en-LV"/>
          </a:p>
        </p:txBody>
      </p:sp>
    </p:spTree>
    <p:extLst>
      <p:ext uri="{BB962C8B-B14F-4D97-AF65-F5344CB8AC3E}">
        <p14:creationId xmlns:p14="http://schemas.microsoft.com/office/powerpoint/2010/main" val="1118664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079D5-11C9-C82E-FA62-0B51371FF6C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LV"/>
          </a:p>
        </p:txBody>
      </p:sp>
      <p:sp>
        <p:nvSpPr>
          <p:cNvPr id="3" name="Subtitle 2">
            <a:extLst>
              <a:ext uri="{FF2B5EF4-FFF2-40B4-BE49-F238E27FC236}">
                <a16:creationId xmlns:a16="http://schemas.microsoft.com/office/drawing/2014/main" id="{13176899-C3AA-85DC-9FCC-94E764BFF8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LV"/>
          </a:p>
        </p:txBody>
      </p:sp>
      <p:sp>
        <p:nvSpPr>
          <p:cNvPr id="4" name="Date Placeholder 3">
            <a:extLst>
              <a:ext uri="{FF2B5EF4-FFF2-40B4-BE49-F238E27FC236}">
                <a16:creationId xmlns:a16="http://schemas.microsoft.com/office/drawing/2014/main" id="{8CA2E452-8F4F-8647-8551-40452C0DF3FB}"/>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5" name="Footer Placeholder 4">
            <a:extLst>
              <a:ext uri="{FF2B5EF4-FFF2-40B4-BE49-F238E27FC236}">
                <a16:creationId xmlns:a16="http://schemas.microsoft.com/office/drawing/2014/main" id="{39FBAC98-23F1-8DDE-512F-9A24CFF44778}"/>
              </a:ext>
            </a:extLst>
          </p:cNvPr>
          <p:cNvSpPr>
            <a:spLocks noGrp="1"/>
          </p:cNvSpPr>
          <p:nvPr>
            <p:ph type="ftr" sz="quarter" idx="11"/>
          </p:nvPr>
        </p:nvSpPr>
        <p:spPr/>
        <p:txBody>
          <a:bodyPr/>
          <a:lstStyle/>
          <a:p>
            <a:endParaRPr lang="en-LV"/>
          </a:p>
        </p:txBody>
      </p:sp>
      <p:sp>
        <p:nvSpPr>
          <p:cNvPr id="6" name="Slide Number Placeholder 5">
            <a:extLst>
              <a:ext uri="{FF2B5EF4-FFF2-40B4-BE49-F238E27FC236}">
                <a16:creationId xmlns:a16="http://schemas.microsoft.com/office/drawing/2014/main" id="{452FEC2F-CC68-E40C-7333-212988755BF5}"/>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2086464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3364-FDAE-55FC-9F2E-07C22912145E}"/>
              </a:ext>
            </a:extLst>
          </p:cNvPr>
          <p:cNvSpPr>
            <a:spLocks noGrp="1"/>
          </p:cNvSpPr>
          <p:nvPr>
            <p:ph type="title"/>
          </p:nvPr>
        </p:nvSpPr>
        <p:spPr/>
        <p:txBody>
          <a:bodyPr/>
          <a:lstStyle/>
          <a:p>
            <a:r>
              <a:rPr lang="en-GB"/>
              <a:t>Click to edit Master title style</a:t>
            </a:r>
            <a:endParaRPr lang="en-LV"/>
          </a:p>
        </p:txBody>
      </p:sp>
      <p:sp>
        <p:nvSpPr>
          <p:cNvPr id="3" name="Vertical Text Placeholder 2">
            <a:extLst>
              <a:ext uri="{FF2B5EF4-FFF2-40B4-BE49-F238E27FC236}">
                <a16:creationId xmlns:a16="http://schemas.microsoft.com/office/drawing/2014/main" id="{86470492-850B-FA94-3679-AE31B09587D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10A0F032-5D7E-D897-323D-A4D662AE5A7E}"/>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5" name="Footer Placeholder 4">
            <a:extLst>
              <a:ext uri="{FF2B5EF4-FFF2-40B4-BE49-F238E27FC236}">
                <a16:creationId xmlns:a16="http://schemas.microsoft.com/office/drawing/2014/main" id="{1CF21B64-7DB8-80BB-B0F9-3AE2D6168121}"/>
              </a:ext>
            </a:extLst>
          </p:cNvPr>
          <p:cNvSpPr>
            <a:spLocks noGrp="1"/>
          </p:cNvSpPr>
          <p:nvPr>
            <p:ph type="ftr" sz="quarter" idx="11"/>
          </p:nvPr>
        </p:nvSpPr>
        <p:spPr/>
        <p:txBody>
          <a:bodyPr/>
          <a:lstStyle/>
          <a:p>
            <a:endParaRPr lang="en-LV"/>
          </a:p>
        </p:txBody>
      </p:sp>
      <p:sp>
        <p:nvSpPr>
          <p:cNvPr id="6" name="Slide Number Placeholder 5">
            <a:extLst>
              <a:ext uri="{FF2B5EF4-FFF2-40B4-BE49-F238E27FC236}">
                <a16:creationId xmlns:a16="http://schemas.microsoft.com/office/drawing/2014/main" id="{721B0E00-5FF6-82D4-2AD2-9D5D72477C9B}"/>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241960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97B1EA-39C7-DC02-38FE-85D22AA0F2A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LV"/>
          </a:p>
        </p:txBody>
      </p:sp>
      <p:sp>
        <p:nvSpPr>
          <p:cNvPr id="3" name="Vertical Text Placeholder 2">
            <a:extLst>
              <a:ext uri="{FF2B5EF4-FFF2-40B4-BE49-F238E27FC236}">
                <a16:creationId xmlns:a16="http://schemas.microsoft.com/office/drawing/2014/main" id="{C2598AD8-D730-5C8B-431F-E58FE99E7D3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66F729A7-EDC7-40FA-3F45-57AF63A969AA}"/>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5" name="Footer Placeholder 4">
            <a:extLst>
              <a:ext uri="{FF2B5EF4-FFF2-40B4-BE49-F238E27FC236}">
                <a16:creationId xmlns:a16="http://schemas.microsoft.com/office/drawing/2014/main" id="{DE841F3A-C884-9F3F-89A5-1A4704E2F866}"/>
              </a:ext>
            </a:extLst>
          </p:cNvPr>
          <p:cNvSpPr>
            <a:spLocks noGrp="1"/>
          </p:cNvSpPr>
          <p:nvPr>
            <p:ph type="ftr" sz="quarter" idx="11"/>
          </p:nvPr>
        </p:nvSpPr>
        <p:spPr/>
        <p:txBody>
          <a:bodyPr/>
          <a:lstStyle/>
          <a:p>
            <a:endParaRPr lang="en-LV"/>
          </a:p>
        </p:txBody>
      </p:sp>
      <p:sp>
        <p:nvSpPr>
          <p:cNvPr id="6" name="Slide Number Placeholder 5">
            <a:extLst>
              <a:ext uri="{FF2B5EF4-FFF2-40B4-BE49-F238E27FC236}">
                <a16:creationId xmlns:a16="http://schemas.microsoft.com/office/drawing/2014/main" id="{98ED97C1-A448-D190-78FF-86E54C4646E5}"/>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124958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B3F25-20F4-2AF0-FE6B-B338AF3A45B5}"/>
              </a:ext>
            </a:extLst>
          </p:cNvPr>
          <p:cNvSpPr>
            <a:spLocks noGrp="1"/>
          </p:cNvSpPr>
          <p:nvPr>
            <p:ph type="title"/>
          </p:nvPr>
        </p:nvSpPr>
        <p:spPr/>
        <p:txBody>
          <a:bodyPr/>
          <a:lstStyle/>
          <a:p>
            <a:r>
              <a:rPr lang="en-GB"/>
              <a:t>Click to edit Master title style</a:t>
            </a:r>
            <a:endParaRPr lang="en-LV"/>
          </a:p>
        </p:txBody>
      </p:sp>
      <p:sp>
        <p:nvSpPr>
          <p:cNvPr id="3" name="Content Placeholder 2">
            <a:extLst>
              <a:ext uri="{FF2B5EF4-FFF2-40B4-BE49-F238E27FC236}">
                <a16:creationId xmlns:a16="http://schemas.microsoft.com/office/drawing/2014/main" id="{A362CC99-3B5D-514E-F21A-5C826218909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B55DF8D2-9948-1A57-A523-7F10636DEE23}"/>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5" name="Footer Placeholder 4">
            <a:extLst>
              <a:ext uri="{FF2B5EF4-FFF2-40B4-BE49-F238E27FC236}">
                <a16:creationId xmlns:a16="http://schemas.microsoft.com/office/drawing/2014/main" id="{DDE24039-3A35-4561-ECDE-A488507C1EA6}"/>
              </a:ext>
            </a:extLst>
          </p:cNvPr>
          <p:cNvSpPr>
            <a:spLocks noGrp="1"/>
          </p:cNvSpPr>
          <p:nvPr>
            <p:ph type="ftr" sz="quarter" idx="11"/>
          </p:nvPr>
        </p:nvSpPr>
        <p:spPr/>
        <p:txBody>
          <a:bodyPr/>
          <a:lstStyle/>
          <a:p>
            <a:endParaRPr lang="en-LV"/>
          </a:p>
        </p:txBody>
      </p:sp>
      <p:sp>
        <p:nvSpPr>
          <p:cNvPr id="6" name="Slide Number Placeholder 5">
            <a:extLst>
              <a:ext uri="{FF2B5EF4-FFF2-40B4-BE49-F238E27FC236}">
                <a16:creationId xmlns:a16="http://schemas.microsoft.com/office/drawing/2014/main" id="{9B2D7F91-18F1-4FBA-5E2C-B1ED787652A0}"/>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398672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799D-204E-9018-3E0D-BEFA5C71C02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LV"/>
          </a:p>
        </p:txBody>
      </p:sp>
      <p:sp>
        <p:nvSpPr>
          <p:cNvPr id="3" name="Text Placeholder 2">
            <a:extLst>
              <a:ext uri="{FF2B5EF4-FFF2-40B4-BE49-F238E27FC236}">
                <a16:creationId xmlns:a16="http://schemas.microsoft.com/office/drawing/2014/main" id="{EB35F3A1-9517-F429-C015-2F67E6E964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2E5F024-2746-9E59-F9CE-1CC23433A2DE}"/>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5" name="Footer Placeholder 4">
            <a:extLst>
              <a:ext uri="{FF2B5EF4-FFF2-40B4-BE49-F238E27FC236}">
                <a16:creationId xmlns:a16="http://schemas.microsoft.com/office/drawing/2014/main" id="{9434005F-7F88-CE92-29FB-ADCE69DB640A}"/>
              </a:ext>
            </a:extLst>
          </p:cNvPr>
          <p:cNvSpPr>
            <a:spLocks noGrp="1"/>
          </p:cNvSpPr>
          <p:nvPr>
            <p:ph type="ftr" sz="quarter" idx="11"/>
          </p:nvPr>
        </p:nvSpPr>
        <p:spPr/>
        <p:txBody>
          <a:bodyPr/>
          <a:lstStyle/>
          <a:p>
            <a:endParaRPr lang="en-LV"/>
          </a:p>
        </p:txBody>
      </p:sp>
      <p:sp>
        <p:nvSpPr>
          <p:cNvPr id="6" name="Slide Number Placeholder 5">
            <a:extLst>
              <a:ext uri="{FF2B5EF4-FFF2-40B4-BE49-F238E27FC236}">
                <a16:creationId xmlns:a16="http://schemas.microsoft.com/office/drawing/2014/main" id="{5502EB58-6BBA-6506-3D2A-ADB06632E63F}"/>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169612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45A14-9FB4-7746-5781-F835887B72F4}"/>
              </a:ext>
            </a:extLst>
          </p:cNvPr>
          <p:cNvSpPr>
            <a:spLocks noGrp="1"/>
          </p:cNvSpPr>
          <p:nvPr>
            <p:ph type="title"/>
          </p:nvPr>
        </p:nvSpPr>
        <p:spPr/>
        <p:txBody>
          <a:bodyPr/>
          <a:lstStyle/>
          <a:p>
            <a:r>
              <a:rPr lang="en-GB"/>
              <a:t>Click to edit Master title style</a:t>
            </a:r>
            <a:endParaRPr lang="en-LV"/>
          </a:p>
        </p:txBody>
      </p:sp>
      <p:sp>
        <p:nvSpPr>
          <p:cNvPr id="3" name="Content Placeholder 2">
            <a:extLst>
              <a:ext uri="{FF2B5EF4-FFF2-40B4-BE49-F238E27FC236}">
                <a16:creationId xmlns:a16="http://schemas.microsoft.com/office/drawing/2014/main" id="{0C6C2B49-9506-B02A-0483-0D3506271CE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Content Placeholder 3">
            <a:extLst>
              <a:ext uri="{FF2B5EF4-FFF2-40B4-BE49-F238E27FC236}">
                <a16:creationId xmlns:a16="http://schemas.microsoft.com/office/drawing/2014/main" id="{9E09D327-6C92-FAB6-5B0D-706B1794C5A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5" name="Date Placeholder 4">
            <a:extLst>
              <a:ext uri="{FF2B5EF4-FFF2-40B4-BE49-F238E27FC236}">
                <a16:creationId xmlns:a16="http://schemas.microsoft.com/office/drawing/2014/main" id="{7ADF4A1A-A70E-1046-3E13-B64677832F9F}"/>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6" name="Footer Placeholder 5">
            <a:extLst>
              <a:ext uri="{FF2B5EF4-FFF2-40B4-BE49-F238E27FC236}">
                <a16:creationId xmlns:a16="http://schemas.microsoft.com/office/drawing/2014/main" id="{AD7B240D-552E-97CE-CE1C-B69E509FCB9A}"/>
              </a:ext>
            </a:extLst>
          </p:cNvPr>
          <p:cNvSpPr>
            <a:spLocks noGrp="1"/>
          </p:cNvSpPr>
          <p:nvPr>
            <p:ph type="ftr" sz="quarter" idx="11"/>
          </p:nvPr>
        </p:nvSpPr>
        <p:spPr/>
        <p:txBody>
          <a:bodyPr/>
          <a:lstStyle/>
          <a:p>
            <a:endParaRPr lang="en-LV"/>
          </a:p>
        </p:txBody>
      </p:sp>
      <p:sp>
        <p:nvSpPr>
          <p:cNvPr id="7" name="Slide Number Placeholder 6">
            <a:extLst>
              <a:ext uri="{FF2B5EF4-FFF2-40B4-BE49-F238E27FC236}">
                <a16:creationId xmlns:a16="http://schemas.microsoft.com/office/drawing/2014/main" id="{A09DD578-E0B8-CD0F-1C16-E3AF6540DC24}"/>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426958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303B-3DBA-BC42-6B04-8E8F4EA0918A}"/>
              </a:ext>
            </a:extLst>
          </p:cNvPr>
          <p:cNvSpPr>
            <a:spLocks noGrp="1"/>
          </p:cNvSpPr>
          <p:nvPr>
            <p:ph type="title"/>
          </p:nvPr>
        </p:nvSpPr>
        <p:spPr>
          <a:xfrm>
            <a:off x="839788" y="365125"/>
            <a:ext cx="10515600" cy="1325563"/>
          </a:xfrm>
        </p:spPr>
        <p:txBody>
          <a:bodyPr/>
          <a:lstStyle/>
          <a:p>
            <a:r>
              <a:rPr lang="en-GB"/>
              <a:t>Click to edit Master title style</a:t>
            </a:r>
            <a:endParaRPr lang="en-LV"/>
          </a:p>
        </p:txBody>
      </p:sp>
      <p:sp>
        <p:nvSpPr>
          <p:cNvPr id="3" name="Text Placeholder 2">
            <a:extLst>
              <a:ext uri="{FF2B5EF4-FFF2-40B4-BE49-F238E27FC236}">
                <a16:creationId xmlns:a16="http://schemas.microsoft.com/office/drawing/2014/main" id="{F0DBCA45-561F-EB05-BC52-5593F82BCE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8AEE6D9-15B7-C705-80B1-9EF4930B81D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5" name="Text Placeholder 4">
            <a:extLst>
              <a:ext uri="{FF2B5EF4-FFF2-40B4-BE49-F238E27FC236}">
                <a16:creationId xmlns:a16="http://schemas.microsoft.com/office/drawing/2014/main" id="{1C85C2E3-B931-4033-14FB-46ABD4D059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C871787-3F87-1539-0392-921C83CC87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7" name="Date Placeholder 6">
            <a:extLst>
              <a:ext uri="{FF2B5EF4-FFF2-40B4-BE49-F238E27FC236}">
                <a16:creationId xmlns:a16="http://schemas.microsoft.com/office/drawing/2014/main" id="{AA7FAA1C-9571-3E20-5253-47D306BD0372}"/>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8" name="Footer Placeholder 7">
            <a:extLst>
              <a:ext uri="{FF2B5EF4-FFF2-40B4-BE49-F238E27FC236}">
                <a16:creationId xmlns:a16="http://schemas.microsoft.com/office/drawing/2014/main" id="{21A04226-8064-5974-29E2-38249C0CAAED}"/>
              </a:ext>
            </a:extLst>
          </p:cNvPr>
          <p:cNvSpPr>
            <a:spLocks noGrp="1"/>
          </p:cNvSpPr>
          <p:nvPr>
            <p:ph type="ftr" sz="quarter" idx="11"/>
          </p:nvPr>
        </p:nvSpPr>
        <p:spPr/>
        <p:txBody>
          <a:bodyPr/>
          <a:lstStyle/>
          <a:p>
            <a:endParaRPr lang="en-LV"/>
          </a:p>
        </p:txBody>
      </p:sp>
      <p:sp>
        <p:nvSpPr>
          <p:cNvPr id="9" name="Slide Number Placeholder 8">
            <a:extLst>
              <a:ext uri="{FF2B5EF4-FFF2-40B4-BE49-F238E27FC236}">
                <a16:creationId xmlns:a16="http://schemas.microsoft.com/office/drawing/2014/main" id="{6D3C02A1-F26F-38C6-D940-B35B57F187F5}"/>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1372078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197A9-C584-2407-A921-9CF560006BF4}"/>
              </a:ext>
            </a:extLst>
          </p:cNvPr>
          <p:cNvSpPr>
            <a:spLocks noGrp="1"/>
          </p:cNvSpPr>
          <p:nvPr>
            <p:ph type="title"/>
          </p:nvPr>
        </p:nvSpPr>
        <p:spPr/>
        <p:txBody>
          <a:bodyPr/>
          <a:lstStyle/>
          <a:p>
            <a:r>
              <a:rPr lang="en-GB"/>
              <a:t>Click to edit Master title style</a:t>
            </a:r>
            <a:endParaRPr lang="en-LV"/>
          </a:p>
        </p:txBody>
      </p:sp>
      <p:sp>
        <p:nvSpPr>
          <p:cNvPr id="3" name="Date Placeholder 2">
            <a:extLst>
              <a:ext uri="{FF2B5EF4-FFF2-40B4-BE49-F238E27FC236}">
                <a16:creationId xmlns:a16="http://schemas.microsoft.com/office/drawing/2014/main" id="{8D2722A9-8BC0-2BEF-93BC-C048B4C0AA29}"/>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4" name="Footer Placeholder 3">
            <a:extLst>
              <a:ext uri="{FF2B5EF4-FFF2-40B4-BE49-F238E27FC236}">
                <a16:creationId xmlns:a16="http://schemas.microsoft.com/office/drawing/2014/main" id="{06D98ED2-4E92-9017-B229-F5AA593C2D01}"/>
              </a:ext>
            </a:extLst>
          </p:cNvPr>
          <p:cNvSpPr>
            <a:spLocks noGrp="1"/>
          </p:cNvSpPr>
          <p:nvPr>
            <p:ph type="ftr" sz="quarter" idx="11"/>
          </p:nvPr>
        </p:nvSpPr>
        <p:spPr/>
        <p:txBody>
          <a:bodyPr/>
          <a:lstStyle/>
          <a:p>
            <a:endParaRPr lang="en-LV"/>
          </a:p>
        </p:txBody>
      </p:sp>
      <p:sp>
        <p:nvSpPr>
          <p:cNvPr id="5" name="Slide Number Placeholder 4">
            <a:extLst>
              <a:ext uri="{FF2B5EF4-FFF2-40B4-BE49-F238E27FC236}">
                <a16:creationId xmlns:a16="http://schemas.microsoft.com/office/drawing/2014/main" id="{1255FA2F-77C5-363B-3E64-03BE79B46F6E}"/>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35594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997927-4AAE-9E00-6498-766CF1B4613E}"/>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3" name="Footer Placeholder 2">
            <a:extLst>
              <a:ext uri="{FF2B5EF4-FFF2-40B4-BE49-F238E27FC236}">
                <a16:creationId xmlns:a16="http://schemas.microsoft.com/office/drawing/2014/main" id="{E53BF147-4586-E9E9-7C7C-D91E5A952541}"/>
              </a:ext>
            </a:extLst>
          </p:cNvPr>
          <p:cNvSpPr>
            <a:spLocks noGrp="1"/>
          </p:cNvSpPr>
          <p:nvPr>
            <p:ph type="ftr" sz="quarter" idx="11"/>
          </p:nvPr>
        </p:nvSpPr>
        <p:spPr/>
        <p:txBody>
          <a:bodyPr/>
          <a:lstStyle/>
          <a:p>
            <a:endParaRPr lang="en-LV"/>
          </a:p>
        </p:txBody>
      </p:sp>
      <p:sp>
        <p:nvSpPr>
          <p:cNvPr id="4" name="Slide Number Placeholder 3">
            <a:extLst>
              <a:ext uri="{FF2B5EF4-FFF2-40B4-BE49-F238E27FC236}">
                <a16:creationId xmlns:a16="http://schemas.microsoft.com/office/drawing/2014/main" id="{CB356C55-4DF1-51C7-D2A6-9213FC7EC70B}"/>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191625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F0DC-6248-366E-295B-2785972B22F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LV"/>
          </a:p>
        </p:txBody>
      </p:sp>
      <p:sp>
        <p:nvSpPr>
          <p:cNvPr id="3" name="Content Placeholder 2">
            <a:extLst>
              <a:ext uri="{FF2B5EF4-FFF2-40B4-BE49-F238E27FC236}">
                <a16:creationId xmlns:a16="http://schemas.microsoft.com/office/drawing/2014/main" id="{1A8B37E2-D1A6-E181-F0E1-2244C40C44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Text Placeholder 3">
            <a:extLst>
              <a:ext uri="{FF2B5EF4-FFF2-40B4-BE49-F238E27FC236}">
                <a16:creationId xmlns:a16="http://schemas.microsoft.com/office/drawing/2014/main" id="{A134E3BA-AA49-B720-9710-7BD3E06A4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C3D7661-1B77-BCFB-9F23-AD77727B51A6}"/>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6" name="Footer Placeholder 5">
            <a:extLst>
              <a:ext uri="{FF2B5EF4-FFF2-40B4-BE49-F238E27FC236}">
                <a16:creationId xmlns:a16="http://schemas.microsoft.com/office/drawing/2014/main" id="{B24734B0-F04F-371B-969F-DB40ADD29CF4}"/>
              </a:ext>
            </a:extLst>
          </p:cNvPr>
          <p:cNvSpPr>
            <a:spLocks noGrp="1"/>
          </p:cNvSpPr>
          <p:nvPr>
            <p:ph type="ftr" sz="quarter" idx="11"/>
          </p:nvPr>
        </p:nvSpPr>
        <p:spPr/>
        <p:txBody>
          <a:bodyPr/>
          <a:lstStyle/>
          <a:p>
            <a:endParaRPr lang="en-LV"/>
          </a:p>
        </p:txBody>
      </p:sp>
      <p:sp>
        <p:nvSpPr>
          <p:cNvPr id="7" name="Slide Number Placeholder 6">
            <a:extLst>
              <a:ext uri="{FF2B5EF4-FFF2-40B4-BE49-F238E27FC236}">
                <a16:creationId xmlns:a16="http://schemas.microsoft.com/office/drawing/2014/main" id="{324D1DAF-C801-1207-9869-570B748DFCA4}"/>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4211845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BE192-EE44-1746-605C-41389021E0B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LV"/>
          </a:p>
        </p:txBody>
      </p:sp>
      <p:sp>
        <p:nvSpPr>
          <p:cNvPr id="3" name="Picture Placeholder 2">
            <a:extLst>
              <a:ext uri="{FF2B5EF4-FFF2-40B4-BE49-F238E27FC236}">
                <a16:creationId xmlns:a16="http://schemas.microsoft.com/office/drawing/2014/main" id="{9E137F86-D3C4-20A1-A35C-430792013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LV"/>
          </a:p>
        </p:txBody>
      </p:sp>
      <p:sp>
        <p:nvSpPr>
          <p:cNvPr id="4" name="Text Placeholder 3">
            <a:extLst>
              <a:ext uri="{FF2B5EF4-FFF2-40B4-BE49-F238E27FC236}">
                <a16:creationId xmlns:a16="http://schemas.microsoft.com/office/drawing/2014/main" id="{8498A874-33A6-CD58-AFC6-1D352F3CA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9906BA5-6458-E039-5101-66336461AE3D}"/>
              </a:ext>
            </a:extLst>
          </p:cNvPr>
          <p:cNvSpPr>
            <a:spLocks noGrp="1"/>
          </p:cNvSpPr>
          <p:nvPr>
            <p:ph type="dt" sz="half" idx="10"/>
          </p:nvPr>
        </p:nvSpPr>
        <p:spPr/>
        <p:txBody>
          <a:bodyPr/>
          <a:lstStyle/>
          <a:p>
            <a:fld id="{DE91D3BE-B4BB-3648-A07C-31B60BAD7250}" type="datetimeFigureOut">
              <a:rPr lang="en-LV" smtClean="0"/>
              <a:t>05/15/2024</a:t>
            </a:fld>
            <a:endParaRPr lang="en-LV"/>
          </a:p>
        </p:txBody>
      </p:sp>
      <p:sp>
        <p:nvSpPr>
          <p:cNvPr id="6" name="Footer Placeholder 5">
            <a:extLst>
              <a:ext uri="{FF2B5EF4-FFF2-40B4-BE49-F238E27FC236}">
                <a16:creationId xmlns:a16="http://schemas.microsoft.com/office/drawing/2014/main" id="{04AFB91A-A883-11B6-B4CC-1AF143D3D731}"/>
              </a:ext>
            </a:extLst>
          </p:cNvPr>
          <p:cNvSpPr>
            <a:spLocks noGrp="1"/>
          </p:cNvSpPr>
          <p:nvPr>
            <p:ph type="ftr" sz="quarter" idx="11"/>
          </p:nvPr>
        </p:nvSpPr>
        <p:spPr/>
        <p:txBody>
          <a:bodyPr/>
          <a:lstStyle/>
          <a:p>
            <a:endParaRPr lang="en-LV"/>
          </a:p>
        </p:txBody>
      </p:sp>
      <p:sp>
        <p:nvSpPr>
          <p:cNvPr id="7" name="Slide Number Placeholder 6">
            <a:extLst>
              <a:ext uri="{FF2B5EF4-FFF2-40B4-BE49-F238E27FC236}">
                <a16:creationId xmlns:a16="http://schemas.microsoft.com/office/drawing/2014/main" id="{83B03B2E-2419-8BD7-6F22-33137B59F52F}"/>
              </a:ext>
            </a:extLst>
          </p:cNvPr>
          <p:cNvSpPr>
            <a:spLocks noGrp="1"/>
          </p:cNvSpPr>
          <p:nvPr>
            <p:ph type="sldNum" sz="quarter" idx="12"/>
          </p:nvPr>
        </p:nvSpPr>
        <p:spPr/>
        <p:txBody>
          <a:bodyPr/>
          <a:lstStyle/>
          <a:p>
            <a:fld id="{6E8D2208-50D4-BB4A-9895-E4010ECF2926}" type="slidenum">
              <a:rPr lang="en-LV" smtClean="0"/>
              <a:t>‹#›</a:t>
            </a:fld>
            <a:endParaRPr lang="en-LV"/>
          </a:p>
        </p:txBody>
      </p:sp>
    </p:spTree>
    <p:extLst>
      <p:ext uri="{BB962C8B-B14F-4D97-AF65-F5344CB8AC3E}">
        <p14:creationId xmlns:p14="http://schemas.microsoft.com/office/powerpoint/2010/main" val="302585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7A749C-A7AC-02C0-9A32-315A4584D5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LV"/>
          </a:p>
        </p:txBody>
      </p:sp>
      <p:sp>
        <p:nvSpPr>
          <p:cNvPr id="3" name="Text Placeholder 2">
            <a:extLst>
              <a:ext uri="{FF2B5EF4-FFF2-40B4-BE49-F238E27FC236}">
                <a16:creationId xmlns:a16="http://schemas.microsoft.com/office/drawing/2014/main" id="{5363F8BB-E91C-120D-DCD4-785E02E2CF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BC1AA8C2-D3DE-692B-2271-33CA45C0E0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1D3BE-B4BB-3648-A07C-31B60BAD7250}" type="datetimeFigureOut">
              <a:rPr lang="en-LV" smtClean="0"/>
              <a:t>05/15/2024</a:t>
            </a:fld>
            <a:endParaRPr lang="en-LV"/>
          </a:p>
        </p:txBody>
      </p:sp>
      <p:sp>
        <p:nvSpPr>
          <p:cNvPr id="5" name="Footer Placeholder 4">
            <a:extLst>
              <a:ext uri="{FF2B5EF4-FFF2-40B4-BE49-F238E27FC236}">
                <a16:creationId xmlns:a16="http://schemas.microsoft.com/office/drawing/2014/main" id="{52B12CCC-7CD6-745F-BFB6-34AAB7836A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LV"/>
          </a:p>
        </p:txBody>
      </p:sp>
      <p:sp>
        <p:nvSpPr>
          <p:cNvPr id="6" name="Slide Number Placeholder 5">
            <a:extLst>
              <a:ext uri="{FF2B5EF4-FFF2-40B4-BE49-F238E27FC236}">
                <a16:creationId xmlns:a16="http://schemas.microsoft.com/office/drawing/2014/main" id="{9995147E-0848-55AF-CF48-A1D9940585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D2208-50D4-BB4A-9895-E4010ECF2926}" type="slidenum">
              <a:rPr lang="en-LV" smtClean="0"/>
              <a:t>‹#›</a:t>
            </a:fld>
            <a:endParaRPr lang="en-LV"/>
          </a:p>
        </p:txBody>
      </p:sp>
    </p:spTree>
    <p:extLst>
      <p:ext uri="{BB962C8B-B14F-4D97-AF65-F5344CB8AC3E}">
        <p14:creationId xmlns:p14="http://schemas.microsoft.com/office/powerpoint/2010/main" val="132539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8.png"/><Relationship Id="rId7"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06_Google%20Gmail_exercises_01_final.docx" TargetMode="External"/><Relationship Id="rId5" Type="http://schemas.openxmlformats.org/officeDocument/2006/relationships/image" Target="../media/image19.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hyperlink" Target="06_Google%20Gmail_exercises_03_final.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hyperlink" Target="06_Google%20Gmail_exercises_02_fina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E361-F255-FFD7-3B45-80A48CBC839B}"/>
              </a:ext>
            </a:extLst>
          </p:cNvPr>
          <p:cNvSpPr>
            <a:spLocks noGrp="1"/>
          </p:cNvSpPr>
          <p:nvPr>
            <p:ph type="ctrTitle"/>
          </p:nvPr>
        </p:nvSpPr>
        <p:spPr/>
        <p:txBody>
          <a:bodyPr/>
          <a:lstStyle/>
          <a:p>
            <a:r>
              <a:rPr lang="en-GB" dirty="0"/>
              <a:t>Google Gmail</a:t>
            </a:r>
          </a:p>
        </p:txBody>
      </p:sp>
      <p:sp>
        <p:nvSpPr>
          <p:cNvPr id="3" name="Subtitle 2">
            <a:extLst>
              <a:ext uri="{FF2B5EF4-FFF2-40B4-BE49-F238E27FC236}">
                <a16:creationId xmlns:a16="http://schemas.microsoft.com/office/drawing/2014/main" id="{372D401D-5F5F-94AC-C11A-34E95B82C80E}"/>
              </a:ext>
            </a:extLst>
          </p:cNvPr>
          <p:cNvSpPr>
            <a:spLocks noGrp="1"/>
          </p:cNvSpPr>
          <p:nvPr>
            <p:ph type="subTitle" idx="1"/>
          </p:nvPr>
        </p:nvSpPr>
        <p:spPr/>
        <p:txBody>
          <a:bodyPr/>
          <a:lstStyle/>
          <a:p>
            <a:endParaRPr lang="en-GB" dirty="0"/>
          </a:p>
        </p:txBody>
      </p:sp>
      <p:grpSp>
        <p:nvGrpSpPr>
          <p:cNvPr id="4" name="Group 19">
            <a:extLst>
              <a:ext uri="{FF2B5EF4-FFF2-40B4-BE49-F238E27FC236}">
                <a16:creationId xmlns:a16="http://schemas.microsoft.com/office/drawing/2014/main" id="{7BA3561D-1659-F518-E4B1-9725EE7E1B10}"/>
              </a:ext>
            </a:extLst>
          </p:cNvPr>
          <p:cNvGrpSpPr/>
          <p:nvPr/>
        </p:nvGrpSpPr>
        <p:grpSpPr>
          <a:xfrm>
            <a:off x="1332931" y="5735637"/>
            <a:ext cx="9149678" cy="752475"/>
            <a:chOff x="1524000" y="5285659"/>
            <a:chExt cx="9149678" cy="752475"/>
          </a:xfrm>
        </p:grpSpPr>
        <p:pic>
          <p:nvPicPr>
            <p:cNvPr id="5" name="Picture 12" descr="A black background with blue text&#10;&#10;Description automatically generated with low confidence">
              <a:extLst>
                <a:ext uri="{FF2B5EF4-FFF2-40B4-BE49-F238E27FC236}">
                  <a16:creationId xmlns:a16="http://schemas.microsoft.com/office/drawing/2014/main" id="{277F9D32-0477-8B0C-EF50-BB02A2BC6F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5285659"/>
              <a:ext cx="1781175" cy="752475"/>
            </a:xfrm>
            <a:prstGeom prst="rect">
              <a:avLst/>
            </a:prstGeom>
          </p:spPr>
        </p:pic>
        <p:pic>
          <p:nvPicPr>
            <p:cNvPr id="6" name="Picture 14" descr="A black background with blue text&#10;&#10;Description automatically generated with low confidence">
              <a:extLst>
                <a:ext uri="{FF2B5EF4-FFF2-40B4-BE49-F238E27FC236}">
                  <a16:creationId xmlns:a16="http://schemas.microsoft.com/office/drawing/2014/main" id="{4A7185BB-3FAB-3F09-007D-010E0AB815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168" y="5285659"/>
              <a:ext cx="1781175" cy="752475"/>
            </a:xfrm>
            <a:prstGeom prst="rect">
              <a:avLst/>
            </a:prstGeom>
          </p:spPr>
        </p:pic>
        <p:pic>
          <p:nvPicPr>
            <p:cNvPr id="7" name="Picture 16" descr="A black background with blue text&#10;&#10;Description automatically generated with low confidence">
              <a:extLst>
                <a:ext uri="{FF2B5EF4-FFF2-40B4-BE49-F238E27FC236}">
                  <a16:creationId xmlns:a16="http://schemas.microsoft.com/office/drawing/2014/main" id="{9FC35994-5185-DE7B-F025-3EEDE3DAD62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36336" y="5285659"/>
              <a:ext cx="1781175" cy="752475"/>
            </a:xfrm>
            <a:prstGeom prst="rect">
              <a:avLst/>
            </a:prstGeom>
          </p:spPr>
        </p:pic>
        <p:pic>
          <p:nvPicPr>
            <p:cNvPr id="8" name="Picture 18" descr="A black background with blue text&#10;&#10;Description automatically generated with low confidence">
              <a:extLst>
                <a:ext uri="{FF2B5EF4-FFF2-40B4-BE49-F238E27FC236}">
                  <a16:creationId xmlns:a16="http://schemas.microsoft.com/office/drawing/2014/main" id="{D3243C0B-ABAA-88AE-04EE-55A1D86070B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92503" y="5285659"/>
              <a:ext cx="1781175" cy="752475"/>
            </a:xfrm>
            <a:prstGeom prst="rect">
              <a:avLst/>
            </a:prstGeom>
          </p:spPr>
        </p:pic>
      </p:grpSp>
    </p:spTree>
    <p:extLst>
      <p:ext uri="{BB962C8B-B14F-4D97-AF65-F5344CB8AC3E}">
        <p14:creationId xmlns:p14="http://schemas.microsoft.com/office/powerpoint/2010/main" val="2013935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7F035-69E2-9E1F-F92D-73C8A5E5BE51}"/>
              </a:ext>
            </a:extLst>
          </p:cNvPr>
          <p:cNvSpPr>
            <a:spLocks noGrp="1"/>
          </p:cNvSpPr>
          <p:nvPr>
            <p:ph type="title"/>
          </p:nvPr>
        </p:nvSpPr>
        <p:spPr/>
        <p:txBody>
          <a:bodyPr/>
          <a:lstStyle/>
          <a:p>
            <a:r>
              <a:rPr lang="lt-LT" i="0" u="none" strike="noStrike" dirty="0">
                <a:effectLst/>
                <a:latin typeface="+mn-lt"/>
              </a:rPr>
              <a:t>Etiketės:</a:t>
            </a:r>
            <a:endParaRPr lang="en-LV" dirty="0">
              <a:latin typeface="+mn-lt"/>
            </a:endParaRPr>
          </a:p>
        </p:txBody>
      </p:sp>
      <p:sp>
        <p:nvSpPr>
          <p:cNvPr id="3" name="Content Placeholder 2">
            <a:extLst>
              <a:ext uri="{FF2B5EF4-FFF2-40B4-BE49-F238E27FC236}">
                <a16:creationId xmlns:a16="http://schemas.microsoft.com/office/drawing/2014/main" id="{E40C0071-74EB-4139-445F-E0C86C022E7B}"/>
              </a:ext>
            </a:extLst>
          </p:cNvPr>
          <p:cNvSpPr>
            <a:spLocks noGrp="1"/>
          </p:cNvSpPr>
          <p:nvPr>
            <p:ph idx="1"/>
          </p:nvPr>
        </p:nvSpPr>
        <p:spPr>
          <a:xfrm>
            <a:off x="838200" y="1551708"/>
            <a:ext cx="6518564" cy="4793673"/>
          </a:xfrm>
        </p:spPr>
        <p:txBody>
          <a:bodyPr>
            <a:normAutofit fontScale="85000" lnSpcReduction="10000"/>
          </a:bodyPr>
          <a:lstStyle/>
          <a:p>
            <a:pPr algn="l">
              <a:buFont typeface="Arial" panose="020B0604020202020204" pitchFamily="34" charset="0"/>
              <a:buChar char="•"/>
            </a:pPr>
            <a:r>
              <a:rPr lang="lt-LT" b="1" i="0" u="none" strike="noStrike" dirty="0">
                <a:effectLst/>
              </a:rPr>
              <a:t>Etikečių kūrimas:</a:t>
            </a:r>
          </a:p>
          <a:p>
            <a:pPr algn="l">
              <a:buFont typeface="Arial" panose="020B0604020202020204" pitchFamily="34" charset="0"/>
              <a:buChar char="•"/>
            </a:pPr>
            <a:r>
              <a:rPr lang="lt-LT" i="0" u="none" strike="noStrike" dirty="0">
                <a:effectLst/>
              </a:rPr>
              <a:t>Kairėje šoninėje juostoje raskite skiltį „Etiketės“.</a:t>
            </a:r>
          </a:p>
          <a:p>
            <a:pPr algn="l">
              <a:buFont typeface="Arial" panose="020B0604020202020204" pitchFamily="34" charset="0"/>
              <a:buChar char="•"/>
            </a:pPr>
            <a:r>
              <a:rPr lang="lt-LT" i="0" u="none" strike="noStrike" dirty="0">
                <a:effectLst/>
              </a:rPr>
              <a:t>Spustelėkite „Sukurti naują etiketę“ (+) ir suteikite jai pavadinimą.</a:t>
            </a:r>
          </a:p>
          <a:p>
            <a:pPr algn="l">
              <a:buFont typeface="Arial" panose="020B0604020202020204" pitchFamily="34" charset="0"/>
              <a:buChar char="•"/>
            </a:pPr>
            <a:r>
              <a:rPr lang="lt-LT" i="0" u="none" strike="noStrike" dirty="0">
                <a:effectLst/>
              </a:rPr>
              <a:t>Galite sukurti įdėtas etiketes, kad struktūra būtų labiau organizuota.</a:t>
            </a:r>
          </a:p>
          <a:p>
            <a:pPr algn="l">
              <a:buFont typeface="Arial" panose="020B0604020202020204" pitchFamily="34" charset="0"/>
              <a:buChar char="•"/>
            </a:pPr>
            <a:r>
              <a:rPr lang="lt-LT" b="1" i="0" u="none" strike="noStrike" dirty="0">
                <a:effectLst/>
              </a:rPr>
              <a:t>Etikečių taikymas:</a:t>
            </a:r>
          </a:p>
          <a:p>
            <a:pPr algn="l">
              <a:buFont typeface="Arial" panose="020B0604020202020204" pitchFamily="34" charset="0"/>
              <a:buChar char="•"/>
            </a:pPr>
            <a:r>
              <a:rPr lang="lt-LT" i="0" u="none" strike="noStrike" dirty="0">
                <a:effectLst/>
              </a:rPr>
              <a:t>Pasirinkite el. pašto adresą (-ius), kurį (-iuos) norite pažymėti.</a:t>
            </a:r>
          </a:p>
          <a:p>
            <a:pPr algn="l">
              <a:buFont typeface="Arial" panose="020B0604020202020204" pitchFamily="34" charset="0"/>
              <a:buChar char="•"/>
            </a:pPr>
            <a:r>
              <a:rPr lang="lt-LT" i="0" u="none" strike="noStrike" dirty="0">
                <a:effectLst/>
              </a:rPr>
              <a:t>Įrankių juostoje spustelėkite etiketės piktogramą (atrodo kaip žyma).</a:t>
            </a:r>
          </a:p>
          <a:p>
            <a:pPr algn="l">
              <a:buFont typeface="Arial" panose="020B0604020202020204" pitchFamily="34" charset="0"/>
              <a:buChar char="•"/>
            </a:pPr>
            <a:r>
              <a:rPr lang="lt-LT" i="0" u="none" strike="noStrike" dirty="0">
                <a:effectLst/>
              </a:rPr>
              <a:t>Pasirinkite etiketę (-es), kurią (-es) norite taikyti.</a:t>
            </a:r>
            <a:endParaRPr lang="en-LV" dirty="0"/>
          </a:p>
        </p:txBody>
      </p:sp>
      <p:pic>
        <p:nvPicPr>
          <p:cNvPr id="5" name="Attēls 4">
            <a:extLst>
              <a:ext uri="{FF2B5EF4-FFF2-40B4-BE49-F238E27FC236}">
                <a16:creationId xmlns:a16="http://schemas.microsoft.com/office/drawing/2014/main" id="{76083AAF-B37C-E80D-BC5C-ACD313DF5D37}"/>
              </a:ext>
            </a:extLst>
          </p:cNvPr>
          <p:cNvPicPr>
            <a:picLocks noChangeAspect="1"/>
          </p:cNvPicPr>
          <p:nvPr/>
        </p:nvPicPr>
        <p:blipFill rotWithShape="1">
          <a:blip r:embed="rId3"/>
          <a:srcRect t="48468"/>
          <a:stretch/>
        </p:blipFill>
        <p:spPr>
          <a:xfrm>
            <a:off x="8729755" y="500242"/>
            <a:ext cx="3124471" cy="2650766"/>
          </a:xfrm>
          <a:prstGeom prst="rect">
            <a:avLst/>
          </a:prstGeom>
        </p:spPr>
      </p:pic>
      <p:pic>
        <p:nvPicPr>
          <p:cNvPr id="7" name="Attēls 6">
            <a:extLst>
              <a:ext uri="{FF2B5EF4-FFF2-40B4-BE49-F238E27FC236}">
                <a16:creationId xmlns:a16="http://schemas.microsoft.com/office/drawing/2014/main" id="{7390555D-EDEB-66C1-0B1A-D0EA1D2E26BC}"/>
              </a:ext>
            </a:extLst>
          </p:cNvPr>
          <p:cNvPicPr>
            <a:picLocks noChangeAspect="1"/>
          </p:cNvPicPr>
          <p:nvPr/>
        </p:nvPicPr>
        <p:blipFill rotWithShape="1">
          <a:blip r:embed="rId4"/>
          <a:srcRect l="44066" r="50644" b="68638"/>
          <a:stretch/>
        </p:blipFill>
        <p:spPr>
          <a:xfrm>
            <a:off x="7433660" y="4231835"/>
            <a:ext cx="1122217" cy="1312628"/>
          </a:xfrm>
          <a:prstGeom prst="rect">
            <a:avLst/>
          </a:prstGeom>
          <a:ln w="57150">
            <a:solidFill>
              <a:srgbClr val="FF0000"/>
            </a:solidFill>
          </a:ln>
        </p:spPr>
      </p:pic>
      <p:pic>
        <p:nvPicPr>
          <p:cNvPr id="9" name="Attēls 8">
            <a:extLst>
              <a:ext uri="{FF2B5EF4-FFF2-40B4-BE49-F238E27FC236}">
                <a16:creationId xmlns:a16="http://schemas.microsoft.com/office/drawing/2014/main" id="{A425ED9B-FCF0-EEEC-3DD9-D4EDBEDD0BC2}"/>
              </a:ext>
            </a:extLst>
          </p:cNvPr>
          <p:cNvPicPr>
            <a:picLocks noChangeAspect="1"/>
          </p:cNvPicPr>
          <p:nvPr/>
        </p:nvPicPr>
        <p:blipFill>
          <a:blip r:embed="rId5"/>
          <a:stretch>
            <a:fillRect/>
          </a:stretch>
        </p:blipFill>
        <p:spPr>
          <a:xfrm>
            <a:off x="8632773" y="3151008"/>
            <a:ext cx="3124471" cy="3474282"/>
          </a:xfrm>
          <a:prstGeom prst="rect">
            <a:avLst/>
          </a:prstGeom>
        </p:spPr>
      </p:pic>
      <p:pic>
        <p:nvPicPr>
          <p:cNvPr id="4" name="Grafika 3" descr="Clipboard with solid fill">
            <a:hlinkClick r:id="rId6" action="ppaction://hlinkfile"/>
            <a:extLst>
              <a:ext uri="{FF2B5EF4-FFF2-40B4-BE49-F238E27FC236}">
                <a16:creationId xmlns:a16="http://schemas.microsoft.com/office/drawing/2014/main" id="{95236DF8-2944-5688-FB56-B14E58CCBFE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84018" y="2646434"/>
            <a:ext cx="914400" cy="914400"/>
          </a:xfrm>
          <a:prstGeom prst="rect">
            <a:avLst/>
          </a:prstGeom>
        </p:spPr>
      </p:pic>
    </p:spTree>
    <p:extLst>
      <p:ext uri="{BB962C8B-B14F-4D97-AF65-F5344CB8AC3E}">
        <p14:creationId xmlns:p14="http://schemas.microsoft.com/office/powerpoint/2010/main" val="2960161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6C4DD-BF9B-127E-68C9-BBD2E62405C4}"/>
              </a:ext>
            </a:extLst>
          </p:cNvPr>
          <p:cNvSpPr>
            <a:spLocks noGrp="1"/>
          </p:cNvSpPr>
          <p:nvPr>
            <p:ph type="title"/>
          </p:nvPr>
        </p:nvSpPr>
        <p:spPr>
          <a:xfrm>
            <a:off x="838200" y="111408"/>
            <a:ext cx="10515600" cy="1325563"/>
          </a:xfrm>
        </p:spPr>
        <p:txBody>
          <a:bodyPr/>
          <a:lstStyle/>
          <a:p>
            <a:r>
              <a:rPr lang="lt-LT" dirty="0"/>
              <a:t>Paieška</a:t>
            </a:r>
            <a:endParaRPr lang="en-LV" dirty="0"/>
          </a:p>
        </p:txBody>
      </p:sp>
      <p:sp>
        <p:nvSpPr>
          <p:cNvPr id="3" name="Content Placeholder 2">
            <a:extLst>
              <a:ext uri="{FF2B5EF4-FFF2-40B4-BE49-F238E27FC236}">
                <a16:creationId xmlns:a16="http://schemas.microsoft.com/office/drawing/2014/main" id="{7618AB93-0A99-5B26-98D8-B537B278C0F9}"/>
              </a:ext>
            </a:extLst>
          </p:cNvPr>
          <p:cNvSpPr>
            <a:spLocks noGrp="1"/>
          </p:cNvSpPr>
          <p:nvPr>
            <p:ph idx="1"/>
          </p:nvPr>
        </p:nvSpPr>
        <p:spPr>
          <a:xfrm>
            <a:off x="838200" y="2202873"/>
            <a:ext cx="10515600" cy="3974090"/>
          </a:xfrm>
        </p:spPr>
        <p:txBody>
          <a:bodyPr>
            <a:normAutofit fontScale="92500" lnSpcReduction="10000"/>
          </a:bodyPr>
          <a:lstStyle/>
          <a:p>
            <a:pPr algn="l">
              <a:buFont typeface="Arial" panose="020B0604020202020204" pitchFamily="34" charset="0"/>
              <a:buChar char="•"/>
            </a:pPr>
            <a:r>
              <a:rPr lang="lt-LT" b="1" i="0" u="none" strike="noStrike" dirty="0">
                <a:effectLst/>
                <a:latin typeface="Söhne"/>
              </a:rPr>
              <a:t>Paieškos juosta</a:t>
            </a:r>
            <a:r>
              <a:rPr lang="lt-LT" i="0" u="none" strike="noStrike" dirty="0">
                <a:effectLst/>
                <a:latin typeface="Söhne"/>
              </a:rPr>
              <a:t>: yra „Gmail“ sąsajos viršuje. Įveskite raktinius žodžius, siuntėjo vardą, temą arba bet kokį konkretų turinį, kurio ieškote.</a:t>
            </a:r>
          </a:p>
          <a:p>
            <a:pPr algn="l">
              <a:buFont typeface="Arial" panose="020B0604020202020204" pitchFamily="34" charset="0"/>
              <a:buChar char="•"/>
            </a:pPr>
            <a:r>
              <a:rPr lang="lt-LT" i="0" u="none" strike="noStrike" dirty="0">
                <a:effectLst/>
                <a:latin typeface="Söhne"/>
              </a:rPr>
              <a:t>Paieškos operatoriai: norėdami susiaurinti rezultatus, naudokite konkrečius paieškos terminus arba operatorius.</a:t>
            </a:r>
          </a:p>
          <a:p>
            <a:pPr algn="l">
              <a:buFont typeface="Arial" panose="020B0604020202020204" pitchFamily="34" charset="0"/>
              <a:buChar char="•"/>
            </a:pPr>
            <a:r>
              <a:rPr lang="lt-LT" b="1" i="0" u="none" strike="noStrike" dirty="0">
                <a:effectLst/>
                <a:latin typeface="Söhne"/>
              </a:rPr>
              <a:t>Pavyzdžiai</a:t>
            </a:r>
            <a:r>
              <a:rPr lang="lt-LT" i="0" u="none" strike="noStrike" dirty="0">
                <a:effectLst/>
                <a:latin typeface="Söhne"/>
              </a:rPr>
              <a:t>:</a:t>
            </a:r>
          </a:p>
          <a:p>
            <a:pPr algn="l">
              <a:buFont typeface="Arial" panose="020B0604020202020204" pitchFamily="34" charset="0"/>
              <a:buChar char="•"/>
            </a:pPr>
            <a:r>
              <a:rPr lang="lt-LT" i="0" u="none" strike="noStrike" dirty="0">
                <a:effectLst/>
                <a:latin typeface="Söhne"/>
              </a:rPr>
              <a:t>from: john@example.com (Ieškoti el. laiškų iš konkretaus siuntėjo)</a:t>
            </a:r>
          </a:p>
          <a:p>
            <a:pPr algn="l">
              <a:buFont typeface="Arial" panose="020B0604020202020204" pitchFamily="34" charset="0"/>
              <a:buChar char="•"/>
            </a:pPr>
            <a:r>
              <a:rPr lang="lt-LT" i="0" u="none" strike="noStrike" dirty="0">
                <a:effectLst/>
                <a:latin typeface="Söhne"/>
              </a:rPr>
              <a:t>tema: susitikimas (Ieškoti el. laiškų konkrečia tema)</a:t>
            </a:r>
          </a:p>
          <a:p>
            <a:pPr algn="l">
              <a:buFont typeface="Arial" panose="020B0604020202020204" pitchFamily="34" charset="0"/>
              <a:buChar char="•"/>
            </a:pPr>
            <a:r>
              <a:rPr lang="lt-LT" i="0" u="none" strike="noStrike" dirty="0">
                <a:effectLst/>
                <a:latin typeface="Söhne"/>
              </a:rPr>
              <a:t>turi: priedą (Ieškoti el. laiškų su priedais)</a:t>
            </a:r>
          </a:p>
          <a:p>
            <a:pPr algn="l">
              <a:buFont typeface="Arial" panose="020B0604020202020204" pitchFamily="34" charset="0"/>
              <a:buChar char="•"/>
            </a:pPr>
            <a:r>
              <a:rPr lang="lt-LT" i="0" u="none" strike="noStrike" dirty="0">
                <a:effectLst/>
                <a:latin typeface="Söhne"/>
              </a:rPr>
              <a:t>iki: 2023/01/01 (Ieškoti el. laiškų, išsiųstų iki tam tikros datos)</a:t>
            </a:r>
            <a:endParaRPr lang="en-LV" dirty="0"/>
          </a:p>
        </p:txBody>
      </p:sp>
      <p:pic>
        <p:nvPicPr>
          <p:cNvPr id="6" name="Attēls 5">
            <a:extLst>
              <a:ext uri="{FF2B5EF4-FFF2-40B4-BE49-F238E27FC236}">
                <a16:creationId xmlns:a16="http://schemas.microsoft.com/office/drawing/2014/main" id="{379AF036-F293-78C5-91BD-6AA1A8726505}"/>
              </a:ext>
            </a:extLst>
          </p:cNvPr>
          <p:cNvPicPr>
            <a:picLocks noChangeAspect="1"/>
          </p:cNvPicPr>
          <p:nvPr/>
        </p:nvPicPr>
        <p:blipFill>
          <a:blip r:embed="rId3"/>
          <a:stretch>
            <a:fillRect/>
          </a:stretch>
        </p:blipFill>
        <p:spPr>
          <a:xfrm>
            <a:off x="292867" y="1048318"/>
            <a:ext cx="11606266" cy="777307"/>
          </a:xfrm>
          <a:prstGeom prst="rect">
            <a:avLst/>
          </a:prstGeom>
        </p:spPr>
      </p:pic>
    </p:spTree>
    <p:extLst>
      <p:ext uri="{BB962C8B-B14F-4D97-AF65-F5344CB8AC3E}">
        <p14:creationId xmlns:p14="http://schemas.microsoft.com/office/powerpoint/2010/main" val="3619914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69AC-57BC-915A-BB53-33D54E86100A}"/>
              </a:ext>
            </a:extLst>
          </p:cNvPr>
          <p:cNvSpPr>
            <a:spLocks noGrp="1"/>
          </p:cNvSpPr>
          <p:nvPr>
            <p:ph type="title"/>
          </p:nvPr>
        </p:nvSpPr>
        <p:spPr/>
        <p:txBody>
          <a:bodyPr/>
          <a:lstStyle/>
          <a:p>
            <a:r>
              <a:rPr lang="lt-LT" dirty="0"/>
              <a:t>Išplėstinė paieška</a:t>
            </a:r>
            <a:endParaRPr lang="en-LV" dirty="0"/>
          </a:p>
        </p:txBody>
      </p:sp>
      <p:sp>
        <p:nvSpPr>
          <p:cNvPr id="3" name="Content Placeholder 2">
            <a:extLst>
              <a:ext uri="{FF2B5EF4-FFF2-40B4-BE49-F238E27FC236}">
                <a16:creationId xmlns:a16="http://schemas.microsoft.com/office/drawing/2014/main" id="{C2E6BAB1-97DB-544D-993C-6A8FECA09295}"/>
              </a:ext>
            </a:extLst>
          </p:cNvPr>
          <p:cNvSpPr>
            <a:spLocks noGrp="1"/>
          </p:cNvSpPr>
          <p:nvPr>
            <p:ph idx="1"/>
          </p:nvPr>
        </p:nvSpPr>
        <p:spPr>
          <a:xfrm>
            <a:off x="658090" y="1549835"/>
            <a:ext cx="4177145" cy="4629292"/>
          </a:xfrm>
        </p:spPr>
        <p:txBody>
          <a:bodyPr>
            <a:normAutofit fontScale="92500"/>
          </a:bodyPr>
          <a:lstStyle/>
          <a:p>
            <a:pPr algn="l">
              <a:buFont typeface="Arial" panose="020B0604020202020204" pitchFamily="34" charset="0"/>
              <a:buChar char="•"/>
            </a:pPr>
            <a:r>
              <a:rPr lang="lt-LT" b="1" i="0" u="none" strike="noStrike" dirty="0">
                <a:effectLst/>
              </a:rPr>
              <a:t>Paieškos juostoje spustelėkite išskleidžiamojo meniu rodyklę</a:t>
            </a:r>
            <a:r>
              <a:rPr lang="lt-LT" i="0" u="none" strike="noStrike" dirty="0">
                <a:effectLst/>
              </a:rPr>
              <a:t>: parinktys apima siuntėją, gavėją, temą, raktinius žodžius, dienų seką ir kt.</a:t>
            </a:r>
          </a:p>
          <a:p>
            <a:pPr algn="l">
              <a:buFont typeface="Arial" panose="020B0604020202020204" pitchFamily="34" charset="0"/>
              <a:buChar char="•"/>
            </a:pPr>
            <a:r>
              <a:rPr lang="lt-LT" b="1" i="0" u="none" strike="noStrike" dirty="0">
                <a:effectLst/>
              </a:rPr>
              <a:t>Kelių kriterijų naudojimas: </a:t>
            </a:r>
            <a:r>
              <a:rPr lang="lt-LT" i="0" u="none" strike="noStrike" dirty="0">
                <a:effectLst/>
              </a:rPr>
              <a:t>sujunkite paieškos kriterijus įvesdami tiesiai į paieškos juostą arba naudodami išplėstinės paieškos laukelį.</a:t>
            </a:r>
            <a:endParaRPr lang="en-LV" dirty="0"/>
          </a:p>
        </p:txBody>
      </p:sp>
      <p:pic>
        <p:nvPicPr>
          <p:cNvPr id="6" name="Attēls 5">
            <a:extLst>
              <a:ext uri="{FF2B5EF4-FFF2-40B4-BE49-F238E27FC236}">
                <a16:creationId xmlns:a16="http://schemas.microsoft.com/office/drawing/2014/main" id="{F7CD8E02-A60C-3CE3-B6E4-8D79F747C6D9}"/>
              </a:ext>
            </a:extLst>
          </p:cNvPr>
          <p:cNvPicPr>
            <a:picLocks noChangeAspect="1"/>
          </p:cNvPicPr>
          <p:nvPr/>
        </p:nvPicPr>
        <p:blipFill>
          <a:blip r:embed="rId3"/>
          <a:stretch>
            <a:fillRect/>
          </a:stretch>
        </p:blipFill>
        <p:spPr>
          <a:xfrm>
            <a:off x="5033910" y="720437"/>
            <a:ext cx="6686728" cy="559630"/>
          </a:xfrm>
          <a:prstGeom prst="rect">
            <a:avLst/>
          </a:prstGeom>
        </p:spPr>
      </p:pic>
      <p:sp>
        <p:nvSpPr>
          <p:cNvPr id="8" name="Taisnstūris 7">
            <a:extLst>
              <a:ext uri="{FF2B5EF4-FFF2-40B4-BE49-F238E27FC236}">
                <a16:creationId xmlns:a16="http://schemas.microsoft.com/office/drawing/2014/main" id="{C174F375-0A4B-11E6-6C69-69AB781AF67A}"/>
              </a:ext>
            </a:extLst>
          </p:cNvPr>
          <p:cNvSpPr/>
          <p:nvPr/>
        </p:nvSpPr>
        <p:spPr>
          <a:xfrm>
            <a:off x="10931083" y="644236"/>
            <a:ext cx="900545" cy="712031"/>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10" name="Attēls 9">
            <a:extLst>
              <a:ext uri="{FF2B5EF4-FFF2-40B4-BE49-F238E27FC236}">
                <a16:creationId xmlns:a16="http://schemas.microsoft.com/office/drawing/2014/main" id="{B70EEDAE-9212-6496-6BCE-C74FED0FB814}"/>
              </a:ext>
            </a:extLst>
          </p:cNvPr>
          <p:cNvPicPr>
            <a:picLocks noChangeAspect="1"/>
          </p:cNvPicPr>
          <p:nvPr/>
        </p:nvPicPr>
        <p:blipFill>
          <a:blip r:embed="rId4"/>
          <a:stretch>
            <a:fillRect/>
          </a:stretch>
        </p:blipFill>
        <p:spPr>
          <a:xfrm>
            <a:off x="5033910" y="1910768"/>
            <a:ext cx="6777694" cy="4149733"/>
          </a:xfrm>
          <a:prstGeom prst="rect">
            <a:avLst/>
          </a:prstGeom>
        </p:spPr>
      </p:pic>
    </p:spTree>
    <p:extLst>
      <p:ext uri="{BB962C8B-B14F-4D97-AF65-F5344CB8AC3E}">
        <p14:creationId xmlns:p14="http://schemas.microsoft.com/office/powerpoint/2010/main" val="1900926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ttēls 8">
            <a:extLst>
              <a:ext uri="{FF2B5EF4-FFF2-40B4-BE49-F238E27FC236}">
                <a16:creationId xmlns:a16="http://schemas.microsoft.com/office/drawing/2014/main" id="{856FE447-1C6C-DED4-C53A-FDD35181F35E}"/>
              </a:ext>
            </a:extLst>
          </p:cNvPr>
          <p:cNvPicPr>
            <a:picLocks noChangeAspect="1"/>
          </p:cNvPicPr>
          <p:nvPr/>
        </p:nvPicPr>
        <p:blipFill>
          <a:blip r:embed="rId3"/>
          <a:stretch>
            <a:fillRect/>
          </a:stretch>
        </p:blipFill>
        <p:spPr>
          <a:xfrm>
            <a:off x="8375646" y="2905524"/>
            <a:ext cx="2972058" cy="2065199"/>
          </a:xfrm>
          <a:prstGeom prst="rect">
            <a:avLst/>
          </a:prstGeom>
        </p:spPr>
      </p:pic>
      <p:sp>
        <p:nvSpPr>
          <p:cNvPr id="2" name="Title 1">
            <a:extLst>
              <a:ext uri="{FF2B5EF4-FFF2-40B4-BE49-F238E27FC236}">
                <a16:creationId xmlns:a16="http://schemas.microsoft.com/office/drawing/2014/main" id="{587E8360-58FE-E86F-5779-A14B495BF8EA}"/>
              </a:ext>
            </a:extLst>
          </p:cNvPr>
          <p:cNvSpPr>
            <a:spLocks noGrp="1"/>
          </p:cNvSpPr>
          <p:nvPr>
            <p:ph type="title"/>
          </p:nvPr>
        </p:nvSpPr>
        <p:spPr/>
        <p:txBody>
          <a:bodyPr/>
          <a:lstStyle/>
          <a:p>
            <a:r>
              <a:rPr lang="lt-LT" dirty="0"/>
              <a:t>Žvaigždės, etiketės ir svarbūs žymekliai:</a:t>
            </a:r>
            <a:endParaRPr lang="en-GB" dirty="0"/>
          </a:p>
        </p:txBody>
      </p:sp>
      <p:sp>
        <p:nvSpPr>
          <p:cNvPr id="3" name="Content Placeholder 2">
            <a:extLst>
              <a:ext uri="{FF2B5EF4-FFF2-40B4-BE49-F238E27FC236}">
                <a16:creationId xmlns:a16="http://schemas.microsoft.com/office/drawing/2014/main" id="{6E202A03-9D5C-5536-DDB1-09EFBB41E64D}"/>
              </a:ext>
            </a:extLst>
          </p:cNvPr>
          <p:cNvSpPr>
            <a:spLocks noGrp="1"/>
          </p:cNvSpPr>
          <p:nvPr>
            <p:ph idx="1"/>
          </p:nvPr>
        </p:nvSpPr>
        <p:spPr>
          <a:xfrm>
            <a:off x="838200" y="1825625"/>
            <a:ext cx="7137362" cy="4351338"/>
          </a:xfrm>
        </p:spPr>
        <p:txBody>
          <a:bodyPr>
            <a:normAutofit fontScale="70000" lnSpcReduction="20000"/>
          </a:bodyPr>
          <a:lstStyle/>
          <a:p>
            <a:pPr algn="l">
              <a:buFont typeface="Arial" panose="020B0604020202020204" pitchFamily="34" charset="0"/>
              <a:buChar char="•"/>
            </a:pPr>
            <a:r>
              <a:rPr lang="lt-LT" b="1" dirty="0">
                <a:latin typeface="Söhne"/>
              </a:rPr>
              <a:t>Žvaigždė</a:t>
            </a:r>
            <a:r>
              <a:rPr lang="lt-LT" b="1" i="0" u="none" strike="noStrike" dirty="0">
                <a:effectLst/>
                <a:latin typeface="Söhne"/>
              </a:rPr>
              <a:t>:</a:t>
            </a:r>
          </a:p>
          <a:p>
            <a:pPr algn="l">
              <a:buFont typeface="Arial" panose="020B0604020202020204" pitchFamily="34" charset="0"/>
              <a:buChar char="•"/>
            </a:pPr>
            <a:r>
              <a:rPr lang="lt-LT" i="0" u="none" strike="noStrike" dirty="0">
                <a:effectLst/>
                <a:latin typeface="Söhne"/>
              </a:rPr>
              <a:t>Spustelėkite el. laišką, kad jį pasirinktumėte.</a:t>
            </a:r>
          </a:p>
          <a:p>
            <a:pPr algn="l">
              <a:buFont typeface="Arial" panose="020B0604020202020204" pitchFamily="34" charset="0"/>
              <a:buChar char="•"/>
            </a:pPr>
            <a:r>
              <a:rPr lang="lt-LT" i="0" u="none" strike="noStrike" dirty="0">
                <a:effectLst/>
                <a:latin typeface="Söhne"/>
              </a:rPr>
              <a:t>Spustelėkite žvaigždutės piktogramą įrankių juostoje, kad pridėtumėte arba pašalintumėte žvaigždutes.</a:t>
            </a:r>
          </a:p>
          <a:p>
            <a:pPr algn="l">
              <a:buFont typeface="Arial" panose="020B0604020202020204" pitchFamily="34" charset="0"/>
              <a:buChar char="•"/>
            </a:pPr>
            <a:r>
              <a:rPr lang="lt-LT" b="1" i="0" u="none" strike="noStrike" dirty="0">
                <a:effectLst/>
                <a:latin typeface="Söhne"/>
              </a:rPr>
              <a:t>Etiketė</a:t>
            </a:r>
            <a:r>
              <a:rPr lang="lt-LT" i="0" u="none" strike="noStrike" dirty="0">
                <a:effectLst/>
                <a:latin typeface="Söhne"/>
              </a:rPr>
              <a:t>:</a:t>
            </a:r>
          </a:p>
          <a:p>
            <a:pPr algn="l">
              <a:buFont typeface="Arial" panose="020B0604020202020204" pitchFamily="34" charset="0"/>
              <a:buChar char="•"/>
            </a:pPr>
            <a:r>
              <a:rPr lang="lt-LT" i="0" u="none" strike="noStrike" dirty="0">
                <a:effectLst/>
                <a:latin typeface="Söhne"/>
              </a:rPr>
              <a:t>Gmail automatiškai suskirsto el. laiškus į skyrius, pvz., Pagrindinis, Socialinis, Reklamos ir kt.</a:t>
            </a:r>
          </a:p>
          <a:p>
            <a:pPr algn="l">
              <a:buFont typeface="Arial" panose="020B0604020202020204" pitchFamily="34" charset="0"/>
              <a:buChar char="•"/>
            </a:pPr>
            <a:r>
              <a:rPr lang="lt-LT" i="0" u="none" strike="noStrike" dirty="0">
                <a:effectLst/>
                <a:latin typeface="Söhne"/>
              </a:rPr>
              <a:t>Galite vilkti el. laiškus tarp kategorijų, kad juos perklasifikuotų.</a:t>
            </a:r>
          </a:p>
          <a:p>
            <a:pPr algn="l">
              <a:buFont typeface="Arial" panose="020B0604020202020204" pitchFamily="34" charset="0"/>
              <a:buChar char="•"/>
            </a:pPr>
            <a:r>
              <a:rPr lang="lt-LT" b="1" i="0" u="none" strike="noStrike" dirty="0">
                <a:effectLst/>
                <a:latin typeface="Söhne"/>
              </a:rPr>
              <a:t>Svarbumo žymekliai</a:t>
            </a:r>
            <a:r>
              <a:rPr lang="lt-LT" i="0" u="none" strike="noStrike" dirty="0">
                <a:effectLst/>
                <a:latin typeface="Söhne"/>
              </a:rPr>
              <a:t>:</a:t>
            </a:r>
          </a:p>
          <a:p>
            <a:pPr algn="l">
              <a:buFont typeface="Arial" panose="020B0604020202020204" pitchFamily="34" charset="0"/>
              <a:buChar char="•"/>
            </a:pPr>
            <a:r>
              <a:rPr lang="lt-LT" i="0" u="none" strike="noStrike" dirty="0">
                <a:effectLst/>
                <a:latin typeface="Söhne"/>
              </a:rPr>
              <a:t>„Gmail“ el. laiškams priskiria svarbos žymeklius, atsižvelgdama į jūsų sąveiką.</a:t>
            </a:r>
          </a:p>
          <a:p>
            <a:pPr algn="l">
              <a:buFont typeface="Arial" panose="020B0604020202020204" pitchFamily="34" charset="0"/>
              <a:buChar char="•"/>
            </a:pPr>
            <a:r>
              <a:rPr lang="lt-LT" i="0" u="none" strike="noStrike" dirty="0">
                <a:effectLst/>
                <a:latin typeface="Söhne"/>
              </a:rPr>
              <a:t>Galite rankiniu būdu pažymėti el. laišką kaip svarbų arba nesvarbų.</a:t>
            </a:r>
            <a:endParaRPr lang="en-GB" dirty="0"/>
          </a:p>
        </p:txBody>
      </p:sp>
      <p:pic>
        <p:nvPicPr>
          <p:cNvPr id="5" name="Attēls 4">
            <a:extLst>
              <a:ext uri="{FF2B5EF4-FFF2-40B4-BE49-F238E27FC236}">
                <a16:creationId xmlns:a16="http://schemas.microsoft.com/office/drawing/2014/main" id="{2707CDD5-6C06-1C0D-045B-76B036075B8F}"/>
              </a:ext>
            </a:extLst>
          </p:cNvPr>
          <p:cNvPicPr>
            <a:picLocks noChangeAspect="1"/>
          </p:cNvPicPr>
          <p:nvPr/>
        </p:nvPicPr>
        <p:blipFill>
          <a:blip r:embed="rId4"/>
          <a:stretch>
            <a:fillRect/>
          </a:stretch>
        </p:blipFill>
        <p:spPr>
          <a:xfrm>
            <a:off x="8097492" y="1825625"/>
            <a:ext cx="3528366" cy="944962"/>
          </a:xfrm>
          <a:prstGeom prst="rect">
            <a:avLst/>
          </a:prstGeom>
        </p:spPr>
      </p:pic>
      <p:pic>
        <p:nvPicPr>
          <p:cNvPr id="7" name="Attēls 6">
            <a:extLst>
              <a:ext uri="{FF2B5EF4-FFF2-40B4-BE49-F238E27FC236}">
                <a16:creationId xmlns:a16="http://schemas.microsoft.com/office/drawing/2014/main" id="{08A581F6-3B53-F657-F64E-248458B37232}"/>
              </a:ext>
            </a:extLst>
          </p:cNvPr>
          <p:cNvPicPr>
            <a:picLocks noChangeAspect="1"/>
          </p:cNvPicPr>
          <p:nvPr/>
        </p:nvPicPr>
        <p:blipFill>
          <a:blip r:embed="rId5"/>
          <a:stretch>
            <a:fillRect/>
          </a:stretch>
        </p:blipFill>
        <p:spPr>
          <a:xfrm>
            <a:off x="8219422" y="4969897"/>
            <a:ext cx="3284505" cy="1737511"/>
          </a:xfrm>
          <a:prstGeom prst="rect">
            <a:avLst/>
          </a:prstGeom>
        </p:spPr>
      </p:pic>
    </p:spTree>
    <p:extLst>
      <p:ext uri="{BB962C8B-B14F-4D97-AF65-F5344CB8AC3E}">
        <p14:creationId xmlns:p14="http://schemas.microsoft.com/office/powerpoint/2010/main" val="4174671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D4930-F9C5-E411-159E-4FE7F4D24451}"/>
              </a:ext>
            </a:extLst>
          </p:cNvPr>
          <p:cNvSpPr>
            <a:spLocks noGrp="1"/>
          </p:cNvSpPr>
          <p:nvPr>
            <p:ph type="title"/>
          </p:nvPr>
        </p:nvSpPr>
        <p:spPr/>
        <p:txBody>
          <a:bodyPr/>
          <a:lstStyle/>
          <a:p>
            <a:r>
              <a:rPr lang="lt-LT" dirty="0">
                <a:latin typeface="Söhne"/>
              </a:rPr>
              <a:t>Kontaktų ir kontaktų grupių tvarkymas</a:t>
            </a:r>
            <a:endParaRPr lang="en-LV" dirty="0">
              <a:latin typeface="Söhne"/>
            </a:endParaRPr>
          </a:p>
        </p:txBody>
      </p:sp>
      <p:sp>
        <p:nvSpPr>
          <p:cNvPr id="3" name="Content Placeholder 2">
            <a:extLst>
              <a:ext uri="{FF2B5EF4-FFF2-40B4-BE49-F238E27FC236}">
                <a16:creationId xmlns:a16="http://schemas.microsoft.com/office/drawing/2014/main" id="{B0994FC5-5DCB-A658-9B8D-B433864A7796}"/>
              </a:ext>
            </a:extLst>
          </p:cNvPr>
          <p:cNvSpPr>
            <a:spLocks noGrp="1"/>
          </p:cNvSpPr>
          <p:nvPr>
            <p:ph idx="1"/>
          </p:nvPr>
        </p:nvSpPr>
        <p:spPr>
          <a:xfrm>
            <a:off x="838200" y="2098279"/>
            <a:ext cx="5853545" cy="4078683"/>
          </a:xfrm>
        </p:spPr>
        <p:txBody>
          <a:bodyPr>
            <a:normAutofit/>
          </a:bodyPr>
          <a:lstStyle/>
          <a:p>
            <a:pPr algn="l">
              <a:buFont typeface="Arial" panose="020B0604020202020204" pitchFamily="34" charset="0"/>
              <a:buChar char="•"/>
            </a:pPr>
            <a:r>
              <a:rPr lang="lt-LT" b="1" i="0" u="none" strike="noStrike" dirty="0">
                <a:effectLst/>
                <a:latin typeface="Söhne"/>
              </a:rPr>
              <a:t>Eikite į „Google“ kontaktus:</a:t>
            </a:r>
          </a:p>
          <a:p>
            <a:pPr algn="l">
              <a:buFont typeface="Arial" panose="020B0604020202020204" pitchFamily="34" charset="0"/>
              <a:buChar char="•"/>
            </a:pPr>
            <a:r>
              <a:rPr lang="lt-LT" i="0" u="none" strike="noStrike" dirty="0">
                <a:effectLst/>
                <a:latin typeface="Söhne"/>
              </a:rPr>
              <a:t>Atidarykite „Gmail“ ir viršuje dešinėje spustelėkite piktogramą „Google Apps“ (dažniausiai kvadratų tinklelis).</a:t>
            </a:r>
          </a:p>
          <a:p>
            <a:pPr algn="l">
              <a:buFont typeface="Arial" panose="020B0604020202020204" pitchFamily="34" charset="0"/>
              <a:buChar char="•"/>
            </a:pPr>
            <a:r>
              <a:rPr lang="lt-LT" i="0" u="none" strike="noStrike" dirty="0">
                <a:effectLst/>
                <a:latin typeface="Söhne"/>
              </a:rPr>
              <a:t>Išskleidžiamajame meniu pasirinkite „Kontaktai“.</a:t>
            </a:r>
            <a:endParaRPr lang="en-LV" dirty="0"/>
          </a:p>
        </p:txBody>
      </p:sp>
      <p:grpSp>
        <p:nvGrpSpPr>
          <p:cNvPr id="9" name="Grupa 8">
            <a:extLst>
              <a:ext uri="{FF2B5EF4-FFF2-40B4-BE49-F238E27FC236}">
                <a16:creationId xmlns:a16="http://schemas.microsoft.com/office/drawing/2014/main" id="{E0BEB32A-BC39-8355-724B-0D25325CB388}"/>
              </a:ext>
            </a:extLst>
          </p:cNvPr>
          <p:cNvGrpSpPr/>
          <p:nvPr/>
        </p:nvGrpSpPr>
        <p:grpSpPr>
          <a:xfrm>
            <a:off x="7000859" y="2098280"/>
            <a:ext cx="4557155" cy="2973128"/>
            <a:chOff x="7444204" y="1336280"/>
            <a:chExt cx="4557155" cy="2973128"/>
          </a:xfrm>
        </p:grpSpPr>
        <p:pic>
          <p:nvPicPr>
            <p:cNvPr id="8" name="Attēls 7">
              <a:extLst>
                <a:ext uri="{FF2B5EF4-FFF2-40B4-BE49-F238E27FC236}">
                  <a16:creationId xmlns:a16="http://schemas.microsoft.com/office/drawing/2014/main" id="{877B172B-B509-05D5-5C88-FCAA15318C81}"/>
                </a:ext>
              </a:extLst>
            </p:cNvPr>
            <p:cNvPicPr>
              <a:picLocks noChangeAspect="1"/>
            </p:cNvPicPr>
            <p:nvPr/>
          </p:nvPicPr>
          <p:blipFill>
            <a:blip r:embed="rId3"/>
            <a:stretch>
              <a:fillRect/>
            </a:stretch>
          </p:blipFill>
          <p:spPr>
            <a:xfrm>
              <a:off x="7444204" y="1336280"/>
              <a:ext cx="4557155" cy="2888230"/>
            </a:xfrm>
            <a:prstGeom prst="rect">
              <a:avLst/>
            </a:prstGeom>
          </p:spPr>
        </p:pic>
        <p:sp>
          <p:nvSpPr>
            <p:cNvPr id="5" name="Rectangle 4">
              <a:extLst>
                <a:ext uri="{FF2B5EF4-FFF2-40B4-BE49-F238E27FC236}">
                  <a16:creationId xmlns:a16="http://schemas.microsoft.com/office/drawing/2014/main" id="{41FD8C27-6F4E-CF4B-6ADC-2CAF7CD07807}"/>
                </a:ext>
              </a:extLst>
            </p:cNvPr>
            <p:cNvSpPr/>
            <p:nvPr/>
          </p:nvSpPr>
          <p:spPr>
            <a:xfrm>
              <a:off x="10813613" y="1336280"/>
              <a:ext cx="727224" cy="834468"/>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6" name="Rectangle 5">
              <a:extLst>
                <a:ext uri="{FF2B5EF4-FFF2-40B4-BE49-F238E27FC236}">
                  <a16:creationId xmlns:a16="http://schemas.microsoft.com/office/drawing/2014/main" id="{DFD69277-435E-0594-C79E-BF325AB71D4E}"/>
                </a:ext>
              </a:extLst>
            </p:cNvPr>
            <p:cNvSpPr/>
            <p:nvPr/>
          </p:nvSpPr>
          <p:spPr>
            <a:xfrm>
              <a:off x="8131167" y="2949587"/>
              <a:ext cx="1303778" cy="135982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LV"/>
            </a:p>
          </p:txBody>
        </p:sp>
      </p:grpSp>
    </p:spTree>
    <p:extLst>
      <p:ext uri="{BB962C8B-B14F-4D97-AF65-F5344CB8AC3E}">
        <p14:creationId xmlns:p14="http://schemas.microsoft.com/office/powerpoint/2010/main" val="2199869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A360869-A319-27BD-B259-2CC30CFE961F}"/>
              </a:ext>
            </a:extLst>
          </p:cNvPr>
          <p:cNvPicPr>
            <a:picLocks noGrp="1" noChangeAspect="1"/>
          </p:cNvPicPr>
          <p:nvPr>
            <p:ph idx="1"/>
          </p:nvPr>
        </p:nvPicPr>
        <p:blipFill>
          <a:blip r:embed="rId3"/>
          <a:stretch>
            <a:fillRect/>
          </a:stretch>
        </p:blipFill>
        <p:spPr>
          <a:xfrm>
            <a:off x="8869680" y="-1"/>
            <a:ext cx="2955623" cy="6856613"/>
          </a:xfrm>
          <a:prstGeom prst="rect">
            <a:avLst/>
          </a:prstGeom>
        </p:spPr>
      </p:pic>
      <p:sp>
        <p:nvSpPr>
          <p:cNvPr id="6" name="TextBox 5">
            <a:extLst>
              <a:ext uri="{FF2B5EF4-FFF2-40B4-BE49-F238E27FC236}">
                <a16:creationId xmlns:a16="http://schemas.microsoft.com/office/drawing/2014/main" id="{9FC8FFD9-E55E-15DE-B211-FDBD3FB0E6C4}"/>
              </a:ext>
            </a:extLst>
          </p:cNvPr>
          <p:cNvSpPr txBox="1"/>
          <p:nvPr/>
        </p:nvSpPr>
        <p:spPr>
          <a:xfrm>
            <a:off x="838200" y="1690688"/>
            <a:ext cx="7703820" cy="4031873"/>
          </a:xfrm>
          <a:prstGeom prst="rect">
            <a:avLst/>
          </a:prstGeom>
          <a:noFill/>
        </p:spPr>
        <p:txBody>
          <a:bodyPr wrap="square">
            <a:spAutoFit/>
          </a:bodyPr>
          <a:lstStyle/>
          <a:p>
            <a:pPr algn="l"/>
            <a:r>
              <a:rPr lang="lt-LT" sz="3200" b="1" i="0" u="none" strike="noStrike" dirty="0">
                <a:effectLst/>
                <a:latin typeface="Söhne"/>
              </a:rPr>
              <a:t>Pridedamas kontaktas:</a:t>
            </a:r>
          </a:p>
          <a:p>
            <a:pPr algn="l"/>
            <a:r>
              <a:rPr lang="lt-LT" sz="3200" b="1" i="0" u="none" strike="noStrike" dirty="0">
                <a:effectLst/>
                <a:latin typeface="Söhne"/>
              </a:rPr>
              <a:t>Rankiniu būdu pridėti kontaktus:</a:t>
            </a:r>
          </a:p>
          <a:p>
            <a:pPr algn="l"/>
            <a:r>
              <a:rPr lang="lt-LT" sz="3200" i="0" u="none" strike="noStrike" dirty="0">
                <a:effectLst/>
                <a:latin typeface="Söhne"/>
              </a:rPr>
              <a:t>Spustelėkite „Sukurti kontaktą“ arba mygtuką „+“.</a:t>
            </a:r>
          </a:p>
          <a:p>
            <a:pPr algn="l"/>
            <a:r>
              <a:rPr lang="lt-LT" sz="3200" i="0" u="none" strike="noStrike" dirty="0">
                <a:effectLst/>
                <a:latin typeface="Söhne"/>
              </a:rPr>
              <a:t>Įveskite kontakto duomenis, įskaitant vardą, el. pašto adresą, telefono numerį, adresą ir kt.</a:t>
            </a:r>
          </a:p>
          <a:p>
            <a:pPr algn="l"/>
            <a:r>
              <a:rPr lang="lt-LT" sz="3200" i="0" u="none" strike="noStrike" dirty="0">
                <a:effectLst/>
                <a:latin typeface="Söhne"/>
              </a:rPr>
              <a:t>Išsaugokite kontaktą.</a:t>
            </a:r>
            <a:endParaRPr lang="en-GB" sz="3200" b="0" i="0" u="none" strike="noStrike" dirty="0">
              <a:effectLst/>
              <a:latin typeface="Söhne"/>
            </a:endParaRPr>
          </a:p>
        </p:txBody>
      </p:sp>
      <p:sp>
        <p:nvSpPr>
          <p:cNvPr id="2" name="Title 1">
            <a:extLst>
              <a:ext uri="{FF2B5EF4-FFF2-40B4-BE49-F238E27FC236}">
                <a16:creationId xmlns:a16="http://schemas.microsoft.com/office/drawing/2014/main" id="{8EC25EF2-14C6-E30F-723B-571528BBE35A}"/>
              </a:ext>
            </a:extLst>
          </p:cNvPr>
          <p:cNvSpPr>
            <a:spLocks noGrp="1"/>
          </p:cNvSpPr>
          <p:nvPr>
            <p:ph type="title"/>
          </p:nvPr>
        </p:nvSpPr>
        <p:spPr>
          <a:xfrm>
            <a:off x="838200" y="365125"/>
            <a:ext cx="10515600" cy="1325563"/>
          </a:xfrm>
        </p:spPr>
        <p:txBody>
          <a:bodyPr/>
          <a:lstStyle/>
          <a:p>
            <a:r>
              <a:rPr lang="lt-LT" dirty="0">
                <a:latin typeface="Söhne"/>
              </a:rPr>
              <a:t>Kontaktų ir kontaktų grupių tvarkymas</a:t>
            </a:r>
            <a:endParaRPr lang="en-LV" dirty="0">
              <a:latin typeface="Söhne"/>
            </a:endParaRPr>
          </a:p>
        </p:txBody>
      </p:sp>
    </p:spTree>
    <p:extLst>
      <p:ext uri="{BB962C8B-B14F-4D97-AF65-F5344CB8AC3E}">
        <p14:creationId xmlns:p14="http://schemas.microsoft.com/office/powerpoint/2010/main" val="326755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1423B-1552-0813-024F-8D0A3C41B328}"/>
              </a:ext>
            </a:extLst>
          </p:cNvPr>
          <p:cNvSpPr>
            <a:spLocks noGrp="1"/>
          </p:cNvSpPr>
          <p:nvPr>
            <p:ph type="title"/>
          </p:nvPr>
        </p:nvSpPr>
        <p:spPr/>
        <p:txBody>
          <a:bodyPr/>
          <a:lstStyle/>
          <a:p>
            <a:r>
              <a:rPr lang="lt-LT" dirty="0"/>
              <a:t>Kontaktų grupių kūrimas</a:t>
            </a:r>
            <a:endParaRPr lang="en-LV" dirty="0"/>
          </a:p>
        </p:txBody>
      </p:sp>
      <p:sp>
        <p:nvSpPr>
          <p:cNvPr id="3" name="Content Placeholder 2">
            <a:extLst>
              <a:ext uri="{FF2B5EF4-FFF2-40B4-BE49-F238E27FC236}">
                <a16:creationId xmlns:a16="http://schemas.microsoft.com/office/drawing/2014/main" id="{D2EE7B9F-8C54-D6A3-C1F7-DF665860654E}"/>
              </a:ext>
            </a:extLst>
          </p:cNvPr>
          <p:cNvSpPr>
            <a:spLocks noGrp="1"/>
          </p:cNvSpPr>
          <p:nvPr>
            <p:ph idx="1"/>
          </p:nvPr>
        </p:nvSpPr>
        <p:spPr/>
        <p:txBody>
          <a:bodyPr>
            <a:normAutofit/>
          </a:bodyPr>
          <a:lstStyle/>
          <a:p>
            <a:pPr algn="l">
              <a:buFont typeface="Arial" panose="020B0604020202020204" pitchFamily="34" charset="0"/>
              <a:buChar char="•"/>
            </a:pPr>
            <a:r>
              <a:rPr lang="lt-LT" sz="2000" b="1" i="0" u="none" strike="noStrike" dirty="0">
                <a:effectLst/>
                <a:latin typeface="Söhne"/>
              </a:rPr>
              <a:t>Grupės kūrimas:</a:t>
            </a:r>
          </a:p>
          <a:p>
            <a:pPr algn="l">
              <a:buFont typeface="Arial" panose="020B0604020202020204" pitchFamily="34" charset="0"/>
              <a:buChar char="•"/>
            </a:pPr>
            <a:r>
              <a:rPr lang="lt-LT" sz="2000" i="0" u="none" strike="noStrike" dirty="0">
                <a:effectLst/>
                <a:latin typeface="Söhne"/>
              </a:rPr>
              <a:t>Kairėje šoninėje juostoje spustelėkite „Etiketės“ arba „Sukurti etiketę“, kad sukurtumėte naują grupę.</a:t>
            </a:r>
          </a:p>
          <a:p>
            <a:pPr algn="l">
              <a:buFont typeface="Arial" panose="020B0604020202020204" pitchFamily="34" charset="0"/>
              <a:buChar char="•"/>
            </a:pPr>
            <a:r>
              <a:rPr lang="lt-LT" sz="2000" i="0" u="none" strike="noStrike" dirty="0">
                <a:effectLst/>
                <a:latin typeface="Söhne"/>
              </a:rPr>
              <a:t>Pavadinkite grupę (pvz., „Darbo kontaktai“, „Šeima“ ir kt.).</a:t>
            </a:r>
          </a:p>
          <a:p>
            <a:pPr algn="l">
              <a:buFont typeface="Arial" panose="020B0604020202020204" pitchFamily="34" charset="0"/>
              <a:buChar char="•"/>
            </a:pPr>
            <a:r>
              <a:rPr lang="lt-LT" sz="2000" b="1" i="0" u="none" strike="noStrike" dirty="0">
                <a:effectLst/>
                <a:latin typeface="Söhne"/>
              </a:rPr>
              <a:t>Kontaktų įtraukimas į grupes:</a:t>
            </a:r>
          </a:p>
          <a:p>
            <a:pPr algn="l">
              <a:buFont typeface="Arial" panose="020B0604020202020204" pitchFamily="34" charset="0"/>
              <a:buChar char="•"/>
            </a:pPr>
            <a:r>
              <a:rPr lang="lt-LT" sz="2000" i="0" u="none" strike="noStrike" dirty="0">
                <a:effectLst/>
                <a:latin typeface="Söhne"/>
              </a:rPr>
              <a:t>Atidarykite kontaktą arba kelis kontaktus, kuriuos norite įtraukti į grupę.</a:t>
            </a:r>
          </a:p>
          <a:p>
            <a:pPr algn="l">
              <a:buFont typeface="Arial" panose="020B0604020202020204" pitchFamily="34" charset="0"/>
              <a:buChar char="•"/>
            </a:pPr>
            <a:r>
              <a:rPr lang="lt-LT" sz="2000" i="0" u="none" strike="noStrike" dirty="0">
                <a:effectLst/>
                <a:latin typeface="Söhne"/>
              </a:rPr>
              <a:t>Spustelėkite „Etiketė“ arba „Grupės“ ir pasirinkite norimą (-as) grupę (-es), prie kurios norite pridėti kontaktą (-us).</a:t>
            </a:r>
            <a:endParaRPr lang="en-LV" sz="2000" dirty="0"/>
          </a:p>
        </p:txBody>
      </p:sp>
      <p:pic>
        <p:nvPicPr>
          <p:cNvPr id="5" name="Attēls 4" descr="Attēls, kurā ir teksts, ekrānuzņēmums, fonts&#10;&#10;Apraksts ģenerēts automātiski">
            <a:extLst>
              <a:ext uri="{FF2B5EF4-FFF2-40B4-BE49-F238E27FC236}">
                <a16:creationId xmlns:a16="http://schemas.microsoft.com/office/drawing/2014/main" id="{2FFF7F94-2EB5-8603-51A8-AF83E314CE67}"/>
              </a:ext>
            </a:extLst>
          </p:cNvPr>
          <p:cNvPicPr>
            <a:picLocks noChangeAspect="1"/>
          </p:cNvPicPr>
          <p:nvPr/>
        </p:nvPicPr>
        <p:blipFill rotWithShape="1">
          <a:blip r:embed="rId3"/>
          <a:srcRect t="6909" b="17641"/>
          <a:stretch/>
        </p:blipFill>
        <p:spPr>
          <a:xfrm>
            <a:off x="3944423" y="4796019"/>
            <a:ext cx="7793182" cy="1855323"/>
          </a:xfrm>
          <a:prstGeom prst="rect">
            <a:avLst/>
          </a:prstGeom>
        </p:spPr>
      </p:pic>
      <p:pic>
        <p:nvPicPr>
          <p:cNvPr id="7" name="Attēls 6">
            <a:extLst>
              <a:ext uri="{FF2B5EF4-FFF2-40B4-BE49-F238E27FC236}">
                <a16:creationId xmlns:a16="http://schemas.microsoft.com/office/drawing/2014/main" id="{4839A35E-0BCA-F7D4-6BB1-3C6DC4852823}"/>
              </a:ext>
            </a:extLst>
          </p:cNvPr>
          <p:cNvPicPr>
            <a:picLocks noChangeAspect="1"/>
          </p:cNvPicPr>
          <p:nvPr/>
        </p:nvPicPr>
        <p:blipFill>
          <a:blip r:embed="rId4"/>
          <a:stretch>
            <a:fillRect/>
          </a:stretch>
        </p:blipFill>
        <p:spPr>
          <a:xfrm>
            <a:off x="8884706" y="608554"/>
            <a:ext cx="2469094" cy="1082134"/>
          </a:xfrm>
          <a:prstGeom prst="rect">
            <a:avLst/>
          </a:prstGeom>
        </p:spPr>
      </p:pic>
    </p:spTree>
    <p:extLst>
      <p:ext uri="{BB962C8B-B14F-4D97-AF65-F5344CB8AC3E}">
        <p14:creationId xmlns:p14="http://schemas.microsoft.com/office/powerpoint/2010/main" val="175773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CD6895D-8909-576F-915A-F52B4DD3BD40}"/>
              </a:ext>
            </a:extLst>
          </p:cNvPr>
          <p:cNvSpPr>
            <a:spLocks noGrp="1"/>
          </p:cNvSpPr>
          <p:nvPr>
            <p:ph type="title"/>
          </p:nvPr>
        </p:nvSpPr>
        <p:spPr/>
        <p:txBody>
          <a:bodyPr/>
          <a:lstStyle/>
          <a:p>
            <a:r>
              <a:rPr lang="lt-LT" dirty="0"/>
              <a:t>Siųsti el. laišką kontaktų grupei</a:t>
            </a:r>
            <a:endParaRPr lang="en-GB" dirty="0"/>
          </a:p>
        </p:txBody>
      </p:sp>
      <p:sp>
        <p:nvSpPr>
          <p:cNvPr id="3" name="Satura vietturis 2">
            <a:extLst>
              <a:ext uri="{FF2B5EF4-FFF2-40B4-BE49-F238E27FC236}">
                <a16:creationId xmlns:a16="http://schemas.microsoft.com/office/drawing/2014/main" id="{122252D4-2099-4B8F-30A4-FD822CB2ACD5}"/>
              </a:ext>
            </a:extLst>
          </p:cNvPr>
          <p:cNvSpPr>
            <a:spLocks noGrp="1"/>
          </p:cNvSpPr>
          <p:nvPr>
            <p:ph idx="1"/>
          </p:nvPr>
        </p:nvSpPr>
        <p:spPr/>
        <p:txBody>
          <a:bodyPr/>
          <a:lstStyle/>
          <a:p>
            <a:endParaRPr lang="lv-LV"/>
          </a:p>
        </p:txBody>
      </p:sp>
      <p:pic>
        <p:nvPicPr>
          <p:cNvPr id="5" name="Attēls 4">
            <a:extLst>
              <a:ext uri="{FF2B5EF4-FFF2-40B4-BE49-F238E27FC236}">
                <a16:creationId xmlns:a16="http://schemas.microsoft.com/office/drawing/2014/main" id="{63C927D2-8802-C6CE-4D7C-7B163E1B425F}"/>
              </a:ext>
            </a:extLst>
          </p:cNvPr>
          <p:cNvPicPr>
            <a:picLocks noChangeAspect="1"/>
          </p:cNvPicPr>
          <p:nvPr/>
        </p:nvPicPr>
        <p:blipFill>
          <a:blip r:embed="rId3"/>
          <a:stretch>
            <a:fillRect/>
          </a:stretch>
        </p:blipFill>
        <p:spPr>
          <a:xfrm>
            <a:off x="919223" y="1896269"/>
            <a:ext cx="10515600" cy="3756500"/>
          </a:xfrm>
          <a:prstGeom prst="rect">
            <a:avLst/>
          </a:prstGeom>
        </p:spPr>
      </p:pic>
      <p:pic>
        <p:nvPicPr>
          <p:cNvPr id="4" name="Grafika 3" descr="Clipboard with solid fill">
            <a:hlinkClick r:id="rId4" action="ppaction://hlinkfile"/>
            <a:extLst>
              <a:ext uri="{FF2B5EF4-FFF2-40B4-BE49-F238E27FC236}">
                <a16:creationId xmlns:a16="http://schemas.microsoft.com/office/drawing/2014/main" id="{9AABCC94-0387-C834-0C7B-96AD2856D48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28858" y="570706"/>
            <a:ext cx="914400" cy="914400"/>
          </a:xfrm>
          <a:prstGeom prst="rect">
            <a:avLst/>
          </a:prstGeom>
        </p:spPr>
      </p:pic>
    </p:spTree>
    <p:extLst>
      <p:ext uri="{BB962C8B-B14F-4D97-AF65-F5344CB8AC3E}">
        <p14:creationId xmlns:p14="http://schemas.microsoft.com/office/powerpoint/2010/main" val="4184933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09649-6871-CA89-C287-E54D90A343F4}"/>
              </a:ext>
            </a:extLst>
          </p:cNvPr>
          <p:cNvSpPr>
            <a:spLocks noGrp="1"/>
          </p:cNvSpPr>
          <p:nvPr>
            <p:ph type="title"/>
          </p:nvPr>
        </p:nvSpPr>
        <p:spPr/>
        <p:txBody>
          <a:bodyPr/>
          <a:lstStyle/>
          <a:p>
            <a:r>
              <a:rPr lang="pt-BR" dirty="0"/>
              <a:t>„Gmail“ funkcijos ir privalumai</a:t>
            </a:r>
            <a:r>
              <a:rPr lang="lt-LT" dirty="0"/>
              <a:t> I</a:t>
            </a:r>
            <a:endParaRPr lang="en-LV" dirty="0"/>
          </a:p>
        </p:txBody>
      </p:sp>
      <p:sp>
        <p:nvSpPr>
          <p:cNvPr id="3" name="Content Placeholder 2">
            <a:extLst>
              <a:ext uri="{FF2B5EF4-FFF2-40B4-BE49-F238E27FC236}">
                <a16:creationId xmlns:a16="http://schemas.microsoft.com/office/drawing/2014/main" id="{87DFD1C2-87AC-2854-2DCF-A258139C41E6}"/>
              </a:ext>
            </a:extLst>
          </p:cNvPr>
          <p:cNvSpPr>
            <a:spLocks noGrp="1"/>
          </p:cNvSpPr>
          <p:nvPr>
            <p:ph idx="1"/>
          </p:nvPr>
        </p:nvSpPr>
        <p:spPr/>
        <p:txBody>
          <a:bodyPr>
            <a:normAutofit fontScale="85000" lnSpcReduction="20000"/>
          </a:bodyPr>
          <a:lstStyle/>
          <a:p>
            <a:pPr algn="l">
              <a:buFont typeface="+mj-lt"/>
              <a:buAutoNum type="arabicPeriod"/>
            </a:pPr>
            <a:r>
              <a:rPr lang="lt-LT" b="1" i="0" u="none" strike="noStrike" dirty="0">
                <a:effectLst/>
              </a:rPr>
              <a:t>Patogi vartotojo sąsaja</a:t>
            </a:r>
            <a:r>
              <a:rPr lang="lt-LT" i="0" u="none" strike="noStrike" dirty="0">
                <a:effectLst/>
              </a:rPr>
              <a:t>: „Gmail“ turi intuityvią ir lengvai naudojamą sąsają, todėl vartotojams paprasta naršyti ir tvarkyti el.</a:t>
            </a:r>
          </a:p>
          <a:p>
            <a:pPr algn="l">
              <a:buFont typeface="+mj-lt"/>
              <a:buAutoNum type="arabicPeriod"/>
            </a:pPr>
            <a:r>
              <a:rPr lang="lt-LT" b="1" i="0" u="none" strike="noStrike" dirty="0">
                <a:effectLst/>
              </a:rPr>
              <a:t>Didelė saugykla</a:t>
            </a:r>
            <a:r>
              <a:rPr lang="lt-LT" i="0" u="none" strike="noStrike" dirty="0">
                <a:effectLst/>
              </a:rPr>
              <a:t>: suteikia daug laisvos vietos saugykloje (15 GB), todėl galite išsaugoti daugybę el. laiškų ir priedų nepritrūkdami vietos.</a:t>
            </a:r>
          </a:p>
          <a:p>
            <a:pPr algn="l">
              <a:buFont typeface="+mj-lt"/>
              <a:buAutoNum type="arabicPeriod"/>
            </a:pPr>
            <a:r>
              <a:rPr lang="lt-LT" b="1" i="0" u="none" strike="noStrike" dirty="0">
                <a:effectLst/>
              </a:rPr>
              <a:t>Galinga paieška</a:t>
            </a:r>
            <a:r>
              <a:rPr lang="lt-LT" i="0" u="none" strike="noStrike" dirty="0">
                <a:effectLst/>
              </a:rPr>
              <a:t>: „Gmail“ paieškos funkcija yra patikima, todėl vartotojai gali lengvai rasti konkrečius el. laiškus naudojant raktinius žodžius, siuntėjo informaciją ar kitus kriterijus.</a:t>
            </a:r>
          </a:p>
          <a:p>
            <a:pPr algn="l">
              <a:buFont typeface="+mj-lt"/>
              <a:buAutoNum type="arabicPeriod"/>
            </a:pPr>
            <a:r>
              <a:rPr lang="lt-LT" b="1" i="0" u="none" strike="noStrike" dirty="0">
                <a:effectLst/>
              </a:rPr>
              <a:t>Etiketės ir filtrai</a:t>
            </a:r>
            <a:r>
              <a:rPr lang="lt-LT" i="0" u="none" strike="noStrike" dirty="0">
                <a:effectLst/>
              </a:rPr>
              <a:t>: naudotojai gali efektyviai tvarkyti savo el. laiškus pritaikydami etiketes ir nustatydami filtrus, kurie automatiškai skirsto į kategorijas gaunamus el. laiškus, kad būtų lengviau nustatyti ir tvarkyti pranešimus.</a:t>
            </a:r>
          </a:p>
          <a:p>
            <a:pPr algn="l">
              <a:buFont typeface="+mj-lt"/>
              <a:buAutoNum type="arabicPeriod"/>
            </a:pPr>
            <a:r>
              <a:rPr lang="lt-LT" b="1" i="0" u="none" strike="noStrike" dirty="0">
                <a:effectLst/>
              </a:rPr>
              <a:t>Saugos funkcijos</a:t>
            </a:r>
            <a:r>
              <a:rPr lang="lt-LT" i="0" u="none" strike="noStrike" dirty="0">
                <a:effectLst/>
              </a:rPr>
              <a:t>: „Gmail“ įdiegia stiprias saugos priemones, įskaitant šlamšto filtravimą, sukčiavimo aptikimą, dviejų veiksnių autentifikavimą ir šifravimą, kad apsaugotų vartotojų paskyras ir duomenis.</a:t>
            </a:r>
            <a:endParaRPr lang="en-GB" i="0" u="none" strike="noStrike" dirty="0">
              <a:effectLst/>
            </a:endParaRPr>
          </a:p>
        </p:txBody>
      </p:sp>
    </p:spTree>
    <p:extLst>
      <p:ext uri="{BB962C8B-B14F-4D97-AF65-F5344CB8AC3E}">
        <p14:creationId xmlns:p14="http://schemas.microsoft.com/office/powerpoint/2010/main" val="2113013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9405E-A80D-6AF4-4002-3A3180FC84FC}"/>
              </a:ext>
            </a:extLst>
          </p:cNvPr>
          <p:cNvSpPr>
            <a:spLocks noGrp="1"/>
          </p:cNvSpPr>
          <p:nvPr>
            <p:ph type="title"/>
          </p:nvPr>
        </p:nvSpPr>
        <p:spPr/>
        <p:txBody>
          <a:bodyPr/>
          <a:lstStyle/>
          <a:p>
            <a:r>
              <a:rPr lang="pt-BR" dirty="0"/>
              <a:t>„Gmail“ funkcijos ir privalumai</a:t>
            </a:r>
            <a:r>
              <a:rPr lang="lt-LT" dirty="0"/>
              <a:t> II</a:t>
            </a:r>
            <a:endParaRPr lang="en-LV" dirty="0"/>
          </a:p>
        </p:txBody>
      </p:sp>
      <p:sp>
        <p:nvSpPr>
          <p:cNvPr id="3" name="Content Placeholder 2">
            <a:extLst>
              <a:ext uri="{FF2B5EF4-FFF2-40B4-BE49-F238E27FC236}">
                <a16:creationId xmlns:a16="http://schemas.microsoft.com/office/drawing/2014/main" id="{26DE1F15-14AD-8CD7-5AFD-534907C6E570}"/>
              </a:ext>
            </a:extLst>
          </p:cNvPr>
          <p:cNvSpPr>
            <a:spLocks noGrp="1"/>
          </p:cNvSpPr>
          <p:nvPr>
            <p:ph idx="1"/>
          </p:nvPr>
        </p:nvSpPr>
        <p:spPr/>
        <p:txBody>
          <a:bodyPr>
            <a:normAutofit/>
          </a:bodyPr>
          <a:lstStyle/>
          <a:p>
            <a:pPr marL="0" indent="0" algn="l">
              <a:buNone/>
            </a:pPr>
            <a:r>
              <a:rPr lang="en-GB" b="1" i="0" u="none" strike="noStrike" dirty="0">
                <a:effectLst/>
                <a:latin typeface="Söhne"/>
              </a:rPr>
              <a:t>6.</a:t>
            </a:r>
            <a:r>
              <a:rPr lang="lt-LT" b="1" i="0" u="none" strike="noStrike" dirty="0">
                <a:effectLst/>
                <a:latin typeface="Söhne"/>
              </a:rPr>
              <a:t>  Prieiga neprisijungus</a:t>
            </a:r>
            <a:r>
              <a:rPr lang="lt-LT" i="0" u="none" strike="noStrike" dirty="0">
                <a:effectLst/>
                <a:latin typeface="Söhne"/>
              </a:rPr>
              <a:t>: naudodami „Gmail“ neprisijungus funkciją, vartotojai gali pasiekti savo el. laiškus net neturėdami interneto ryšio, todėl jie gali skaityti, atsakyti ir rašyti el. laiškus neprisijungę.</a:t>
            </a:r>
          </a:p>
          <a:p>
            <a:pPr marL="0" indent="0" algn="l">
              <a:buNone/>
            </a:pPr>
            <a:r>
              <a:rPr lang="lt-LT" b="1" i="0" u="none" strike="noStrike" dirty="0">
                <a:effectLst/>
                <a:latin typeface="Söhne"/>
              </a:rPr>
              <a:t>7. Mobilioji prieiga</a:t>
            </a:r>
            <a:r>
              <a:rPr lang="lt-LT" i="0" u="none" strike="noStrike" dirty="0">
                <a:effectLst/>
                <a:latin typeface="Söhne"/>
              </a:rPr>
              <a:t>: „Gmail“ mobilioji programėlė prieinama tiek „Android“, tiek „iOS“ įrenginiams, suteikianti patogią prieigą prie el. laiškų išmaniuosiuose telefonuose ir planšetiniuose kompiuteriuose.</a:t>
            </a:r>
          </a:p>
          <a:p>
            <a:pPr marL="0" indent="0" algn="l">
              <a:buNone/>
            </a:pPr>
            <a:r>
              <a:rPr lang="lt-LT" b="1" i="0" u="none" strike="noStrike" dirty="0">
                <a:effectLst/>
                <a:latin typeface="Söhne"/>
              </a:rPr>
              <a:t>8. Tinkinimo parinktys</a:t>
            </a:r>
            <a:r>
              <a:rPr lang="lt-LT" i="0" u="none" strike="noStrike" dirty="0">
                <a:effectLst/>
                <a:latin typeface="Söhne"/>
              </a:rPr>
              <a:t>: vartotojai gali tinkinti savo gautuosius naudodami įvairias temas ir nustatymus, kad atitiktų jų pageidavimus ir optimizuoti el. pašto valdymo patirtį.</a:t>
            </a:r>
            <a:r>
              <a:rPr lang="en-GB" i="0" u="none" strike="noStrike" dirty="0">
                <a:effectLst/>
                <a:latin typeface="Söhne"/>
              </a:rPr>
              <a:t> </a:t>
            </a:r>
            <a:endParaRPr lang="en-LV" dirty="0"/>
          </a:p>
        </p:txBody>
      </p:sp>
    </p:spTree>
    <p:extLst>
      <p:ext uri="{BB962C8B-B14F-4D97-AF65-F5344CB8AC3E}">
        <p14:creationId xmlns:p14="http://schemas.microsoft.com/office/powerpoint/2010/main" val="393457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694D665-4B9C-375E-E064-E54F8E0887E4}"/>
              </a:ext>
            </a:extLst>
          </p:cNvPr>
          <p:cNvSpPr>
            <a:spLocks noGrp="1"/>
          </p:cNvSpPr>
          <p:nvPr>
            <p:ph type="title"/>
          </p:nvPr>
        </p:nvSpPr>
        <p:spPr/>
        <p:txBody>
          <a:bodyPr/>
          <a:lstStyle/>
          <a:p>
            <a:pPr algn="ctr"/>
            <a:r>
              <a:rPr lang="lv-LV" dirty="0"/>
              <a:t>Prieš pradedant darbą</a:t>
            </a:r>
          </a:p>
        </p:txBody>
      </p:sp>
      <p:sp>
        <p:nvSpPr>
          <p:cNvPr id="3" name="Satura vietturis 2">
            <a:extLst>
              <a:ext uri="{FF2B5EF4-FFF2-40B4-BE49-F238E27FC236}">
                <a16:creationId xmlns:a16="http://schemas.microsoft.com/office/drawing/2014/main" id="{6AD61923-6521-1BFF-195C-65562E2F80FD}"/>
              </a:ext>
            </a:extLst>
          </p:cNvPr>
          <p:cNvSpPr>
            <a:spLocks noGrp="1"/>
          </p:cNvSpPr>
          <p:nvPr>
            <p:ph idx="1"/>
          </p:nvPr>
        </p:nvSpPr>
        <p:spPr>
          <a:xfrm>
            <a:off x="838200" y="1572706"/>
            <a:ext cx="6535366" cy="4351338"/>
          </a:xfrm>
        </p:spPr>
        <p:txBody>
          <a:bodyPr>
            <a:normAutofit/>
          </a:bodyPr>
          <a:lstStyle/>
          <a:p>
            <a:r>
              <a:rPr lang="lv-LV" dirty="0"/>
              <a:t>Prisijunkite prie savo Gmail paskyros.</a:t>
            </a:r>
          </a:p>
          <a:p>
            <a:r>
              <a:rPr lang="lv-LV" dirty="0"/>
              <a:t>Eikite į www.gmail.com →</a:t>
            </a:r>
          </a:p>
          <a:p>
            <a:r>
              <a:rPr lang="lv-LV" dirty="0"/>
              <a:t>Įveskite savo Google paskyros el. pašto adresą ir paspauskite → Kitas</a:t>
            </a:r>
          </a:p>
          <a:p>
            <a:r>
              <a:rPr lang="lv-LV" dirty="0"/>
              <a:t>Įveskite „Google“ paskyros slaptažodį ir paspauskite  Kitas</a:t>
            </a:r>
          </a:p>
          <a:p>
            <a:r>
              <a:rPr lang="lv-LV" dirty="0"/>
              <a:t>Jei neturite „Google“ paskyros, galite sukurti naują nemokamai → Sukurti paskyrą</a:t>
            </a:r>
          </a:p>
          <a:p>
            <a:pPr marL="0" indent="0">
              <a:buNone/>
            </a:pPr>
            <a:endParaRPr lang="lv-LV" dirty="0"/>
          </a:p>
        </p:txBody>
      </p:sp>
      <p:pic>
        <p:nvPicPr>
          <p:cNvPr id="5" name="Attēls 4">
            <a:extLst>
              <a:ext uri="{FF2B5EF4-FFF2-40B4-BE49-F238E27FC236}">
                <a16:creationId xmlns:a16="http://schemas.microsoft.com/office/drawing/2014/main" id="{68E4037D-A139-CAD3-1187-5B26BF7A00E5}"/>
              </a:ext>
            </a:extLst>
          </p:cNvPr>
          <p:cNvPicPr>
            <a:picLocks noChangeAspect="1"/>
          </p:cNvPicPr>
          <p:nvPr/>
        </p:nvPicPr>
        <p:blipFill>
          <a:blip r:embed="rId3"/>
          <a:stretch>
            <a:fillRect/>
          </a:stretch>
        </p:blipFill>
        <p:spPr>
          <a:xfrm>
            <a:off x="7857637" y="1323233"/>
            <a:ext cx="3496163" cy="3934374"/>
          </a:xfrm>
          <a:prstGeom prst="rect">
            <a:avLst/>
          </a:prstGeom>
        </p:spPr>
      </p:pic>
    </p:spTree>
    <p:extLst>
      <p:ext uri="{BB962C8B-B14F-4D97-AF65-F5344CB8AC3E}">
        <p14:creationId xmlns:p14="http://schemas.microsoft.com/office/powerpoint/2010/main" val="136708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AE2B6-0FD7-DC92-B7AF-476897D0DAD5}"/>
              </a:ext>
            </a:extLst>
          </p:cNvPr>
          <p:cNvSpPr>
            <a:spLocks noGrp="1"/>
          </p:cNvSpPr>
          <p:nvPr>
            <p:ph type="title"/>
          </p:nvPr>
        </p:nvSpPr>
        <p:spPr/>
        <p:txBody>
          <a:bodyPr>
            <a:normAutofit/>
          </a:bodyPr>
          <a:lstStyle/>
          <a:p>
            <a:r>
              <a:rPr lang="lt-LT" b="0" i="0" u="none" strike="noStrike" dirty="0">
                <a:solidFill>
                  <a:srgbClr val="000000"/>
                </a:solidFill>
                <a:effectLst/>
                <a:latin typeface="Calibri Light" panose="020F0302020204030204" pitchFamily="34" charset="0"/>
              </a:rPr>
              <a:t>„Gmail“ apžvalga:</a:t>
            </a:r>
          </a:p>
        </p:txBody>
      </p:sp>
      <p:sp>
        <p:nvSpPr>
          <p:cNvPr id="3" name="Content Placeholder 2">
            <a:extLst>
              <a:ext uri="{FF2B5EF4-FFF2-40B4-BE49-F238E27FC236}">
                <a16:creationId xmlns:a16="http://schemas.microsoft.com/office/drawing/2014/main" id="{289074C6-B8B6-9510-D3DD-048B69EA9FC9}"/>
              </a:ext>
            </a:extLst>
          </p:cNvPr>
          <p:cNvSpPr>
            <a:spLocks noGrp="1"/>
          </p:cNvSpPr>
          <p:nvPr>
            <p:ph idx="1"/>
          </p:nvPr>
        </p:nvSpPr>
        <p:spPr>
          <a:xfrm>
            <a:off x="838200" y="1690688"/>
            <a:ext cx="10515600" cy="4486275"/>
          </a:xfrm>
        </p:spPr>
        <p:txBody>
          <a:bodyPr>
            <a:normAutofit fontScale="92500" lnSpcReduction="10000"/>
          </a:bodyPr>
          <a:lstStyle/>
          <a:p>
            <a:r>
              <a:rPr lang="lt-LT" b="1" dirty="0"/>
              <a:t>Kaina</a:t>
            </a:r>
            <a:r>
              <a:rPr lang="lt-LT" dirty="0"/>
              <a:t>: Nemokamas naudojimas.</a:t>
            </a:r>
          </a:p>
          <a:p>
            <a:r>
              <a:rPr lang="lt-LT" b="1" dirty="0"/>
              <a:t>El. pašto adresas</a:t>
            </a:r>
            <a:r>
              <a:rPr lang="lt-LT" dirty="0"/>
              <a:t>: el. pašto adresu (pvz., jūs-decide@gmail.com) turi būti naudojamas Gmail domenas.</a:t>
            </a:r>
          </a:p>
          <a:p>
            <a:r>
              <a:rPr lang="lt-LT" b="1" dirty="0"/>
              <a:t>Saugykla</a:t>
            </a:r>
            <a:r>
              <a:rPr lang="lt-LT" dirty="0"/>
              <a:t>: 15 GB nemokama saugykla.</a:t>
            </a:r>
          </a:p>
          <a:p>
            <a:r>
              <a:rPr lang="lt-LT" b="1" dirty="0"/>
              <a:t>Sauga</a:t>
            </a:r>
            <a:r>
              <a:rPr lang="lt-LT" dirty="0"/>
              <a:t>: pagrindinės saugos funkcijos, šlamšto filtrai ir apsauga nuo sukčiavimo.</a:t>
            </a:r>
          </a:p>
          <a:p>
            <a:r>
              <a:rPr lang="lt-LT" b="1" dirty="0"/>
              <a:t>Palaikymas</a:t>
            </a:r>
            <a:r>
              <a:rPr lang="lt-LT" dirty="0"/>
              <a:t>: problemų sprendimas naudojant „Gmail“ pagalbos centrą.</a:t>
            </a:r>
          </a:p>
          <a:p>
            <a:r>
              <a:rPr lang="lt-LT" b="1" dirty="0"/>
              <a:t>Palaikomi įrenginiai</a:t>
            </a:r>
            <a:r>
              <a:rPr lang="lt-LT" dirty="0"/>
              <a:t>: galima naudoti staliniuose kompiuteriuose, išmaniuosiuose telefonuose ir planšetiniuose kompiuteriuose. Galima pasiekti per bet kurią žiniatinklio naršyklę ir įvairias programas, skirtas Android ir iOS įrenginiams.</a:t>
            </a:r>
            <a:endParaRPr lang="en-LV" dirty="0"/>
          </a:p>
        </p:txBody>
      </p:sp>
    </p:spTree>
    <p:extLst>
      <p:ext uri="{BB962C8B-B14F-4D97-AF65-F5344CB8AC3E}">
        <p14:creationId xmlns:p14="http://schemas.microsoft.com/office/powerpoint/2010/main" val="2963212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16061-78BD-BB46-B136-5362FB81CDB9}"/>
              </a:ext>
            </a:extLst>
          </p:cNvPr>
          <p:cNvSpPr>
            <a:spLocks noGrp="1"/>
          </p:cNvSpPr>
          <p:nvPr>
            <p:ph type="title"/>
          </p:nvPr>
        </p:nvSpPr>
        <p:spPr>
          <a:xfrm>
            <a:off x="838200" y="144823"/>
            <a:ext cx="10515600" cy="1325563"/>
          </a:xfrm>
        </p:spPr>
        <p:txBody>
          <a:bodyPr/>
          <a:lstStyle/>
          <a:p>
            <a:r>
              <a:rPr lang="lv-LV" dirty="0"/>
              <a:t>Sąsaja ir navigacija</a:t>
            </a:r>
          </a:p>
        </p:txBody>
      </p:sp>
      <p:pic>
        <p:nvPicPr>
          <p:cNvPr id="5" name="Satura vietturis 4" descr="Attēls, kurā ir teksts, ekrānuzņēmums, programmatūra, datora ikona&#10;&#10;Apraksts ģenerēts automātiski">
            <a:extLst>
              <a:ext uri="{FF2B5EF4-FFF2-40B4-BE49-F238E27FC236}">
                <a16:creationId xmlns:a16="http://schemas.microsoft.com/office/drawing/2014/main" id="{235028E9-2F4B-ADDF-CDEB-C074BBBFDD51}"/>
              </a:ext>
            </a:extLst>
          </p:cNvPr>
          <p:cNvPicPr>
            <a:picLocks noGrp="1" noChangeAspect="1"/>
          </p:cNvPicPr>
          <p:nvPr>
            <p:ph idx="1"/>
          </p:nvPr>
        </p:nvPicPr>
        <p:blipFill>
          <a:blip r:embed="rId3"/>
          <a:stretch>
            <a:fillRect/>
          </a:stretch>
        </p:blipFill>
        <p:spPr>
          <a:xfrm>
            <a:off x="1046011" y="1759691"/>
            <a:ext cx="9939034" cy="4351338"/>
          </a:xfrm>
        </p:spPr>
      </p:pic>
      <p:sp>
        <p:nvSpPr>
          <p:cNvPr id="19" name="TextBox 18">
            <a:extLst>
              <a:ext uri="{FF2B5EF4-FFF2-40B4-BE49-F238E27FC236}">
                <a16:creationId xmlns:a16="http://schemas.microsoft.com/office/drawing/2014/main" id="{E1D58BC8-B2DE-991A-F02D-E2C6C7FDD9CD}"/>
              </a:ext>
            </a:extLst>
          </p:cNvPr>
          <p:cNvSpPr txBox="1"/>
          <p:nvPr/>
        </p:nvSpPr>
        <p:spPr>
          <a:xfrm>
            <a:off x="2175816" y="2221356"/>
            <a:ext cx="2410147" cy="461665"/>
          </a:xfrm>
          <a:prstGeom prst="rect">
            <a:avLst/>
          </a:prstGeom>
          <a:solidFill>
            <a:schemeClr val="bg1"/>
          </a:solidFill>
          <a:ln w="28575">
            <a:solidFill>
              <a:srgbClr val="FF0000"/>
            </a:solidFill>
          </a:ln>
        </p:spPr>
        <p:txBody>
          <a:bodyPr wrap="none" rtlCol="0">
            <a:spAutoFit/>
          </a:bodyPr>
          <a:lstStyle/>
          <a:p>
            <a:r>
              <a:rPr lang="lv-LV" sz="2400"/>
              <a:t>Rašymo mygtukas</a:t>
            </a:r>
            <a:endParaRPr lang="lv-LV" sz="2400" dirty="0"/>
          </a:p>
        </p:txBody>
      </p:sp>
      <p:sp>
        <p:nvSpPr>
          <p:cNvPr id="23" name="TextBox 22">
            <a:extLst>
              <a:ext uri="{FF2B5EF4-FFF2-40B4-BE49-F238E27FC236}">
                <a16:creationId xmlns:a16="http://schemas.microsoft.com/office/drawing/2014/main" id="{139AD6A6-881C-47BD-F5B5-8E439DD45EC0}"/>
              </a:ext>
            </a:extLst>
          </p:cNvPr>
          <p:cNvSpPr txBox="1"/>
          <p:nvPr/>
        </p:nvSpPr>
        <p:spPr>
          <a:xfrm>
            <a:off x="6956018" y="1759691"/>
            <a:ext cx="2130327"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Paieškos juosta</a:t>
            </a:r>
            <a:endParaRPr lang="lv-LV" dirty="0"/>
          </a:p>
        </p:txBody>
      </p:sp>
      <p:sp>
        <p:nvSpPr>
          <p:cNvPr id="26" name="TextBox 25">
            <a:extLst>
              <a:ext uri="{FF2B5EF4-FFF2-40B4-BE49-F238E27FC236}">
                <a16:creationId xmlns:a16="http://schemas.microsoft.com/office/drawing/2014/main" id="{F1ABA6B9-C898-26DA-2DFC-9400FDB5C2FA}"/>
              </a:ext>
            </a:extLst>
          </p:cNvPr>
          <p:cNvSpPr txBox="1"/>
          <p:nvPr/>
        </p:nvSpPr>
        <p:spPr>
          <a:xfrm>
            <a:off x="506112" y="4458882"/>
            <a:ext cx="3494803"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t-LT" dirty="0"/>
              <a:t>Šoninė juosta ir navigacija</a:t>
            </a:r>
            <a:endParaRPr lang="lv-LV" dirty="0"/>
          </a:p>
        </p:txBody>
      </p:sp>
      <p:sp>
        <p:nvSpPr>
          <p:cNvPr id="30" name="TextBox 29">
            <a:extLst>
              <a:ext uri="{FF2B5EF4-FFF2-40B4-BE49-F238E27FC236}">
                <a16:creationId xmlns:a16="http://schemas.microsoft.com/office/drawing/2014/main" id="{50473A7F-AE9F-A76E-AB32-55FD32E520A2}"/>
              </a:ext>
            </a:extLst>
          </p:cNvPr>
          <p:cNvSpPr txBox="1"/>
          <p:nvPr/>
        </p:nvSpPr>
        <p:spPr>
          <a:xfrm>
            <a:off x="9324975" y="1239554"/>
            <a:ext cx="2772169"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Meniu ir nustatymai</a:t>
            </a:r>
            <a:endParaRPr lang="lv-LV" dirty="0"/>
          </a:p>
        </p:txBody>
      </p:sp>
      <p:sp>
        <p:nvSpPr>
          <p:cNvPr id="35" name="TextBox 34">
            <a:extLst>
              <a:ext uri="{FF2B5EF4-FFF2-40B4-BE49-F238E27FC236}">
                <a16:creationId xmlns:a16="http://schemas.microsoft.com/office/drawing/2014/main" id="{CD3FC038-EAD0-71F5-43B3-C90B347B11C2}"/>
              </a:ext>
            </a:extLst>
          </p:cNvPr>
          <p:cNvSpPr txBox="1"/>
          <p:nvPr/>
        </p:nvSpPr>
        <p:spPr>
          <a:xfrm>
            <a:off x="10985045" y="1805857"/>
            <a:ext cx="1206955" cy="1200329"/>
          </a:xfrm>
          <a:prstGeom prst="rect">
            <a:avLst/>
          </a:prstGeom>
          <a:solidFill>
            <a:schemeClr val="bg1"/>
          </a:solidFill>
          <a:ln w="28575">
            <a:solidFill>
              <a:srgbClr val="FF0000"/>
            </a:solidFill>
          </a:ln>
        </p:spPr>
        <p:txBody>
          <a:bodyPr wrap="square" rtlCol="0">
            <a:spAutoFit/>
          </a:bodyPr>
          <a:lstStyle>
            <a:defPPr>
              <a:defRPr lang="en-LV"/>
            </a:defPPr>
            <a:lvl1pPr>
              <a:defRPr sz="2400" b="1" i="0" u="none" strike="noStrike">
                <a:effectLst/>
              </a:defRPr>
            </a:lvl1pPr>
          </a:lstStyle>
          <a:p>
            <a:r>
              <a:rPr lang="lv-LV"/>
              <a:t>Profilio piktograma</a:t>
            </a:r>
            <a:endParaRPr lang="lv-LV" dirty="0"/>
          </a:p>
        </p:txBody>
      </p:sp>
      <p:sp>
        <p:nvSpPr>
          <p:cNvPr id="39" name="TextBox 38">
            <a:extLst>
              <a:ext uri="{FF2B5EF4-FFF2-40B4-BE49-F238E27FC236}">
                <a16:creationId xmlns:a16="http://schemas.microsoft.com/office/drawing/2014/main" id="{86E476B3-9EC1-C68A-3EF9-3AD0B2C99416}"/>
              </a:ext>
            </a:extLst>
          </p:cNvPr>
          <p:cNvSpPr txBox="1"/>
          <p:nvPr/>
        </p:nvSpPr>
        <p:spPr>
          <a:xfrm>
            <a:off x="6257455" y="4228049"/>
            <a:ext cx="1740651" cy="461665"/>
          </a:xfrm>
          <a:prstGeom prst="rect">
            <a:avLst/>
          </a:prstGeom>
          <a:solidFill>
            <a:schemeClr val="bg1"/>
          </a:solidFill>
          <a:ln w="28575">
            <a:solidFill>
              <a:srgbClr val="FF0000"/>
            </a:solidFill>
          </a:ln>
        </p:spPr>
        <p:txBody>
          <a:bodyPr wrap="square" rtlCol="0">
            <a:spAutoFit/>
          </a:bodyPr>
          <a:lstStyle>
            <a:defPPr>
              <a:defRPr lang="en-LV"/>
            </a:defPPr>
            <a:lvl1pPr>
              <a:defRPr sz="2400" b="1" i="0" u="none" strike="noStrike">
                <a:effectLst/>
              </a:defRPr>
            </a:lvl1pPr>
          </a:lstStyle>
          <a:p>
            <a:r>
              <a:rPr lang="lv-LV"/>
              <a:t>Pasiuntinys</a:t>
            </a:r>
            <a:endParaRPr lang="lv-LV" dirty="0"/>
          </a:p>
        </p:txBody>
      </p:sp>
    </p:spTree>
    <p:extLst>
      <p:ext uri="{BB962C8B-B14F-4D97-AF65-F5344CB8AC3E}">
        <p14:creationId xmlns:p14="http://schemas.microsoft.com/office/powerpoint/2010/main" val="669749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Attēls 16">
            <a:extLst>
              <a:ext uri="{FF2B5EF4-FFF2-40B4-BE49-F238E27FC236}">
                <a16:creationId xmlns:a16="http://schemas.microsoft.com/office/drawing/2014/main" id="{DB75FC27-FECF-4152-268F-19435E87CC62}"/>
              </a:ext>
            </a:extLst>
          </p:cNvPr>
          <p:cNvPicPr>
            <a:picLocks noChangeAspect="1"/>
          </p:cNvPicPr>
          <p:nvPr/>
        </p:nvPicPr>
        <p:blipFill>
          <a:blip r:embed="rId3"/>
          <a:stretch>
            <a:fillRect/>
          </a:stretch>
        </p:blipFill>
        <p:spPr>
          <a:xfrm>
            <a:off x="616290" y="3810601"/>
            <a:ext cx="10737510" cy="2118544"/>
          </a:xfrm>
          <a:prstGeom prst="rect">
            <a:avLst/>
          </a:prstGeom>
        </p:spPr>
      </p:pic>
      <p:sp>
        <p:nvSpPr>
          <p:cNvPr id="2" name="Title 1">
            <a:extLst>
              <a:ext uri="{FF2B5EF4-FFF2-40B4-BE49-F238E27FC236}">
                <a16:creationId xmlns:a16="http://schemas.microsoft.com/office/drawing/2014/main" id="{05C5A6B8-D087-FC87-2D3F-0DD578AA54D7}"/>
              </a:ext>
            </a:extLst>
          </p:cNvPr>
          <p:cNvSpPr>
            <a:spLocks noGrp="1"/>
          </p:cNvSpPr>
          <p:nvPr>
            <p:ph type="title"/>
          </p:nvPr>
        </p:nvSpPr>
        <p:spPr/>
        <p:txBody>
          <a:bodyPr/>
          <a:lstStyle/>
          <a:p>
            <a:r>
              <a:rPr lang="en-LV" dirty="0"/>
              <a:t>El. laiško atidarymas</a:t>
            </a:r>
          </a:p>
        </p:txBody>
      </p:sp>
      <p:pic>
        <p:nvPicPr>
          <p:cNvPr id="11" name="Attēls 10">
            <a:extLst>
              <a:ext uri="{FF2B5EF4-FFF2-40B4-BE49-F238E27FC236}">
                <a16:creationId xmlns:a16="http://schemas.microsoft.com/office/drawing/2014/main" id="{5AEE950A-8D9B-52D5-A4F5-ED4B73218EB9}"/>
              </a:ext>
            </a:extLst>
          </p:cNvPr>
          <p:cNvPicPr>
            <a:picLocks noChangeAspect="1"/>
          </p:cNvPicPr>
          <p:nvPr/>
        </p:nvPicPr>
        <p:blipFill rotWithShape="1">
          <a:blip r:embed="rId4"/>
          <a:srcRect r="17624"/>
          <a:stretch/>
        </p:blipFill>
        <p:spPr>
          <a:xfrm>
            <a:off x="947491" y="1600042"/>
            <a:ext cx="9623527" cy="1828958"/>
          </a:xfrm>
          <a:prstGeom prst="rect">
            <a:avLst/>
          </a:prstGeom>
        </p:spPr>
      </p:pic>
      <p:pic>
        <p:nvPicPr>
          <p:cNvPr id="15" name="Attēls 14">
            <a:extLst>
              <a:ext uri="{FF2B5EF4-FFF2-40B4-BE49-F238E27FC236}">
                <a16:creationId xmlns:a16="http://schemas.microsoft.com/office/drawing/2014/main" id="{36005FBB-41B9-4DAB-6998-BC51D3AD2E93}"/>
              </a:ext>
            </a:extLst>
          </p:cNvPr>
          <p:cNvPicPr>
            <a:picLocks noChangeAspect="1"/>
          </p:cNvPicPr>
          <p:nvPr/>
        </p:nvPicPr>
        <p:blipFill>
          <a:blip r:embed="rId5"/>
          <a:stretch>
            <a:fillRect/>
          </a:stretch>
        </p:blipFill>
        <p:spPr>
          <a:xfrm>
            <a:off x="6318834" y="4119822"/>
            <a:ext cx="2575783" cy="2011854"/>
          </a:xfrm>
          <a:prstGeom prst="rect">
            <a:avLst/>
          </a:prstGeom>
        </p:spPr>
      </p:pic>
      <p:sp>
        <p:nvSpPr>
          <p:cNvPr id="19" name="TextBox 18">
            <a:extLst>
              <a:ext uri="{FF2B5EF4-FFF2-40B4-BE49-F238E27FC236}">
                <a16:creationId xmlns:a16="http://schemas.microsoft.com/office/drawing/2014/main" id="{0E98EFC4-BF29-25B1-6202-DFB0AE982AB9}"/>
              </a:ext>
            </a:extLst>
          </p:cNvPr>
          <p:cNvSpPr txBox="1"/>
          <p:nvPr/>
        </p:nvSpPr>
        <p:spPr>
          <a:xfrm>
            <a:off x="10202934" y="5698312"/>
            <a:ext cx="1221809"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dirty="0"/>
              <a:t>Atsakyti</a:t>
            </a:r>
          </a:p>
        </p:txBody>
      </p:sp>
      <p:sp>
        <p:nvSpPr>
          <p:cNvPr id="23" name="TextBox 22">
            <a:extLst>
              <a:ext uri="{FF2B5EF4-FFF2-40B4-BE49-F238E27FC236}">
                <a16:creationId xmlns:a16="http://schemas.microsoft.com/office/drawing/2014/main" id="{EFEDB330-5127-0510-2D35-4BD895E586C2}"/>
              </a:ext>
            </a:extLst>
          </p:cNvPr>
          <p:cNvSpPr txBox="1"/>
          <p:nvPr/>
        </p:nvSpPr>
        <p:spPr>
          <a:xfrm>
            <a:off x="10813642" y="6224008"/>
            <a:ext cx="2239716"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Atsakyti visiems</a:t>
            </a:r>
            <a:endParaRPr lang="lv-LV" dirty="0"/>
          </a:p>
        </p:txBody>
      </p:sp>
      <p:sp>
        <p:nvSpPr>
          <p:cNvPr id="26" name="TextBox 25">
            <a:extLst>
              <a:ext uri="{FF2B5EF4-FFF2-40B4-BE49-F238E27FC236}">
                <a16:creationId xmlns:a16="http://schemas.microsoft.com/office/drawing/2014/main" id="{79295902-1216-5783-EA3B-11794460B4FA}"/>
              </a:ext>
            </a:extLst>
          </p:cNvPr>
          <p:cNvSpPr txBox="1"/>
          <p:nvPr/>
        </p:nvSpPr>
        <p:spPr>
          <a:xfrm>
            <a:off x="10875262" y="4836165"/>
            <a:ext cx="1663982"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Perdavimas</a:t>
            </a:r>
            <a:endParaRPr lang="lv-LV" dirty="0"/>
          </a:p>
        </p:txBody>
      </p:sp>
      <p:sp>
        <p:nvSpPr>
          <p:cNvPr id="28" name="TextBox 27">
            <a:extLst>
              <a:ext uri="{FF2B5EF4-FFF2-40B4-BE49-F238E27FC236}">
                <a16:creationId xmlns:a16="http://schemas.microsoft.com/office/drawing/2014/main" id="{FC9EF3D7-F59E-F77F-D0FD-F40FC7745C25}"/>
              </a:ext>
            </a:extLst>
          </p:cNvPr>
          <p:cNvSpPr txBox="1"/>
          <p:nvPr/>
        </p:nvSpPr>
        <p:spPr>
          <a:xfrm>
            <a:off x="2134087" y="3403420"/>
            <a:ext cx="1023101"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Ištrinti</a:t>
            </a:r>
            <a:endParaRPr lang="lv-LV" dirty="0"/>
          </a:p>
        </p:txBody>
      </p:sp>
      <p:sp>
        <p:nvSpPr>
          <p:cNvPr id="30" name="TextBox 29">
            <a:extLst>
              <a:ext uri="{FF2B5EF4-FFF2-40B4-BE49-F238E27FC236}">
                <a16:creationId xmlns:a16="http://schemas.microsoft.com/office/drawing/2014/main" id="{82B861C5-9CEB-90ED-F154-AB4883975996}"/>
              </a:ext>
            </a:extLst>
          </p:cNvPr>
          <p:cNvSpPr txBox="1"/>
          <p:nvPr/>
        </p:nvSpPr>
        <p:spPr>
          <a:xfrm>
            <a:off x="266985" y="3444460"/>
            <a:ext cx="1346651"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dirty="0"/>
              <a:t>Arghyvas</a:t>
            </a:r>
          </a:p>
        </p:txBody>
      </p:sp>
      <p:sp>
        <p:nvSpPr>
          <p:cNvPr id="32" name="TextBox 31">
            <a:extLst>
              <a:ext uri="{FF2B5EF4-FFF2-40B4-BE49-F238E27FC236}">
                <a16:creationId xmlns:a16="http://schemas.microsoft.com/office/drawing/2014/main" id="{43F5E283-04F0-5E30-FE9E-98234AFA7466}"/>
              </a:ext>
            </a:extLst>
          </p:cNvPr>
          <p:cNvSpPr txBox="1"/>
          <p:nvPr/>
        </p:nvSpPr>
        <p:spPr>
          <a:xfrm>
            <a:off x="3106776" y="2987921"/>
            <a:ext cx="1581587" cy="1200329"/>
          </a:xfrm>
          <a:prstGeom prst="rect">
            <a:avLst/>
          </a:prstGeom>
          <a:solidFill>
            <a:schemeClr val="bg1"/>
          </a:solidFill>
          <a:ln w="28575">
            <a:solidFill>
              <a:srgbClr val="FF0000"/>
            </a:solidFill>
          </a:ln>
        </p:spPr>
        <p:txBody>
          <a:bodyPr wrap="square" rtlCol="0">
            <a:spAutoFit/>
          </a:bodyPr>
          <a:lstStyle>
            <a:defPPr>
              <a:defRPr lang="en-LV"/>
            </a:defPPr>
            <a:lvl1pPr>
              <a:defRPr sz="2400" b="1" i="0" u="none" strike="noStrike">
                <a:effectLst/>
              </a:defRPr>
            </a:lvl1pPr>
          </a:lstStyle>
          <a:p>
            <a:pPr algn="ctr"/>
            <a:r>
              <a:rPr lang="lt-LT" dirty="0"/>
              <a:t>Žymėti kaip neskaitytą</a:t>
            </a:r>
            <a:endParaRPr lang="lv-LV" dirty="0"/>
          </a:p>
        </p:txBody>
      </p:sp>
      <p:sp>
        <p:nvSpPr>
          <p:cNvPr id="34" name="TextBox 33">
            <a:extLst>
              <a:ext uri="{FF2B5EF4-FFF2-40B4-BE49-F238E27FC236}">
                <a16:creationId xmlns:a16="http://schemas.microsoft.com/office/drawing/2014/main" id="{27CFF6CD-C084-2EB8-1025-29874A0C4790}"/>
              </a:ext>
            </a:extLst>
          </p:cNvPr>
          <p:cNvSpPr txBox="1"/>
          <p:nvPr/>
        </p:nvSpPr>
        <p:spPr>
          <a:xfrm>
            <a:off x="4863015" y="3348936"/>
            <a:ext cx="2596224"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Naudokite etiketes</a:t>
            </a:r>
            <a:endParaRPr lang="lv-LV" dirty="0"/>
          </a:p>
        </p:txBody>
      </p:sp>
      <p:sp>
        <p:nvSpPr>
          <p:cNvPr id="36" name="TextBox 35">
            <a:extLst>
              <a:ext uri="{FF2B5EF4-FFF2-40B4-BE49-F238E27FC236}">
                <a16:creationId xmlns:a16="http://schemas.microsoft.com/office/drawing/2014/main" id="{B5C4656F-A428-492E-D58F-E5275E516270}"/>
              </a:ext>
            </a:extLst>
          </p:cNvPr>
          <p:cNvSpPr txBox="1"/>
          <p:nvPr/>
        </p:nvSpPr>
        <p:spPr>
          <a:xfrm>
            <a:off x="4470451" y="4525584"/>
            <a:ext cx="1447312" cy="1200329"/>
          </a:xfrm>
          <a:prstGeom prst="rect">
            <a:avLst/>
          </a:prstGeom>
          <a:solidFill>
            <a:schemeClr val="bg1"/>
          </a:solidFill>
          <a:ln w="28575">
            <a:solidFill>
              <a:srgbClr val="FF0000"/>
            </a:solidFill>
          </a:ln>
        </p:spPr>
        <p:txBody>
          <a:bodyPr wrap="square" rtlCol="0">
            <a:spAutoFit/>
          </a:bodyPr>
          <a:lstStyle>
            <a:defPPr>
              <a:defRPr lang="en-LV"/>
            </a:defPPr>
            <a:lvl1pPr>
              <a:defRPr sz="2400" b="1" i="0" u="none" strike="noStrike">
                <a:effectLst/>
              </a:defRPr>
            </a:lvl1pPr>
          </a:lstStyle>
          <a:p>
            <a:pPr algn="ctr"/>
            <a:r>
              <a:rPr lang="lv-LV"/>
              <a:t>Perkelti į kitą aplanką</a:t>
            </a:r>
            <a:endParaRPr lang="lv-LV" dirty="0"/>
          </a:p>
        </p:txBody>
      </p:sp>
      <p:sp>
        <p:nvSpPr>
          <p:cNvPr id="38" name="TextBox 37">
            <a:extLst>
              <a:ext uri="{FF2B5EF4-FFF2-40B4-BE49-F238E27FC236}">
                <a16:creationId xmlns:a16="http://schemas.microsoft.com/office/drawing/2014/main" id="{3650E944-63D7-BAEA-9795-6EA6E0738048}"/>
              </a:ext>
            </a:extLst>
          </p:cNvPr>
          <p:cNvSpPr txBox="1"/>
          <p:nvPr/>
        </p:nvSpPr>
        <p:spPr>
          <a:xfrm>
            <a:off x="8742001" y="6058236"/>
            <a:ext cx="1724991" cy="830997"/>
          </a:xfrm>
          <a:prstGeom prst="rect">
            <a:avLst/>
          </a:prstGeom>
          <a:solidFill>
            <a:schemeClr val="bg1"/>
          </a:solidFill>
          <a:ln w="28575">
            <a:solidFill>
              <a:srgbClr val="FF0000"/>
            </a:solidFill>
          </a:ln>
        </p:spPr>
        <p:txBody>
          <a:bodyPr wrap="square" rtlCol="0">
            <a:spAutoFit/>
          </a:bodyPr>
          <a:lstStyle>
            <a:defPPr>
              <a:defRPr lang="en-LV"/>
            </a:defPPr>
            <a:lvl1pPr>
              <a:defRPr sz="2400" b="1" i="0" u="none" strike="noStrike">
                <a:effectLst/>
              </a:defRPr>
            </a:lvl1pPr>
          </a:lstStyle>
          <a:p>
            <a:r>
              <a:rPr lang="lt-LT"/>
              <a:t>Pridėti žvaigždutes</a:t>
            </a:r>
            <a:endParaRPr lang="lv-LV" dirty="0"/>
          </a:p>
        </p:txBody>
      </p:sp>
      <p:sp>
        <p:nvSpPr>
          <p:cNvPr id="40" name="TextBox 39">
            <a:extLst>
              <a:ext uri="{FF2B5EF4-FFF2-40B4-BE49-F238E27FC236}">
                <a16:creationId xmlns:a16="http://schemas.microsoft.com/office/drawing/2014/main" id="{F51A17E7-DF4C-9D11-5AFC-BE57D61052EB}"/>
              </a:ext>
            </a:extLst>
          </p:cNvPr>
          <p:cNvSpPr txBox="1"/>
          <p:nvPr/>
        </p:nvSpPr>
        <p:spPr>
          <a:xfrm>
            <a:off x="1111918" y="4507831"/>
            <a:ext cx="2892908"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a:t>Pranešti apie šlamštą</a:t>
            </a:r>
            <a:endParaRPr lang="lv-LV" dirty="0"/>
          </a:p>
        </p:txBody>
      </p:sp>
      <p:sp>
        <p:nvSpPr>
          <p:cNvPr id="42" name="TextBox 41">
            <a:extLst>
              <a:ext uri="{FF2B5EF4-FFF2-40B4-BE49-F238E27FC236}">
                <a16:creationId xmlns:a16="http://schemas.microsoft.com/office/drawing/2014/main" id="{720747DC-4B8F-D2C1-61DB-797B056A9E96}"/>
              </a:ext>
            </a:extLst>
          </p:cNvPr>
          <p:cNvSpPr txBox="1"/>
          <p:nvPr/>
        </p:nvSpPr>
        <p:spPr>
          <a:xfrm>
            <a:off x="10169946" y="4127502"/>
            <a:ext cx="1521891" cy="461665"/>
          </a:xfrm>
          <a:prstGeom prst="rect">
            <a:avLst/>
          </a:prstGeom>
          <a:solidFill>
            <a:schemeClr val="bg1"/>
          </a:solidFill>
          <a:ln w="28575">
            <a:solidFill>
              <a:srgbClr val="FF0000"/>
            </a:solidFill>
          </a:ln>
        </p:spPr>
        <p:txBody>
          <a:bodyPr wrap="none" rtlCol="0">
            <a:spAutoFit/>
          </a:bodyPr>
          <a:lstStyle>
            <a:defPPr>
              <a:defRPr lang="en-LV"/>
            </a:defPPr>
            <a:lvl1pPr>
              <a:defRPr sz="2400" b="1" i="0" u="none" strike="noStrike">
                <a:effectLst/>
              </a:defRPr>
            </a:lvl1pPr>
          </a:lstStyle>
          <a:p>
            <a:r>
              <a:rPr lang="lv-LV" dirty="0"/>
              <a:t>Spausdinti</a:t>
            </a:r>
          </a:p>
        </p:txBody>
      </p:sp>
      <p:cxnSp>
        <p:nvCxnSpPr>
          <p:cNvPr id="44" name="Taisns bultveida savienotājs 43">
            <a:extLst>
              <a:ext uri="{FF2B5EF4-FFF2-40B4-BE49-F238E27FC236}">
                <a16:creationId xmlns:a16="http://schemas.microsoft.com/office/drawing/2014/main" id="{B0574D9E-21B8-E743-FC92-99D10D1CD12C}"/>
              </a:ext>
            </a:extLst>
          </p:cNvPr>
          <p:cNvCxnSpPr>
            <a:cxnSpLocks/>
          </p:cNvCxnSpPr>
          <p:nvPr/>
        </p:nvCxnSpPr>
        <p:spPr>
          <a:xfrm>
            <a:off x="1283255" y="3921585"/>
            <a:ext cx="187405" cy="20591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Taisns bultveida savienotājs 46">
            <a:extLst>
              <a:ext uri="{FF2B5EF4-FFF2-40B4-BE49-F238E27FC236}">
                <a16:creationId xmlns:a16="http://schemas.microsoft.com/office/drawing/2014/main" id="{1EC003A7-1D4B-EE5B-A886-886C8061AB3B}"/>
              </a:ext>
            </a:extLst>
          </p:cNvPr>
          <p:cNvCxnSpPr/>
          <p:nvPr/>
        </p:nvCxnSpPr>
        <p:spPr>
          <a:xfrm flipH="1">
            <a:off x="2595084" y="3906125"/>
            <a:ext cx="82204" cy="21369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Taisns bultveida savienotājs 48">
            <a:extLst>
              <a:ext uri="{FF2B5EF4-FFF2-40B4-BE49-F238E27FC236}">
                <a16:creationId xmlns:a16="http://schemas.microsoft.com/office/drawing/2014/main" id="{90379825-6E5A-42BD-B9A0-84CFE13D65A9}"/>
              </a:ext>
            </a:extLst>
          </p:cNvPr>
          <p:cNvCxnSpPr>
            <a:cxnSpLocks/>
            <a:stCxn id="32" idx="2"/>
          </p:cNvCxnSpPr>
          <p:nvPr/>
        </p:nvCxnSpPr>
        <p:spPr>
          <a:xfrm flipH="1" flipV="1">
            <a:off x="3429000" y="4119822"/>
            <a:ext cx="468570" cy="6842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Taisns bultveida savienotājs 50">
            <a:extLst>
              <a:ext uri="{FF2B5EF4-FFF2-40B4-BE49-F238E27FC236}">
                <a16:creationId xmlns:a16="http://schemas.microsoft.com/office/drawing/2014/main" id="{0D04BEF0-A175-DF4B-200A-52D6323B2BE1}"/>
              </a:ext>
            </a:extLst>
          </p:cNvPr>
          <p:cNvCxnSpPr>
            <a:stCxn id="34" idx="2"/>
          </p:cNvCxnSpPr>
          <p:nvPr/>
        </p:nvCxnSpPr>
        <p:spPr>
          <a:xfrm flipH="1">
            <a:off x="5619635" y="3810601"/>
            <a:ext cx="541492" cy="30922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Taisns bultveida savienotājs 52">
            <a:extLst>
              <a:ext uri="{FF2B5EF4-FFF2-40B4-BE49-F238E27FC236}">
                <a16:creationId xmlns:a16="http://schemas.microsoft.com/office/drawing/2014/main" id="{77DFC9FC-C6EF-1B9C-C4FD-74976DF7F847}"/>
              </a:ext>
            </a:extLst>
          </p:cNvPr>
          <p:cNvCxnSpPr>
            <a:cxnSpLocks/>
            <a:stCxn id="36" idx="0"/>
          </p:cNvCxnSpPr>
          <p:nvPr/>
        </p:nvCxnSpPr>
        <p:spPr>
          <a:xfrm flipH="1" flipV="1">
            <a:off x="5043505" y="4200519"/>
            <a:ext cx="150602" cy="32506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Taisns bultveida savienotājs 54">
            <a:extLst>
              <a:ext uri="{FF2B5EF4-FFF2-40B4-BE49-F238E27FC236}">
                <a16:creationId xmlns:a16="http://schemas.microsoft.com/office/drawing/2014/main" id="{6C8D9BB7-FBD0-B6EA-9467-6855EF98CEEF}"/>
              </a:ext>
            </a:extLst>
          </p:cNvPr>
          <p:cNvCxnSpPr>
            <a:stCxn id="40" idx="0"/>
          </p:cNvCxnSpPr>
          <p:nvPr/>
        </p:nvCxnSpPr>
        <p:spPr>
          <a:xfrm flipH="1" flipV="1">
            <a:off x="2030760" y="4190930"/>
            <a:ext cx="527612" cy="31690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Taisns bultveida savienotājs 56">
            <a:extLst>
              <a:ext uri="{FF2B5EF4-FFF2-40B4-BE49-F238E27FC236}">
                <a16:creationId xmlns:a16="http://schemas.microsoft.com/office/drawing/2014/main" id="{27EA95F7-1588-1EF7-2E4A-C4A983C5389A}"/>
              </a:ext>
            </a:extLst>
          </p:cNvPr>
          <p:cNvCxnSpPr>
            <a:cxnSpLocks/>
            <a:stCxn id="38" idx="0"/>
          </p:cNvCxnSpPr>
          <p:nvPr/>
        </p:nvCxnSpPr>
        <p:spPr>
          <a:xfrm flipV="1">
            <a:off x="9604497" y="5635280"/>
            <a:ext cx="26698" cy="42295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Taisns bultveida savienotājs 58">
            <a:extLst>
              <a:ext uri="{FF2B5EF4-FFF2-40B4-BE49-F238E27FC236}">
                <a16:creationId xmlns:a16="http://schemas.microsoft.com/office/drawing/2014/main" id="{A1280C99-29AE-3769-AFEB-10E4F705408C}"/>
              </a:ext>
            </a:extLst>
          </p:cNvPr>
          <p:cNvCxnSpPr>
            <a:stCxn id="19" idx="0"/>
          </p:cNvCxnSpPr>
          <p:nvPr/>
        </p:nvCxnSpPr>
        <p:spPr>
          <a:xfrm flipH="1" flipV="1">
            <a:off x="10571017" y="5548913"/>
            <a:ext cx="242822" cy="14939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Taisns bultveida savienotājs 60">
            <a:extLst>
              <a:ext uri="{FF2B5EF4-FFF2-40B4-BE49-F238E27FC236}">
                <a16:creationId xmlns:a16="http://schemas.microsoft.com/office/drawing/2014/main" id="{8E7B90E3-FEE9-B854-AFB6-03EA32DFD780}"/>
              </a:ext>
            </a:extLst>
          </p:cNvPr>
          <p:cNvCxnSpPr>
            <a:stCxn id="42" idx="2"/>
          </p:cNvCxnSpPr>
          <p:nvPr/>
        </p:nvCxnSpPr>
        <p:spPr>
          <a:xfrm flipH="1">
            <a:off x="10571017" y="4589167"/>
            <a:ext cx="359875" cy="18296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Taisns bultveida savienotājs 62">
            <a:extLst>
              <a:ext uri="{FF2B5EF4-FFF2-40B4-BE49-F238E27FC236}">
                <a16:creationId xmlns:a16="http://schemas.microsoft.com/office/drawing/2014/main" id="{28AEB814-BA6A-8653-2AC1-7EF7EA2B2F76}"/>
              </a:ext>
            </a:extLst>
          </p:cNvPr>
          <p:cNvCxnSpPr>
            <a:stCxn id="23" idx="0"/>
          </p:cNvCxnSpPr>
          <p:nvPr/>
        </p:nvCxnSpPr>
        <p:spPr>
          <a:xfrm flipH="1" flipV="1">
            <a:off x="11041380" y="5515345"/>
            <a:ext cx="892120" cy="70866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Taisns bultveida savienotājs 64">
            <a:extLst>
              <a:ext uri="{FF2B5EF4-FFF2-40B4-BE49-F238E27FC236}">
                <a16:creationId xmlns:a16="http://schemas.microsoft.com/office/drawing/2014/main" id="{0C759004-D24F-0739-224A-C83CD31D984A}"/>
              </a:ext>
            </a:extLst>
          </p:cNvPr>
          <p:cNvCxnSpPr>
            <a:stCxn id="26" idx="2"/>
          </p:cNvCxnSpPr>
          <p:nvPr/>
        </p:nvCxnSpPr>
        <p:spPr>
          <a:xfrm flipH="1">
            <a:off x="11098051" y="5297830"/>
            <a:ext cx="609202" cy="21751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07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ttēls 6">
            <a:extLst>
              <a:ext uri="{FF2B5EF4-FFF2-40B4-BE49-F238E27FC236}">
                <a16:creationId xmlns:a16="http://schemas.microsoft.com/office/drawing/2014/main" id="{16A07CCB-8FE3-8985-D7CC-51317DBBC9A5}"/>
              </a:ext>
            </a:extLst>
          </p:cNvPr>
          <p:cNvPicPr>
            <a:picLocks noChangeAspect="1"/>
          </p:cNvPicPr>
          <p:nvPr/>
        </p:nvPicPr>
        <p:blipFill>
          <a:blip r:embed="rId3"/>
          <a:stretch>
            <a:fillRect/>
          </a:stretch>
        </p:blipFill>
        <p:spPr>
          <a:xfrm>
            <a:off x="8154510" y="903463"/>
            <a:ext cx="3492708" cy="5279674"/>
          </a:xfrm>
          <a:prstGeom prst="rect">
            <a:avLst/>
          </a:prstGeom>
        </p:spPr>
      </p:pic>
      <p:sp>
        <p:nvSpPr>
          <p:cNvPr id="2" name="Title 1">
            <a:extLst>
              <a:ext uri="{FF2B5EF4-FFF2-40B4-BE49-F238E27FC236}">
                <a16:creationId xmlns:a16="http://schemas.microsoft.com/office/drawing/2014/main" id="{195137BE-24FE-E7F6-3E41-6979357E0E0E}"/>
              </a:ext>
            </a:extLst>
          </p:cNvPr>
          <p:cNvSpPr>
            <a:spLocks noGrp="1"/>
          </p:cNvSpPr>
          <p:nvPr>
            <p:ph type="title"/>
          </p:nvPr>
        </p:nvSpPr>
        <p:spPr/>
        <p:txBody>
          <a:bodyPr/>
          <a:lstStyle/>
          <a:p>
            <a:r>
              <a:rPr lang="lv-LV" dirty="0"/>
              <a:t>El. pašto persiuntimas</a:t>
            </a:r>
          </a:p>
        </p:txBody>
      </p:sp>
      <p:sp>
        <p:nvSpPr>
          <p:cNvPr id="3" name="Content Placeholder 2">
            <a:extLst>
              <a:ext uri="{FF2B5EF4-FFF2-40B4-BE49-F238E27FC236}">
                <a16:creationId xmlns:a16="http://schemas.microsoft.com/office/drawing/2014/main" id="{7646EE73-FD5A-19B6-2A7C-DC93E49881AE}"/>
              </a:ext>
            </a:extLst>
          </p:cNvPr>
          <p:cNvSpPr>
            <a:spLocks noGrp="1"/>
          </p:cNvSpPr>
          <p:nvPr>
            <p:ph idx="1"/>
          </p:nvPr>
        </p:nvSpPr>
        <p:spPr>
          <a:xfrm>
            <a:off x="838200" y="1825625"/>
            <a:ext cx="7684008" cy="4351338"/>
          </a:xfrm>
        </p:spPr>
        <p:txBody>
          <a:bodyPr>
            <a:normAutofit fontScale="85000" lnSpcReduction="10000"/>
          </a:bodyPr>
          <a:lstStyle/>
          <a:p>
            <a:pPr>
              <a:buFont typeface="+mj-lt"/>
              <a:buAutoNum type="arabicPeriod"/>
            </a:pPr>
            <a:r>
              <a:rPr lang="lt-LT" b="1" dirty="0">
                <a:latin typeface="Söhne"/>
              </a:rPr>
              <a:t>Atidarykite el. laišką: gautuosiuose spustelėkite el. laišką, kurį norite persiųsti, kad jį atidarytumėte.</a:t>
            </a:r>
          </a:p>
          <a:p>
            <a:pPr>
              <a:buFont typeface="+mj-lt"/>
              <a:buAutoNum type="arabicPeriod"/>
            </a:pPr>
            <a:r>
              <a:rPr lang="lt-LT" b="1" dirty="0">
                <a:latin typeface="Söhne"/>
              </a:rPr>
              <a:t>Mygtukas Pirmyn: el. pašto lango viršutiniame dešiniajame kampe yra mygtukas „Išplėstinės parinktys“ (trys vertikaliai sulygiuoti taškai). Spustelėkite jį. Išskleidžiamajame meniu pasirinkite „Persiųsti“.</a:t>
            </a:r>
          </a:p>
          <a:p>
            <a:pPr>
              <a:buFont typeface="+mj-lt"/>
              <a:buAutoNum type="arabicPeriod"/>
            </a:pPr>
            <a:r>
              <a:rPr lang="lt-LT" b="1" dirty="0">
                <a:latin typeface="Söhne"/>
              </a:rPr>
              <a:t>Sukurkite persiųstą el. laišką: atsidarys naujas el. pašto langas, kuriame pradinis el. laiškas pridėtas kaip citata. Lauke „Kam“ pridėkite gavėjo el. pašto adresą. Jei reikia, galite pridėti bet kokį papildomą pranešimą.</a:t>
            </a:r>
          </a:p>
          <a:p>
            <a:pPr>
              <a:buFont typeface="+mj-lt"/>
              <a:buAutoNum type="arabicPeriod"/>
            </a:pPr>
            <a:r>
              <a:rPr lang="lt-LT" b="1" dirty="0">
                <a:latin typeface="Söhne"/>
              </a:rPr>
              <a:t>Siųsti persiųstą el. laišką: kai būsite pasiruošę, spustelėkite mygtuką „Siųsti“, kad persiųstumėte el. laišką.</a:t>
            </a:r>
            <a:endParaRPr lang="en-LV" dirty="0"/>
          </a:p>
        </p:txBody>
      </p:sp>
      <p:sp>
        <p:nvSpPr>
          <p:cNvPr id="5" name="Rectangle 4">
            <a:extLst>
              <a:ext uri="{FF2B5EF4-FFF2-40B4-BE49-F238E27FC236}">
                <a16:creationId xmlns:a16="http://schemas.microsoft.com/office/drawing/2014/main" id="{30AD168C-9407-4F57-6A2E-76E80374FBFE}"/>
              </a:ext>
            </a:extLst>
          </p:cNvPr>
          <p:cNvSpPr/>
          <p:nvPr/>
        </p:nvSpPr>
        <p:spPr>
          <a:xfrm>
            <a:off x="9710928" y="3429000"/>
            <a:ext cx="1642872" cy="2286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LV"/>
          </a:p>
        </p:txBody>
      </p:sp>
      <p:sp>
        <p:nvSpPr>
          <p:cNvPr id="6" name="Rectangle 5">
            <a:extLst>
              <a:ext uri="{FF2B5EF4-FFF2-40B4-BE49-F238E27FC236}">
                <a16:creationId xmlns:a16="http://schemas.microsoft.com/office/drawing/2014/main" id="{378802AF-C091-06B8-E6E6-A888B3E6A114}"/>
              </a:ext>
            </a:extLst>
          </p:cNvPr>
          <p:cNvSpPr/>
          <p:nvPr/>
        </p:nvSpPr>
        <p:spPr>
          <a:xfrm>
            <a:off x="8319541" y="1475061"/>
            <a:ext cx="2524022" cy="510381"/>
          </a:xfrm>
          <a:prstGeom prst="rect">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LV"/>
          </a:p>
        </p:txBody>
      </p:sp>
    </p:spTree>
    <p:extLst>
      <p:ext uri="{BB962C8B-B14F-4D97-AF65-F5344CB8AC3E}">
        <p14:creationId xmlns:p14="http://schemas.microsoft.com/office/powerpoint/2010/main" val="3515304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ttēls 8">
            <a:extLst>
              <a:ext uri="{FF2B5EF4-FFF2-40B4-BE49-F238E27FC236}">
                <a16:creationId xmlns:a16="http://schemas.microsoft.com/office/drawing/2014/main" id="{5E8833FB-BB9D-A69F-B7F7-0D095F09272D}"/>
              </a:ext>
            </a:extLst>
          </p:cNvPr>
          <p:cNvPicPr>
            <a:picLocks noChangeAspect="1"/>
          </p:cNvPicPr>
          <p:nvPr/>
        </p:nvPicPr>
        <p:blipFill>
          <a:blip r:embed="rId3"/>
          <a:stretch>
            <a:fillRect/>
          </a:stretch>
        </p:blipFill>
        <p:spPr>
          <a:xfrm>
            <a:off x="5527541" y="934387"/>
            <a:ext cx="6203218" cy="5707875"/>
          </a:xfrm>
          <a:prstGeom prst="rect">
            <a:avLst/>
          </a:prstGeom>
          <a:ln>
            <a:solidFill>
              <a:srgbClr val="FF0000"/>
            </a:solidFill>
          </a:ln>
        </p:spPr>
      </p:pic>
      <p:sp>
        <p:nvSpPr>
          <p:cNvPr id="2" name="Title 1">
            <a:extLst>
              <a:ext uri="{FF2B5EF4-FFF2-40B4-BE49-F238E27FC236}">
                <a16:creationId xmlns:a16="http://schemas.microsoft.com/office/drawing/2014/main" id="{8814E8C4-D94B-B6B3-EFAF-CDCBEFB22661}"/>
              </a:ext>
            </a:extLst>
          </p:cNvPr>
          <p:cNvSpPr>
            <a:spLocks noGrp="1"/>
          </p:cNvSpPr>
          <p:nvPr>
            <p:ph type="title"/>
          </p:nvPr>
        </p:nvSpPr>
        <p:spPr>
          <a:xfrm>
            <a:off x="838200" y="635857"/>
            <a:ext cx="4394200" cy="944563"/>
          </a:xfrm>
        </p:spPr>
        <p:txBody>
          <a:bodyPr>
            <a:normAutofit fontScale="90000"/>
          </a:bodyPr>
          <a:lstStyle/>
          <a:p>
            <a:r>
              <a:rPr lang="lt-LT" dirty="0"/>
              <a:t>Laiškų kūrimas ir siuntimas</a:t>
            </a:r>
            <a:endParaRPr lang="en-LV" dirty="0"/>
          </a:p>
        </p:txBody>
      </p:sp>
      <p:sp>
        <p:nvSpPr>
          <p:cNvPr id="6" name="TextBox 5">
            <a:extLst>
              <a:ext uri="{FF2B5EF4-FFF2-40B4-BE49-F238E27FC236}">
                <a16:creationId xmlns:a16="http://schemas.microsoft.com/office/drawing/2014/main" id="{8B2833CF-50B5-6818-F506-0B360F209337}"/>
              </a:ext>
            </a:extLst>
          </p:cNvPr>
          <p:cNvSpPr txBox="1"/>
          <p:nvPr/>
        </p:nvSpPr>
        <p:spPr>
          <a:xfrm>
            <a:off x="890082" y="2295699"/>
            <a:ext cx="3785616" cy="3539430"/>
          </a:xfrm>
          <a:prstGeom prst="rect">
            <a:avLst/>
          </a:prstGeom>
          <a:noFill/>
        </p:spPr>
        <p:txBody>
          <a:bodyPr wrap="square" rtlCol="0">
            <a:spAutoFit/>
          </a:bodyPr>
          <a:lstStyle/>
          <a:p>
            <a:pPr algn="l">
              <a:buFont typeface="+mj-lt"/>
              <a:buAutoNum type="arabicPeriod"/>
            </a:pPr>
            <a:r>
              <a:rPr lang="lt-LT" sz="2800" dirty="0"/>
              <a:t>Įveskite gavėją (-us)</a:t>
            </a:r>
          </a:p>
          <a:p>
            <a:pPr algn="l">
              <a:buFont typeface="+mj-lt"/>
              <a:buAutoNum type="arabicPeriod"/>
            </a:pPr>
            <a:r>
              <a:rPr lang="lt-LT" sz="2800" dirty="0"/>
              <a:t>Pridėti temą</a:t>
            </a:r>
          </a:p>
          <a:p>
            <a:pPr algn="l">
              <a:buFont typeface="+mj-lt"/>
              <a:buAutoNum type="arabicPeriod"/>
            </a:pPr>
            <a:r>
              <a:rPr lang="lt-LT" sz="2800" dirty="0"/>
              <a:t>Parašykite savo el</a:t>
            </a:r>
          </a:p>
          <a:p>
            <a:pPr algn="l">
              <a:buFont typeface="+mj-lt"/>
              <a:buAutoNum type="arabicPeriod"/>
            </a:pPr>
            <a:r>
              <a:rPr lang="lt-LT" sz="2800" dirty="0"/>
              <a:t>Failų pridėjimas</a:t>
            </a:r>
          </a:p>
          <a:p>
            <a:pPr algn="l">
              <a:buFont typeface="+mj-lt"/>
              <a:buAutoNum type="arabicPeriod"/>
            </a:pPr>
            <a:r>
              <a:rPr lang="lt-LT" sz="2800" dirty="0"/>
              <a:t>Patikrinkite, ar nėra klaidų</a:t>
            </a:r>
          </a:p>
          <a:p>
            <a:pPr algn="l">
              <a:buFont typeface="+mj-lt"/>
              <a:buAutoNum type="arabicPeriod"/>
            </a:pPr>
            <a:r>
              <a:rPr lang="lt-LT" sz="2800" dirty="0"/>
              <a:t>Siųsti el.laišką</a:t>
            </a:r>
            <a:endParaRPr lang="en-GB" sz="2800" dirty="0"/>
          </a:p>
          <a:p>
            <a:pPr algn="l"/>
            <a:endParaRPr lang="en-LV" sz="2800" dirty="0"/>
          </a:p>
        </p:txBody>
      </p:sp>
      <p:pic>
        <p:nvPicPr>
          <p:cNvPr id="7" name="Attēls 6">
            <a:extLst>
              <a:ext uri="{FF2B5EF4-FFF2-40B4-BE49-F238E27FC236}">
                <a16:creationId xmlns:a16="http://schemas.microsoft.com/office/drawing/2014/main" id="{60765743-0A92-8953-D0D2-F701F945927C}"/>
              </a:ext>
            </a:extLst>
          </p:cNvPr>
          <p:cNvPicPr>
            <a:picLocks noChangeAspect="1"/>
          </p:cNvPicPr>
          <p:nvPr/>
        </p:nvPicPr>
        <p:blipFill>
          <a:blip r:embed="rId4"/>
          <a:stretch>
            <a:fillRect/>
          </a:stretch>
        </p:blipFill>
        <p:spPr>
          <a:xfrm>
            <a:off x="8954078" y="94391"/>
            <a:ext cx="2651990" cy="1486029"/>
          </a:xfrm>
          <a:prstGeom prst="rect">
            <a:avLst/>
          </a:prstGeom>
          <a:ln>
            <a:solidFill>
              <a:srgbClr val="FF0000"/>
            </a:solidFill>
          </a:ln>
        </p:spPr>
      </p:pic>
      <p:cxnSp>
        <p:nvCxnSpPr>
          <p:cNvPr id="11" name="Taisns bultveida savienotājs 10">
            <a:extLst>
              <a:ext uri="{FF2B5EF4-FFF2-40B4-BE49-F238E27FC236}">
                <a16:creationId xmlns:a16="http://schemas.microsoft.com/office/drawing/2014/main" id="{596E3B9B-F382-1C7C-17A9-079E83F05B68}"/>
              </a:ext>
            </a:extLst>
          </p:cNvPr>
          <p:cNvCxnSpPr/>
          <p:nvPr/>
        </p:nvCxnSpPr>
        <p:spPr>
          <a:xfrm flipV="1">
            <a:off x="3823855" y="1856509"/>
            <a:ext cx="2022763" cy="65116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Taisns bultveida savienotājs 12">
            <a:extLst>
              <a:ext uri="{FF2B5EF4-FFF2-40B4-BE49-F238E27FC236}">
                <a16:creationId xmlns:a16="http://schemas.microsoft.com/office/drawing/2014/main" id="{6B983216-D017-C5CE-4C6F-295BCC20B7FF}"/>
              </a:ext>
            </a:extLst>
          </p:cNvPr>
          <p:cNvCxnSpPr/>
          <p:nvPr/>
        </p:nvCxnSpPr>
        <p:spPr>
          <a:xfrm>
            <a:off x="3269673" y="2978727"/>
            <a:ext cx="2438400" cy="9698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Taisns bultveida savienotājs 14">
            <a:extLst>
              <a:ext uri="{FF2B5EF4-FFF2-40B4-BE49-F238E27FC236}">
                <a16:creationId xmlns:a16="http://schemas.microsoft.com/office/drawing/2014/main" id="{B7B515CE-CE02-9436-8C54-4E62E5ED8C7F}"/>
              </a:ext>
            </a:extLst>
          </p:cNvPr>
          <p:cNvCxnSpPr/>
          <p:nvPr/>
        </p:nvCxnSpPr>
        <p:spPr>
          <a:xfrm>
            <a:off x="3487163" y="3429000"/>
            <a:ext cx="2456437" cy="25630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Taisns bultveida savienotājs 16">
            <a:extLst>
              <a:ext uri="{FF2B5EF4-FFF2-40B4-BE49-F238E27FC236}">
                <a16:creationId xmlns:a16="http://schemas.microsoft.com/office/drawing/2014/main" id="{E2AE7BB4-3D0A-6D29-1056-23AF36AB7CC5}"/>
              </a:ext>
            </a:extLst>
          </p:cNvPr>
          <p:cNvCxnSpPr/>
          <p:nvPr/>
        </p:nvCxnSpPr>
        <p:spPr>
          <a:xfrm>
            <a:off x="3378284" y="3849971"/>
            <a:ext cx="4298513" cy="243115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Taisns bultveida savienotājs 18">
            <a:extLst>
              <a:ext uri="{FF2B5EF4-FFF2-40B4-BE49-F238E27FC236}">
                <a16:creationId xmlns:a16="http://schemas.microsoft.com/office/drawing/2014/main" id="{1465E717-1698-0E03-84DA-D294D4189BFE}"/>
              </a:ext>
            </a:extLst>
          </p:cNvPr>
          <p:cNvCxnSpPr/>
          <p:nvPr/>
        </p:nvCxnSpPr>
        <p:spPr>
          <a:xfrm>
            <a:off x="3269673" y="4779818"/>
            <a:ext cx="2576945" cy="13023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690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4E8C4-D94B-B6B3-EFAF-CDCBEFB22661}"/>
              </a:ext>
            </a:extLst>
          </p:cNvPr>
          <p:cNvSpPr>
            <a:spLocks noGrp="1"/>
          </p:cNvSpPr>
          <p:nvPr>
            <p:ph type="title"/>
          </p:nvPr>
        </p:nvSpPr>
        <p:spPr>
          <a:xfrm>
            <a:off x="719836" y="600803"/>
            <a:ext cx="6367272" cy="944563"/>
          </a:xfrm>
        </p:spPr>
        <p:txBody>
          <a:bodyPr vert="horz" lIns="91440" tIns="45720" rIns="91440" bIns="45720" rtlCol="0" anchor="ctr">
            <a:normAutofit fontScale="90000"/>
          </a:bodyPr>
          <a:lstStyle/>
          <a:p>
            <a:r>
              <a:rPr lang="lt-LT" dirty="0"/>
              <a:t>Laiškų formatavimas (šriftas)</a:t>
            </a:r>
            <a:endParaRPr lang="en-GB" dirty="0"/>
          </a:p>
        </p:txBody>
      </p:sp>
      <p:pic>
        <p:nvPicPr>
          <p:cNvPr id="4" name="Picture 3">
            <a:extLst>
              <a:ext uri="{FF2B5EF4-FFF2-40B4-BE49-F238E27FC236}">
                <a16:creationId xmlns:a16="http://schemas.microsoft.com/office/drawing/2014/main" id="{5200C230-FB32-1B34-5B7D-F1E46E60012A}"/>
              </a:ext>
            </a:extLst>
          </p:cNvPr>
          <p:cNvPicPr>
            <a:picLocks noChangeAspect="1"/>
          </p:cNvPicPr>
          <p:nvPr/>
        </p:nvPicPr>
        <p:blipFill rotWithShape="1">
          <a:blip r:embed="rId3"/>
          <a:srcRect l="1076" t="77876" b="12039"/>
          <a:stretch/>
        </p:blipFill>
        <p:spPr>
          <a:xfrm>
            <a:off x="838200" y="1701420"/>
            <a:ext cx="10875772" cy="1040029"/>
          </a:xfrm>
          <a:prstGeom prst="rect">
            <a:avLst/>
          </a:prstGeom>
        </p:spPr>
      </p:pic>
      <p:sp>
        <p:nvSpPr>
          <p:cNvPr id="6" name="TextBox 5">
            <a:extLst>
              <a:ext uri="{FF2B5EF4-FFF2-40B4-BE49-F238E27FC236}">
                <a16:creationId xmlns:a16="http://schemas.microsoft.com/office/drawing/2014/main" id="{8B2833CF-50B5-6818-F506-0B360F209337}"/>
              </a:ext>
            </a:extLst>
          </p:cNvPr>
          <p:cNvSpPr txBox="1"/>
          <p:nvPr/>
        </p:nvSpPr>
        <p:spPr>
          <a:xfrm>
            <a:off x="838200" y="3072348"/>
            <a:ext cx="10445496" cy="3785652"/>
          </a:xfrm>
          <a:prstGeom prst="rect">
            <a:avLst/>
          </a:prstGeom>
          <a:noFill/>
        </p:spPr>
        <p:txBody>
          <a:bodyPr wrap="square" rtlCol="0">
            <a:spAutoFit/>
          </a:bodyPr>
          <a:lstStyle/>
          <a:p>
            <a:pPr marL="742950" lvl="1" indent="-285750" algn="l">
              <a:buFont typeface="+mj-lt"/>
              <a:buAutoNum type="arabicPeriod"/>
            </a:pPr>
            <a:r>
              <a:rPr lang="lt-LT" sz="2400" b="1" i="0" u="none" strike="noStrike" dirty="0">
                <a:effectLst/>
              </a:rPr>
              <a:t>Pusjuodis, kursyvas, pabrauktas</a:t>
            </a:r>
            <a:r>
              <a:rPr lang="lt-LT" sz="2400" i="0" u="none" strike="noStrike" dirty="0">
                <a:effectLst/>
              </a:rPr>
              <a:t>: naudokite šias parinktis norėdami pabrėžti tekstą.</a:t>
            </a:r>
          </a:p>
          <a:p>
            <a:pPr marL="742950" lvl="1" indent="-285750" algn="l">
              <a:buFont typeface="+mj-lt"/>
              <a:buAutoNum type="arabicPeriod"/>
            </a:pPr>
            <a:r>
              <a:rPr lang="lt-LT" sz="2400" b="1" i="0" u="none" strike="noStrike" dirty="0">
                <a:effectLst/>
              </a:rPr>
              <a:t>Šrifto spalva</a:t>
            </a:r>
            <a:r>
              <a:rPr lang="lt-LT" sz="2400" i="0" u="none" strike="noStrike" dirty="0">
                <a:effectLst/>
              </a:rPr>
              <a:t>: pakeiskite pasirinkto teksto spalvą.</a:t>
            </a:r>
          </a:p>
          <a:p>
            <a:pPr marL="742950" lvl="1" indent="-285750" algn="l">
              <a:buFont typeface="+mj-lt"/>
              <a:buAutoNum type="arabicPeriod"/>
            </a:pPr>
            <a:r>
              <a:rPr lang="lt-LT" sz="2400" b="1" i="0" u="none" strike="noStrike" dirty="0">
                <a:effectLst/>
              </a:rPr>
              <a:t>Teksto lygiavimas</a:t>
            </a:r>
            <a:r>
              <a:rPr lang="lt-LT" sz="2400" i="0" u="none" strike="noStrike" dirty="0">
                <a:effectLst/>
              </a:rPr>
              <a:t>: lygiuokite tekstą kairėje, dešinėje, centre arba lygiuokite jį.</a:t>
            </a:r>
          </a:p>
          <a:p>
            <a:pPr marL="742950" lvl="1" indent="-285750" algn="l">
              <a:buFont typeface="+mj-lt"/>
              <a:buAutoNum type="arabicPeriod"/>
            </a:pPr>
            <a:r>
              <a:rPr lang="lt-LT" sz="2400" b="1" i="0" u="none" strike="noStrike" dirty="0">
                <a:effectLst/>
              </a:rPr>
              <a:t>Sąrašai su numeriais arba su ženkleliais</a:t>
            </a:r>
            <a:r>
              <a:rPr lang="lt-LT" sz="2400" i="0" u="none" strike="noStrike" dirty="0">
                <a:effectLst/>
              </a:rPr>
              <a:t>: kurkite sąrašus, kad galėtumėte geriau organizuoti.</a:t>
            </a:r>
          </a:p>
          <a:p>
            <a:pPr marL="742950" lvl="1" indent="-285750" algn="l">
              <a:buFont typeface="+mj-lt"/>
              <a:buAutoNum type="arabicPeriod"/>
            </a:pPr>
            <a:r>
              <a:rPr lang="lt-LT" sz="2400" b="1" i="0" u="none" strike="noStrike" dirty="0">
                <a:effectLst/>
              </a:rPr>
              <a:t>Teksto dydis</a:t>
            </a:r>
            <a:r>
              <a:rPr lang="lt-LT" sz="2400" i="0" u="none" strike="noStrike" dirty="0">
                <a:effectLst/>
              </a:rPr>
              <a:t>: pakeiskite pasirinkto teksto šrifto dydį.</a:t>
            </a:r>
          </a:p>
          <a:p>
            <a:pPr marL="742950" lvl="1" indent="-285750" algn="l">
              <a:buFont typeface="+mj-lt"/>
              <a:buAutoNum type="arabicPeriod"/>
            </a:pPr>
            <a:r>
              <a:rPr lang="lt-LT" sz="2400" b="1" i="0" u="none" strike="noStrike" dirty="0">
                <a:effectLst/>
              </a:rPr>
              <a:t>Išvalyti formatavimą</a:t>
            </a:r>
            <a:r>
              <a:rPr lang="lt-LT" sz="2400" i="0" u="none" strike="noStrike" dirty="0">
                <a:effectLst/>
              </a:rPr>
              <a:t>: pašalinamas visas pasirinkto teksto formatavimas ir grąžinami numatytieji nustatymai.</a:t>
            </a:r>
            <a:endParaRPr lang="en-GB" sz="2400" i="0" u="none" strike="noStrike" dirty="0">
              <a:effectLst/>
            </a:endParaRPr>
          </a:p>
        </p:txBody>
      </p:sp>
      <p:pic>
        <p:nvPicPr>
          <p:cNvPr id="3" name="Picture 2">
            <a:extLst>
              <a:ext uri="{FF2B5EF4-FFF2-40B4-BE49-F238E27FC236}">
                <a16:creationId xmlns:a16="http://schemas.microsoft.com/office/drawing/2014/main" id="{52218581-C475-1014-A29D-DF779F74E3C2}"/>
              </a:ext>
            </a:extLst>
          </p:cNvPr>
          <p:cNvPicPr>
            <a:picLocks noChangeAspect="1"/>
          </p:cNvPicPr>
          <p:nvPr/>
        </p:nvPicPr>
        <p:blipFill>
          <a:blip r:embed="rId4"/>
          <a:stretch>
            <a:fillRect/>
          </a:stretch>
        </p:blipFill>
        <p:spPr>
          <a:xfrm>
            <a:off x="11290577" y="963764"/>
            <a:ext cx="596900" cy="2298700"/>
          </a:xfrm>
          <a:prstGeom prst="rect">
            <a:avLst/>
          </a:prstGeom>
        </p:spPr>
      </p:pic>
      <p:grpSp>
        <p:nvGrpSpPr>
          <p:cNvPr id="9" name="Grupa 8">
            <a:extLst>
              <a:ext uri="{FF2B5EF4-FFF2-40B4-BE49-F238E27FC236}">
                <a16:creationId xmlns:a16="http://schemas.microsoft.com/office/drawing/2014/main" id="{63D5462D-47C7-8E10-F053-1C5AF01657D3}"/>
              </a:ext>
            </a:extLst>
          </p:cNvPr>
          <p:cNvGrpSpPr/>
          <p:nvPr/>
        </p:nvGrpSpPr>
        <p:grpSpPr>
          <a:xfrm>
            <a:off x="7087108" y="213298"/>
            <a:ext cx="5867908" cy="594412"/>
            <a:chOff x="3102864" y="1580285"/>
            <a:chExt cx="5867908" cy="594412"/>
          </a:xfrm>
        </p:grpSpPr>
        <p:pic>
          <p:nvPicPr>
            <p:cNvPr id="7" name="Attēls 6">
              <a:extLst>
                <a:ext uri="{FF2B5EF4-FFF2-40B4-BE49-F238E27FC236}">
                  <a16:creationId xmlns:a16="http://schemas.microsoft.com/office/drawing/2014/main" id="{AD393004-7472-5DB3-4289-1D43D1F5A79A}"/>
                </a:ext>
              </a:extLst>
            </p:cNvPr>
            <p:cNvPicPr>
              <a:picLocks noChangeAspect="1"/>
            </p:cNvPicPr>
            <p:nvPr/>
          </p:nvPicPr>
          <p:blipFill>
            <a:blip r:embed="rId5"/>
            <a:stretch>
              <a:fillRect/>
            </a:stretch>
          </p:blipFill>
          <p:spPr>
            <a:xfrm>
              <a:off x="3102864" y="1580285"/>
              <a:ext cx="5867908" cy="594412"/>
            </a:xfrm>
            <a:prstGeom prst="rect">
              <a:avLst/>
            </a:prstGeom>
          </p:spPr>
        </p:pic>
        <p:sp>
          <p:nvSpPr>
            <p:cNvPr id="8" name="Taisnstūris 7">
              <a:extLst>
                <a:ext uri="{FF2B5EF4-FFF2-40B4-BE49-F238E27FC236}">
                  <a16:creationId xmlns:a16="http://schemas.microsoft.com/office/drawing/2014/main" id="{F5361D57-CDE7-54EF-58EA-FD63E7986475}"/>
                </a:ext>
              </a:extLst>
            </p:cNvPr>
            <p:cNvSpPr/>
            <p:nvPr/>
          </p:nvSpPr>
          <p:spPr>
            <a:xfrm>
              <a:off x="4433455" y="1580285"/>
              <a:ext cx="554181" cy="594412"/>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grpSp>
      <p:sp>
        <p:nvSpPr>
          <p:cNvPr id="10" name="TextBox 9">
            <a:extLst>
              <a:ext uri="{FF2B5EF4-FFF2-40B4-BE49-F238E27FC236}">
                <a16:creationId xmlns:a16="http://schemas.microsoft.com/office/drawing/2014/main" id="{3D121377-F7D6-1E33-A6C3-8117F4DDBF7C}"/>
              </a:ext>
            </a:extLst>
          </p:cNvPr>
          <p:cNvSpPr txBox="1"/>
          <p:nvPr/>
        </p:nvSpPr>
        <p:spPr>
          <a:xfrm flipH="1">
            <a:off x="6340763" y="2606201"/>
            <a:ext cx="464127" cy="769441"/>
          </a:xfrm>
          <a:prstGeom prst="rect">
            <a:avLst/>
          </a:prstGeom>
          <a:noFill/>
        </p:spPr>
        <p:txBody>
          <a:bodyPr wrap="square" rtlCol="0">
            <a:spAutoFit/>
          </a:bodyPr>
          <a:lstStyle/>
          <a:p>
            <a:r>
              <a:rPr lang="lv-LV" sz="4400" b="1" dirty="0">
                <a:solidFill>
                  <a:srgbClr val="FF0000"/>
                </a:solidFill>
              </a:rPr>
              <a:t>1</a:t>
            </a:r>
          </a:p>
        </p:txBody>
      </p:sp>
      <p:sp>
        <p:nvSpPr>
          <p:cNvPr id="11" name="Taisnstūris 10">
            <a:extLst>
              <a:ext uri="{FF2B5EF4-FFF2-40B4-BE49-F238E27FC236}">
                <a16:creationId xmlns:a16="http://schemas.microsoft.com/office/drawing/2014/main" id="{A70F0949-4271-4942-F104-5A9AA0438E1A}"/>
              </a:ext>
            </a:extLst>
          </p:cNvPr>
          <p:cNvSpPr/>
          <p:nvPr/>
        </p:nvSpPr>
        <p:spPr>
          <a:xfrm>
            <a:off x="5526809" y="1761409"/>
            <a:ext cx="2092037" cy="94456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2" name="TextBox 11">
            <a:extLst>
              <a:ext uri="{FF2B5EF4-FFF2-40B4-BE49-F238E27FC236}">
                <a16:creationId xmlns:a16="http://schemas.microsoft.com/office/drawing/2014/main" id="{5A66A612-C62F-D004-D046-B05A7D27D6CA}"/>
              </a:ext>
            </a:extLst>
          </p:cNvPr>
          <p:cNvSpPr txBox="1"/>
          <p:nvPr/>
        </p:nvSpPr>
        <p:spPr>
          <a:xfrm flipH="1">
            <a:off x="7618844" y="2311207"/>
            <a:ext cx="464127" cy="769441"/>
          </a:xfrm>
          <a:prstGeom prst="rect">
            <a:avLst/>
          </a:prstGeom>
          <a:noFill/>
        </p:spPr>
        <p:txBody>
          <a:bodyPr wrap="square" rtlCol="0">
            <a:spAutoFit/>
          </a:bodyPr>
          <a:lstStyle/>
          <a:p>
            <a:r>
              <a:rPr lang="lv-LV" sz="4400" b="1" dirty="0">
                <a:solidFill>
                  <a:srgbClr val="FF0000"/>
                </a:solidFill>
              </a:rPr>
              <a:t>2</a:t>
            </a:r>
          </a:p>
        </p:txBody>
      </p:sp>
      <p:sp>
        <p:nvSpPr>
          <p:cNvPr id="13" name="TextBox 12">
            <a:extLst>
              <a:ext uri="{FF2B5EF4-FFF2-40B4-BE49-F238E27FC236}">
                <a16:creationId xmlns:a16="http://schemas.microsoft.com/office/drawing/2014/main" id="{0AB82DAC-921C-8FF6-E268-1A0F54B4B405}"/>
              </a:ext>
            </a:extLst>
          </p:cNvPr>
          <p:cNvSpPr txBox="1"/>
          <p:nvPr/>
        </p:nvSpPr>
        <p:spPr>
          <a:xfrm flipH="1">
            <a:off x="8616372" y="1313680"/>
            <a:ext cx="464127" cy="769441"/>
          </a:xfrm>
          <a:prstGeom prst="rect">
            <a:avLst/>
          </a:prstGeom>
          <a:noFill/>
        </p:spPr>
        <p:txBody>
          <a:bodyPr wrap="square" rtlCol="0">
            <a:spAutoFit/>
          </a:bodyPr>
          <a:lstStyle/>
          <a:p>
            <a:r>
              <a:rPr lang="lv-LV" sz="4400" b="1" dirty="0">
                <a:solidFill>
                  <a:srgbClr val="FF0000"/>
                </a:solidFill>
              </a:rPr>
              <a:t>3</a:t>
            </a:r>
          </a:p>
        </p:txBody>
      </p:sp>
      <p:sp>
        <p:nvSpPr>
          <p:cNvPr id="14" name="TextBox 13">
            <a:extLst>
              <a:ext uri="{FF2B5EF4-FFF2-40B4-BE49-F238E27FC236}">
                <a16:creationId xmlns:a16="http://schemas.microsoft.com/office/drawing/2014/main" id="{290D14F6-3C71-F8C8-3E76-D8C9AC14E35A}"/>
              </a:ext>
            </a:extLst>
          </p:cNvPr>
          <p:cNvSpPr txBox="1"/>
          <p:nvPr/>
        </p:nvSpPr>
        <p:spPr>
          <a:xfrm flipH="1">
            <a:off x="9835572" y="2491316"/>
            <a:ext cx="464127" cy="769441"/>
          </a:xfrm>
          <a:prstGeom prst="rect">
            <a:avLst/>
          </a:prstGeom>
          <a:noFill/>
        </p:spPr>
        <p:txBody>
          <a:bodyPr wrap="square" rtlCol="0">
            <a:spAutoFit/>
          </a:bodyPr>
          <a:lstStyle/>
          <a:p>
            <a:r>
              <a:rPr lang="lv-LV" sz="4400" b="1" dirty="0">
                <a:solidFill>
                  <a:srgbClr val="FF0000"/>
                </a:solidFill>
              </a:rPr>
              <a:t>4</a:t>
            </a:r>
          </a:p>
        </p:txBody>
      </p:sp>
      <p:sp>
        <p:nvSpPr>
          <p:cNvPr id="15" name="Taisnstūris 14">
            <a:extLst>
              <a:ext uri="{FF2B5EF4-FFF2-40B4-BE49-F238E27FC236}">
                <a16:creationId xmlns:a16="http://schemas.microsoft.com/office/drawing/2014/main" id="{0A56F2B2-C408-8588-5934-8BEE8A914D73}"/>
              </a:ext>
            </a:extLst>
          </p:cNvPr>
          <p:cNvSpPr/>
          <p:nvPr/>
        </p:nvSpPr>
        <p:spPr>
          <a:xfrm>
            <a:off x="9392229" y="1761409"/>
            <a:ext cx="1331190" cy="94456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7" name="TextBox 16">
            <a:extLst>
              <a:ext uri="{FF2B5EF4-FFF2-40B4-BE49-F238E27FC236}">
                <a16:creationId xmlns:a16="http://schemas.microsoft.com/office/drawing/2014/main" id="{279B774E-D462-D9F1-19CB-D2FF21EB0B1E}"/>
              </a:ext>
            </a:extLst>
          </p:cNvPr>
          <p:cNvSpPr txBox="1"/>
          <p:nvPr/>
        </p:nvSpPr>
        <p:spPr>
          <a:xfrm flipH="1">
            <a:off x="4695535" y="2505171"/>
            <a:ext cx="464127" cy="769441"/>
          </a:xfrm>
          <a:prstGeom prst="rect">
            <a:avLst/>
          </a:prstGeom>
          <a:noFill/>
        </p:spPr>
        <p:txBody>
          <a:bodyPr wrap="square" rtlCol="0">
            <a:spAutoFit/>
          </a:bodyPr>
          <a:lstStyle/>
          <a:p>
            <a:r>
              <a:rPr lang="lv-LV" sz="4400" b="1" dirty="0">
                <a:solidFill>
                  <a:srgbClr val="FF0000"/>
                </a:solidFill>
              </a:rPr>
              <a:t>5</a:t>
            </a:r>
          </a:p>
        </p:txBody>
      </p:sp>
      <p:sp>
        <p:nvSpPr>
          <p:cNvPr id="18" name="TextBox 17">
            <a:extLst>
              <a:ext uri="{FF2B5EF4-FFF2-40B4-BE49-F238E27FC236}">
                <a16:creationId xmlns:a16="http://schemas.microsoft.com/office/drawing/2014/main" id="{1A9300BB-1471-FCEE-43DA-0DE43CE6FE82}"/>
              </a:ext>
            </a:extLst>
          </p:cNvPr>
          <p:cNvSpPr txBox="1"/>
          <p:nvPr/>
        </p:nvSpPr>
        <p:spPr>
          <a:xfrm flipH="1">
            <a:off x="10833099" y="814917"/>
            <a:ext cx="464127" cy="769441"/>
          </a:xfrm>
          <a:prstGeom prst="rect">
            <a:avLst/>
          </a:prstGeom>
          <a:noFill/>
        </p:spPr>
        <p:txBody>
          <a:bodyPr wrap="square" rtlCol="0">
            <a:spAutoFit/>
          </a:bodyPr>
          <a:lstStyle/>
          <a:p>
            <a:r>
              <a:rPr lang="lv-LV" sz="4400" b="1" dirty="0">
                <a:solidFill>
                  <a:srgbClr val="FF0000"/>
                </a:solidFill>
              </a:rPr>
              <a:t>6</a:t>
            </a:r>
          </a:p>
        </p:txBody>
      </p:sp>
    </p:spTree>
    <p:extLst>
      <p:ext uri="{BB962C8B-B14F-4D97-AF65-F5344CB8AC3E}">
        <p14:creationId xmlns:p14="http://schemas.microsoft.com/office/powerpoint/2010/main" val="116666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B67F-9532-BC75-3C6A-E2AFA62DF9DF}"/>
              </a:ext>
            </a:extLst>
          </p:cNvPr>
          <p:cNvSpPr>
            <a:spLocks noGrp="1"/>
          </p:cNvSpPr>
          <p:nvPr>
            <p:ph type="title"/>
          </p:nvPr>
        </p:nvSpPr>
        <p:spPr/>
        <p:txBody>
          <a:bodyPr/>
          <a:lstStyle/>
          <a:p>
            <a:r>
              <a:rPr lang="lt-LT" dirty="0"/>
              <a:t>Laiškų formatavimas (elementai)</a:t>
            </a:r>
            <a:endParaRPr lang="en-LV" dirty="0"/>
          </a:p>
        </p:txBody>
      </p:sp>
      <p:pic>
        <p:nvPicPr>
          <p:cNvPr id="4" name="Picture 3">
            <a:extLst>
              <a:ext uri="{FF2B5EF4-FFF2-40B4-BE49-F238E27FC236}">
                <a16:creationId xmlns:a16="http://schemas.microsoft.com/office/drawing/2014/main" id="{933611BF-B9A8-3E09-43D7-7F6335657C8B}"/>
              </a:ext>
            </a:extLst>
          </p:cNvPr>
          <p:cNvPicPr>
            <a:picLocks noChangeAspect="1"/>
          </p:cNvPicPr>
          <p:nvPr/>
        </p:nvPicPr>
        <p:blipFill>
          <a:blip r:embed="rId3"/>
          <a:stretch>
            <a:fillRect/>
          </a:stretch>
        </p:blipFill>
        <p:spPr>
          <a:xfrm>
            <a:off x="2500745" y="3039676"/>
            <a:ext cx="7378392" cy="1221423"/>
          </a:xfrm>
          <a:prstGeom prst="rect">
            <a:avLst/>
          </a:prstGeom>
        </p:spPr>
      </p:pic>
      <p:sp>
        <p:nvSpPr>
          <p:cNvPr id="8" name="TextBox 7">
            <a:extLst>
              <a:ext uri="{FF2B5EF4-FFF2-40B4-BE49-F238E27FC236}">
                <a16:creationId xmlns:a16="http://schemas.microsoft.com/office/drawing/2014/main" id="{248783A0-A172-B7B7-DD11-F1E6218BB8D7}"/>
              </a:ext>
            </a:extLst>
          </p:cNvPr>
          <p:cNvSpPr txBox="1"/>
          <p:nvPr/>
        </p:nvSpPr>
        <p:spPr>
          <a:xfrm>
            <a:off x="3117272" y="2302350"/>
            <a:ext cx="1551709" cy="461665"/>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v-LV"/>
              <a:t>Hipersaitai</a:t>
            </a:r>
            <a:endParaRPr lang="lv-LV" dirty="0"/>
          </a:p>
        </p:txBody>
      </p:sp>
      <p:sp>
        <p:nvSpPr>
          <p:cNvPr id="10" name="TextBox 9">
            <a:extLst>
              <a:ext uri="{FF2B5EF4-FFF2-40B4-BE49-F238E27FC236}">
                <a16:creationId xmlns:a16="http://schemas.microsoft.com/office/drawing/2014/main" id="{0AF31FDB-74DF-9499-F289-3DCE409134AD}"/>
              </a:ext>
            </a:extLst>
          </p:cNvPr>
          <p:cNvSpPr txBox="1"/>
          <p:nvPr/>
        </p:nvSpPr>
        <p:spPr>
          <a:xfrm>
            <a:off x="6899563" y="2213379"/>
            <a:ext cx="1551709" cy="461665"/>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t-LT" dirty="0"/>
              <a:t>Vaizdai</a:t>
            </a:r>
            <a:endParaRPr lang="lv-LV" dirty="0"/>
          </a:p>
        </p:txBody>
      </p:sp>
      <p:sp>
        <p:nvSpPr>
          <p:cNvPr id="12" name="TextBox 11">
            <a:extLst>
              <a:ext uri="{FF2B5EF4-FFF2-40B4-BE49-F238E27FC236}">
                <a16:creationId xmlns:a16="http://schemas.microsoft.com/office/drawing/2014/main" id="{D30DC9AC-CBBA-7A50-C320-29A96352E307}"/>
              </a:ext>
            </a:extLst>
          </p:cNvPr>
          <p:cNvSpPr txBox="1"/>
          <p:nvPr/>
        </p:nvSpPr>
        <p:spPr>
          <a:xfrm>
            <a:off x="4890653" y="2806987"/>
            <a:ext cx="2410689" cy="461665"/>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t-LT"/>
              <a:t>Jaustukų rinkiklis</a:t>
            </a:r>
            <a:endParaRPr lang="lv-LV" dirty="0"/>
          </a:p>
        </p:txBody>
      </p:sp>
      <p:sp>
        <p:nvSpPr>
          <p:cNvPr id="14" name="TextBox 13">
            <a:extLst>
              <a:ext uri="{FF2B5EF4-FFF2-40B4-BE49-F238E27FC236}">
                <a16:creationId xmlns:a16="http://schemas.microsoft.com/office/drawing/2014/main" id="{CE95F876-55E1-C595-522D-C9D4290AB0CB}"/>
              </a:ext>
            </a:extLst>
          </p:cNvPr>
          <p:cNvSpPr txBox="1"/>
          <p:nvPr/>
        </p:nvSpPr>
        <p:spPr>
          <a:xfrm>
            <a:off x="8679873" y="2609074"/>
            <a:ext cx="1711035" cy="830997"/>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v-LV" dirty="0"/>
              <a:t>Parašai</a:t>
            </a:r>
          </a:p>
          <a:p>
            <a:endParaRPr lang="lv-LV" dirty="0"/>
          </a:p>
        </p:txBody>
      </p:sp>
      <p:sp>
        <p:nvSpPr>
          <p:cNvPr id="16" name="TextBox 15">
            <a:extLst>
              <a:ext uri="{FF2B5EF4-FFF2-40B4-BE49-F238E27FC236}">
                <a16:creationId xmlns:a16="http://schemas.microsoft.com/office/drawing/2014/main" id="{7140359A-6F38-2146-0B02-3EA8133C77A5}"/>
              </a:ext>
            </a:extLst>
          </p:cNvPr>
          <p:cNvSpPr txBox="1"/>
          <p:nvPr/>
        </p:nvSpPr>
        <p:spPr>
          <a:xfrm>
            <a:off x="7786254" y="4336315"/>
            <a:ext cx="2590801" cy="1200329"/>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t-LT"/>
              <a:t>Įjungti konfidencialų režimą</a:t>
            </a:r>
            <a:endParaRPr lang="lv-LV" dirty="0"/>
          </a:p>
        </p:txBody>
      </p:sp>
      <p:sp>
        <p:nvSpPr>
          <p:cNvPr id="18" name="TextBox 17">
            <a:extLst>
              <a:ext uri="{FF2B5EF4-FFF2-40B4-BE49-F238E27FC236}">
                <a16:creationId xmlns:a16="http://schemas.microsoft.com/office/drawing/2014/main" id="{CC9CA10C-1997-8AE7-9995-DDCB09EDCBBD}"/>
              </a:ext>
            </a:extLst>
          </p:cNvPr>
          <p:cNvSpPr txBox="1"/>
          <p:nvPr/>
        </p:nvSpPr>
        <p:spPr>
          <a:xfrm>
            <a:off x="4890654" y="4423968"/>
            <a:ext cx="2410691" cy="830997"/>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t-LT" dirty="0"/>
              <a:t>Įdėti failus iš „Google“ disko</a:t>
            </a:r>
            <a:endParaRPr lang="lv-LV" dirty="0"/>
          </a:p>
        </p:txBody>
      </p:sp>
      <p:sp>
        <p:nvSpPr>
          <p:cNvPr id="20" name="TextBox 19">
            <a:extLst>
              <a:ext uri="{FF2B5EF4-FFF2-40B4-BE49-F238E27FC236}">
                <a16:creationId xmlns:a16="http://schemas.microsoft.com/office/drawing/2014/main" id="{BDB7C6F3-B2A2-B3DB-8F49-6773BB76165B}"/>
              </a:ext>
            </a:extLst>
          </p:cNvPr>
          <p:cNvSpPr txBox="1"/>
          <p:nvPr/>
        </p:nvSpPr>
        <p:spPr>
          <a:xfrm>
            <a:off x="1302327" y="4361122"/>
            <a:ext cx="2590800" cy="461665"/>
          </a:xfrm>
          <a:prstGeom prst="rect">
            <a:avLst/>
          </a:prstGeom>
          <a:solidFill>
            <a:schemeClr val="bg1"/>
          </a:solidFill>
          <a:ln w="28575">
            <a:solidFill>
              <a:srgbClr val="FF0000"/>
            </a:solidFill>
          </a:ln>
        </p:spPr>
        <p:txBody>
          <a:bodyPr wrap="square" rtlCol="0">
            <a:spAutoFit/>
          </a:bodyPr>
          <a:lstStyle>
            <a:defPPr>
              <a:defRPr lang="en-LV"/>
            </a:defPPr>
            <a:lvl1pPr algn="ctr">
              <a:defRPr sz="2400" b="1" i="0" u="none" strike="noStrike">
                <a:effectLst/>
              </a:defRPr>
            </a:lvl1pPr>
          </a:lstStyle>
          <a:p>
            <a:r>
              <a:rPr lang="lv-LV" dirty="0"/>
              <a:t>Failo priedas</a:t>
            </a:r>
          </a:p>
        </p:txBody>
      </p:sp>
      <p:cxnSp>
        <p:nvCxnSpPr>
          <p:cNvPr id="22" name="Taisns bultveida savienotājs 21">
            <a:extLst>
              <a:ext uri="{FF2B5EF4-FFF2-40B4-BE49-F238E27FC236}">
                <a16:creationId xmlns:a16="http://schemas.microsoft.com/office/drawing/2014/main" id="{566B4898-50CF-FA89-EA66-0DA5BEB5DAF2}"/>
              </a:ext>
            </a:extLst>
          </p:cNvPr>
          <p:cNvCxnSpPr>
            <a:stCxn id="8" idx="2"/>
          </p:cNvCxnSpPr>
          <p:nvPr/>
        </p:nvCxnSpPr>
        <p:spPr>
          <a:xfrm>
            <a:off x="3893127" y="2764015"/>
            <a:ext cx="540328" cy="66498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Taisns bultveida savienotājs 23">
            <a:extLst>
              <a:ext uri="{FF2B5EF4-FFF2-40B4-BE49-F238E27FC236}">
                <a16:creationId xmlns:a16="http://schemas.microsoft.com/office/drawing/2014/main" id="{45FE035A-7408-50E2-967D-C92485E5CC20}"/>
              </a:ext>
            </a:extLst>
          </p:cNvPr>
          <p:cNvCxnSpPr/>
          <p:nvPr/>
        </p:nvCxnSpPr>
        <p:spPr>
          <a:xfrm flipV="1">
            <a:off x="2458335" y="3961163"/>
            <a:ext cx="1157701" cy="37515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Taisns bultveida savienotājs 25">
            <a:extLst>
              <a:ext uri="{FF2B5EF4-FFF2-40B4-BE49-F238E27FC236}">
                <a16:creationId xmlns:a16="http://schemas.microsoft.com/office/drawing/2014/main" id="{3E221852-3208-B39C-418E-12782BD80786}"/>
              </a:ext>
            </a:extLst>
          </p:cNvPr>
          <p:cNvCxnSpPr/>
          <p:nvPr/>
        </p:nvCxnSpPr>
        <p:spPr>
          <a:xfrm>
            <a:off x="5260840" y="3285944"/>
            <a:ext cx="0" cy="14305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Taisns bultveida savienotājs 27">
            <a:extLst>
              <a:ext uri="{FF2B5EF4-FFF2-40B4-BE49-F238E27FC236}">
                <a16:creationId xmlns:a16="http://schemas.microsoft.com/office/drawing/2014/main" id="{280E0A61-39D9-5A0A-5A80-56656E513F46}"/>
              </a:ext>
            </a:extLst>
          </p:cNvPr>
          <p:cNvCxnSpPr>
            <a:stCxn id="18" idx="0"/>
          </p:cNvCxnSpPr>
          <p:nvPr/>
        </p:nvCxnSpPr>
        <p:spPr>
          <a:xfrm flipH="1" flipV="1">
            <a:off x="6095999" y="3851564"/>
            <a:ext cx="1" cy="57240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Taisns bultveida savienotājs 29">
            <a:extLst>
              <a:ext uri="{FF2B5EF4-FFF2-40B4-BE49-F238E27FC236}">
                <a16:creationId xmlns:a16="http://schemas.microsoft.com/office/drawing/2014/main" id="{29114335-AB35-B5A2-5569-15B91F8610E5}"/>
              </a:ext>
            </a:extLst>
          </p:cNvPr>
          <p:cNvCxnSpPr>
            <a:stCxn id="10" idx="2"/>
          </p:cNvCxnSpPr>
          <p:nvPr/>
        </p:nvCxnSpPr>
        <p:spPr>
          <a:xfrm flipH="1">
            <a:off x="7148945" y="2675044"/>
            <a:ext cx="526473" cy="75395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Taisns bultveida savienotājs 31">
            <a:extLst>
              <a:ext uri="{FF2B5EF4-FFF2-40B4-BE49-F238E27FC236}">
                <a16:creationId xmlns:a16="http://schemas.microsoft.com/office/drawing/2014/main" id="{7030B452-E258-865F-0F22-2C3B3C45AB49}"/>
              </a:ext>
            </a:extLst>
          </p:cNvPr>
          <p:cNvCxnSpPr/>
          <p:nvPr/>
        </p:nvCxnSpPr>
        <p:spPr>
          <a:xfrm flipH="1" flipV="1">
            <a:off x="7800109" y="3851564"/>
            <a:ext cx="367145" cy="48475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Taisns bultveida savienotājs 33">
            <a:extLst>
              <a:ext uri="{FF2B5EF4-FFF2-40B4-BE49-F238E27FC236}">
                <a16:creationId xmlns:a16="http://schemas.microsoft.com/office/drawing/2014/main" id="{509454EC-44A2-4D01-4617-E4EE5C70F447}"/>
              </a:ext>
            </a:extLst>
          </p:cNvPr>
          <p:cNvCxnSpPr>
            <a:cxnSpLocks/>
            <a:stCxn id="14" idx="2"/>
          </p:cNvCxnSpPr>
          <p:nvPr/>
        </p:nvCxnSpPr>
        <p:spPr>
          <a:xfrm flipH="1" flipV="1">
            <a:off x="8679873" y="3357472"/>
            <a:ext cx="855518" cy="8259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3" name="Grafika 2" descr="Clipboard with solid fill">
            <a:hlinkClick r:id="rId4" action="ppaction://hlinkfile"/>
            <a:extLst>
              <a:ext uri="{FF2B5EF4-FFF2-40B4-BE49-F238E27FC236}">
                <a16:creationId xmlns:a16="http://schemas.microsoft.com/office/drawing/2014/main" id="{F93891CA-B6DF-F937-FBED-B5C0C6F83D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91254" y="580434"/>
            <a:ext cx="914400" cy="914400"/>
          </a:xfrm>
          <a:prstGeom prst="rect">
            <a:avLst/>
          </a:prstGeom>
        </p:spPr>
      </p:pic>
    </p:spTree>
    <p:extLst>
      <p:ext uri="{BB962C8B-B14F-4D97-AF65-F5344CB8AC3E}">
        <p14:creationId xmlns:p14="http://schemas.microsoft.com/office/powerpoint/2010/main" val="2333260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4464</Words>
  <Application>Microsoft Office PowerPoint</Application>
  <PresentationFormat>Widescreen</PresentationFormat>
  <Paragraphs>312</Paragraphs>
  <Slides>19</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Söhne</vt:lpstr>
      <vt:lpstr>Office Theme</vt:lpstr>
      <vt:lpstr>Google Gmail</vt:lpstr>
      <vt:lpstr>Prieš pradedant darbą</vt:lpstr>
      <vt:lpstr>„Gmail“ apžvalga:</vt:lpstr>
      <vt:lpstr>Sąsaja ir navigacija</vt:lpstr>
      <vt:lpstr>El. laiško atidarymas</vt:lpstr>
      <vt:lpstr>El. pašto persiuntimas</vt:lpstr>
      <vt:lpstr>Laiškų kūrimas ir siuntimas</vt:lpstr>
      <vt:lpstr>Laiškų formatavimas (šriftas)</vt:lpstr>
      <vt:lpstr>Laiškų formatavimas (elementai)</vt:lpstr>
      <vt:lpstr>Etiketės:</vt:lpstr>
      <vt:lpstr>Paieška</vt:lpstr>
      <vt:lpstr>Išplėstinė paieška</vt:lpstr>
      <vt:lpstr>Žvaigždės, etiketės ir svarbūs žymekliai:</vt:lpstr>
      <vt:lpstr>Kontaktų ir kontaktų grupių tvarkymas</vt:lpstr>
      <vt:lpstr>Kontaktų ir kontaktų grupių tvarkymas</vt:lpstr>
      <vt:lpstr>Kontaktų grupių kūrimas</vt:lpstr>
      <vt:lpstr>Siųsti el. laišką kontaktų grupei</vt:lpstr>
      <vt:lpstr>„Gmail“ funkcijos ir privalumai I</vt:lpstr>
      <vt:lpstr>„Gmail“ funkcijos ir privalumai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Edvarts Pāvulēns</dc:creator>
  <cp:lastModifiedBy>37069882668</cp:lastModifiedBy>
  <cp:revision>27</cp:revision>
  <dcterms:created xsi:type="dcterms:W3CDTF">2023-12-26T14:02:19Z</dcterms:created>
  <dcterms:modified xsi:type="dcterms:W3CDTF">2024-05-15T16:05:51Z</dcterms:modified>
</cp:coreProperties>
</file>