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9_A8A9C59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66" r:id="rId4"/>
    <p:sldId id="265" r:id="rId5"/>
    <p:sldId id="257" r:id="rId6"/>
    <p:sldId id="268" r:id="rId7"/>
    <p:sldId id="267" r:id="rId8"/>
    <p:sldId id="271" r:id="rId9"/>
    <p:sldId id="272" r:id="rId10"/>
    <p:sldId id="273" r:id="rId11"/>
    <p:sldId id="274" r:id="rId12"/>
    <p:sldId id="269" r:id="rId13"/>
    <p:sldId id="270" r:id="rId14"/>
    <p:sldId id="260" r:id="rId15"/>
    <p:sldId id="275" r:id="rId16"/>
    <p:sldId id="276" r:id="rId17"/>
    <p:sldId id="261" r:id="rId18"/>
    <p:sldId id="279" r:id="rId19"/>
    <p:sldId id="262" r:id="rId20"/>
    <p:sldId id="277" r:id="rId21"/>
    <p:sldId id="263" r:id="rId22"/>
    <p:sldId id="278" r:id="rId2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C284-2F86-0668-906A-09E88BF4313A}" name="Martins" initials="MW" userId="Martin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700CE-FC03-4B21-85C3-FE1D2DC69B1B}" v="4" dt="2023-12-26T16:33:57.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6144" autoAdjust="0"/>
  </p:normalViewPr>
  <p:slideViewPr>
    <p:cSldViewPr snapToGrid="0">
      <p:cViewPr varScale="1">
        <p:scale>
          <a:sx n="40" d="100"/>
          <a:sy n="40" d="100"/>
        </p:scale>
        <p:origin x="2808" y="60"/>
      </p:cViewPr>
      <p:guideLst/>
    </p:cSldViewPr>
  </p:slideViewPr>
  <p:outlineViewPr>
    <p:cViewPr>
      <p:scale>
        <a:sx n="33" d="100"/>
        <a:sy n="33" d="100"/>
      </p:scale>
      <p:origin x="0" y="-129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varts Pāvulēns" userId="4656e6b0-1ea6-4391-a27c-8c858f3ccdd4" providerId="ADAL" clId="{EAD700CE-FC03-4B21-85C3-FE1D2DC69B1B}"/>
    <pc:docChg chg="custSel modSld">
      <pc:chgData name="Edvarts Pāvulēns" userId="4656e6b0-1ea6-4391-a27c-8c858f3ccdd4" providerId="ADAL" clId="{EAD700CE-FC03-4B21-85C3-FE1D2DC69B1B}" dt="2023-12-26T16:35:23.265" v="61" actId="20577"/>
      <pc:docMkLst>
        <pc:docMk/>
      </pc:docMkLst>
      <pc:sldChg chg="addSp delSp modSp mod modClrScheme delCm chgLayout modNotesTx">
        <pc:chgData name="Edvarts Pāvulēns" userId="4656e6b0-1ea6-4391-a27c-8c858f3ccdd4" providerId="ADAL" clId="{EAD700CE-FC03-4B21-85C3-FE1D2DC69B1B}" dt="2023-12-26T16:35:23.265" v="61" actId="20577"/>
        <pc:sldMkLst>
          <pc:docMk/>
          <pc:sldMk cId="2927785662" sldId="279"/>
        </pc:sldMkLst>
        <pc:spChg chg="mod ord">
          <ac:chgData name="Edvarts Pāvulēns" userId="4656e6b0-1ea6-4391-a27c-8c858f3ccdd4" providerId="ADAL" clId="{EAD700CE-FC03-4B21-85C3-FE1D2DC69B1B}" dt="2023-12-26T16:34:44.788" v="43" actId="700"/>
          <ac:spMkLst>
            <pc:docMk/>
            <pc:sldMk cId="2927785662" sldId="279"/>
            <ac:spMk id="2" creationId="{3117B74B-8325-C5E8-DE3B-6628FD78E3F6}"/>
          </ac:spMkLst>
        </pc:spChg>
        <pc:spChg chg="del">
          <ac:chgData name="Edvarts Pāvulēns" userId="4656e6b0-1ea6-4391-a27c-8c858f3ccdd4" providerId="ADAL" clId="{EAD700CE-FC03-4B21-85C3-FE1D2DC69B1B}" dt="2023-12-26T16:23:13.715" v="10"/>
          <ac:spMkLst>
            <pc:docMk/>
            <pc:sldMk cId="2927785662" sldId="279"/>
            <ac:spMk id="3" creationId="{B6616E1D-01A2-F1F8-F1E5-00A04ABB1DF6}"/>
          </ac:spMkLst>
        </pc:spChg>
        <pc:spChg chg="add mod ord">
          <ac:chgData name="Edvarts Pāvulēns" userId="4656e6b0-1ea6-4391-a27c-8c858f3ccdd4" providerId="ADAL" clId="{EAD700CE-FC03-4B21-85C3-FE1D2DC69B1B}" dt="2023-12-26T16:35:23.265" v="61" actId="20577"/>
          <ac:spMkLst>
            <pc:docMk/>
            <pc:sldMk cId="2927785662" sldId="279"/>
            <ac:spMk id="10" creationId="{D5C4A2C9-4C64-F68E-09B2-A1B2CA1E0DCA}"/>
          </ac:spMkLst>
        </pc:spChg>
        <pc:picChg chg="add mod">
          <ac:chgData name="Edvarts Pāvulēns" userId="4656e6b0-1ea6-4391-a27c-8c858f3ccdd4" providerId="ADAL" clId="{EAD700CE-FC03-4B21-85C3-FE1D2DC69B1B}" dt="2023-12-26T16:21:36.094" v="6" actId="1076"/>
          <ac:picMkLst>
            <pc:docMk/>
            <pc:sldMk cId="2927785662" sldId="279"/>
            <ac:picMk id="5" creationId="{35941F6C-C087-D477-1FAA-21595F3D1BC1}"/>
          </ac:picMkLst>
        </pc:picChg>
        <pc:picChg chg="add del mod">
          <ac:chgData name="Edvarts Pāvulēns" userId="4656e6b0-1ea6-4391-a27c-8c858f3ccdd4" providerId="ADAL" clId="{EAD700CE-FC03-4B21-85C3-FE1D2DC69B1B}" dt="2023-12-26T15:40:37.069" v="3" actId="21"/>
          <ac:picMkLst>
            <pc:docMk/>
            <pc:sldMk cId="2927785662" sldId="279"/>
            <ac:picMk id="5" creationId="{6D2A3F80-05D3-8773-206E-8C3511B73FE9}"/>
          </ac:picMkLst>
        </pc:picChg>
        <pc:picChg chg="add del mod">
          <ac:chgData name="Edvarts Pāvulēns" userId="4656e6b0-1ea6-4391-a27c-8c858f3ccdd4" providerId="ADAL" clId="{EAD700CE-FC03-4B21-85C3-FE1D2DC69B1B}" dt="2023-12-26T16:22:35.659" v="9" actId="478"/>
          <ac:picMkLst>
            <pc:docMk/>
            <pc:sldMk cId="2927785662" sldId="279"/>
            <ac:picMk id="7" creationId="{26F9D309-D0D0-1C2B-76C8-5DFA716F31FA}"/>
          </ac:picMkLst>
        </pc:picChg>
        <pc:picChg chg="add mod ord">
          <ac:chgData name="Edvarts Pāvulēns" userId="4656e6b0-1ea6-4391-a27c-8c858f3ccdd4" providerId="ADAL" clId="{EAD700CE-FC03-4B21-85C3-FE1D2DC69B1B}" dt="2023-12-26T16:34:52.243" v="46" actId="1076"/>
          <ac:picMkLst>
            <pc:docMk/>
            <pc:sldMk cId="2927785662" sldId="279"/>
            <ac:picMk id="9" creationId="{B8FBB87D-B030-34A4-F7D4-8A29C37F4CE5}"/>
          </ac:picMkLst>
        </pc:picChg>
        <pc:extLst>
          <p:ext xmlns:p="http://schemas.openxmlformats.org/presentationml/2006/main" uri="{D6D511B9-2390-475A-947B-AFAB55BFBCF1}">
            <pc226:cmChg xmlns:pc226="http://schemas.microsoft.com/office/powerpoint/2022/06/main/command" chg="del">
              <pc226:chgData name="Edvarts Pāvulēns" userId="4656e6b0-1ea6-4391-a27c-8c858f3ccdd4" providerId="ADAL" clId="{EAD700CE-FC03-4B21-85C3-FE1D2DC69B1B}" dt="2023-12-26T16:20:31.992" v="4"/>
              <pc2:cmMkLst xmlns:pc2="http://schemas.microsoft.com/office/powerpoint/2019/9/main/command">
                <pc:docMk/>
                <pc:sldMk cId="2927785662" sldId="279"/>
                <pc2:cmMk id="{4C91AAC8-E638-4AFF-8E61-D7A22EB71017}"/>
              </pc2:cmMkLst>
            </pc226:cmChg>
          </p:ext>
        </pc:extLst>
      </pc:sldChg>
    </pc:docChg>
  </pc:docChgLst>
</pc:chgInfo>
</file>

<file path=ppt/comments/modernComment_109_A8A9C596.xml><?xml version="1.0" encoding="utf-8"?>
<p188:cmLst xmlns:a="http://schemas.openxmlformats.org/drawingml/2006/main" xmlns:r="http://schemas.openxmlformats.org/officeDocument/2006/relationships" xmlns:p188="http://schemas.microsoft.com/office/powerpoint/2018/8/main">
  <p188:cm id="{CDFCB9FA-40B9-470A-B0B6-8206888C64FB}" authorId="{7217C284-2F86-0668-906A-09E88BF4313A}" created="2023-12-19T20:48:29.577">
    <pc:sldMkLst xmlns:pc="http://schemas.microsoft.com/office/powerpoint/2013/main/command">
      <pc:docMk/>
      <pc:sldMk cId="2829698454" sldId="265"/>
    </pc:sldMkLst>
    <p188:txBody>
      <a:bodyPr/>
      <a:lstStyle/>
      <a:p>
        <a:r>
          <a:rPr lang="lv-LV"/>
          <a:t>Var ieiet arī no Chrome - Google Apps - Forms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35055-1117-4C36-9648-E1EC41E6F871}" type="datetimeFigureOut">
              <a:rPr lang="lv-LV" smtClean="0"/>
              <a:t>21.05.2024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FA3B-39B5-40BC-B23D-D9FEAA44D659}" type="slidenum">
              <a:rPr lang="lv-LV" smtClean="0"/>
              <a:t>‹#›</a:t>
            </a:fld>
            <a:endParaRPr lang="lv-LV"/>
          </a:p>
        </p:txBody>
      </p:sp>
    </p:spTree>
    <p:extLst>
      <p:ext uri="{BB962C8B-B14F-4D97-AF65-F5344CB8AC3E}">
        <p14:creationId xmlns:p14="http://schemas.microsoft.com/office/powerpoint/2010/main" val="111846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0" i="0" dirty="0">
                <a:solidFill>
                  <a:srgbClr val="374151"/>
                </a:solidFill>
                <a:effectLst/>
                <a:latin typeface="+mn-lt"/>
              </a:rPr>
              <a:t>„Google Forms“ yra internetinis „Google“ įrankis, skirtas internetinėms apklausoms, klausimynams ir formoms kurti. Jis naudojamas vartotojų atsakymams rinkti ir tvarkyti. „Google“ formas lengva naudoti, nes yra patogi sąsaja, leidžianti kurti ir platinti formas be techninių žinių.</a:t>
            </a:r>
          </a:p>
        </p:txBody>
      </p:sp>
      <p:sp>
        <p:nvSpPr>
          <p:cNvPr id="4" name="Slaida numura vietturis 3"/>
          <p:cNvSpPr>
            <a:spLocks noGrp="1"/>
          </p:cNvSpPr>
          <p:nvPr>
            <p:ph type="sldNum" sz="quarter" idx="5"/>
          </p:nvPr>
        </p:nvSpPr>
        <p:spPr/>
        <p:txBody>
          <a:bodyPr/>
          <a:lstStyle/>
          <a:p>
            <a:fld id="{7101FA3B-39B5-40BC-B23D-D9FEAA44D659}" type="slidenum">
              <a:rPr lang="lv-LV" smtClean="0"/>
              <a:t>1</a:t>
            </a:fld>
            <a:endParaRPr lang="lv-LV"/>
          </a:p>
        </p:txBody>
      </p:sp>
    </p:spTree>
    <p:extLst>
      <p:ext uri="{BB962C8B-B14F-4D97-AF65-F5344CB8AC3E}">
        <p14:creationId xmlns:p14="http://schemas.microsoft.com/office/powerpoint/2010/main" val="14207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 Klausimų tipai III</a:t>
            </a:r>
          </a:p>
          <a:p>
            <a:r>
              <a:rPr lang="lt-LT" b="1" dirty="0"/>
              <a:t>Žymės langelio tinklelis: panašus į kelių pasirinkimų tinklelį, tačiau čia vartotojai gali pasirinkti kelias parinktis kiekvienoje eilutėje ir stulpelyje.</a:t>
            </a:r>
          </a:p>
          <a:p>
            <a:r>
              <a:rPr lang="lt-LT" b="1" dirty="0"/>
              <a:t>Data: naudokite tai, kai reikia įrašyti konkrečią datą, užtikrinant standartizuotą datos formatą.</a:t>
            </a:r>
          </a:p>
          <a:p>
            <a:r>
              <a:rPr lang="lt-LT" b="1" dirty="0"/>
              <a:t>Laikas: kaip ir datos klausimas, palaikomas nuoseklus jūsų atsakymų laiko formatas, kai reikia rinkti su laiku susijusius duomenis.</a:t>
            </a:r>
          </a:p>
          <a:p>
            <a:endParaRPr lang="lv-LV" dirty="0"/>
          </a:p>
        </p:txBody>
      </p:sp>
      <p:sp>
        <p:nvSpPr>
          <p:cNvPr id="4" name="Slaida numura vietturis 3"/>
          <p:cNvSpPr>
            <a:spLocks noGrp="1"/>
          </p:cNvSpPr>
          <p:nvPr>
            <p:ph type="sldNum" sz="quarter" idx="5"/>
          </p:nvPr>
        </p:nvSpPr>
        <p:spPr/>
        <p:txBody>
          <a:bodyPr/>
          <a:lstStyle/>
          <a:p>
            <a:fld id="{7101FA3B-39B5-40BC-B23D-D9FEAA44D659}" type="slidenum">
              <a:rPr lang="lv-LV" smtClean="0"/>
              <a:t>10</a:t>
            </a:fld>
            <a:endParaRPr lang="lv-LV"/>
          </a:p>
        </p:txBody>
      </p:sp>
    </p:spTree>
    <p:extLst>
      <p:ext uri="{BB962C8B-B14F-4D97-AF65-F5344CB8AC3E}">
        <p14:creationId xmlns:p14="http://schemas.microsoft.com/office/powerpoint/2010/main" val="353204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Klausimo nustatymai:</a:t>
            </a:r>
          </a:p>
          <a:p>
            <a:endParaRPr lang="lt-LT" b="1" dirty="0"/>
          </a:p>
          <a:p>
            <a:r>
              <a:rPr lang="lt-LT" b="1" dirty="0"/>
              <a:t>Klausimo kopijavimas / kopijavimas: funkcija „Kopijuoti / pasikartoti klausimą“ yra patogi, kai norite turėti klausimą, panašų į jūsų jau sukurtą. Tai padeda sutaupyti laiko, nes sukuria tikslią pasirinkto klausimo dublikatą, įskaitant klausimo tipą ir atsakymų pasirinkimus. Tada galėsite redaguoti dublikatą, kad atitiktų savo poreikius, ir nereikės kurti panašių klausimų nuo nulio.</a:t>
            </a:r>
          </a:p>
          <a:p>
            <a:endParaRPr lang="lt-LT" b="1" dirty="0"/>
          </a:p>
          <a:p>
            <a:r>
              <a:rPr lang="lt-LT" b="1" dirty="0"/>
              <a:t>Ištrinti klausimus: Parinktis „Ištrinti klausimus“ leidžia visiškai pašalinti klausimą iš formos. Kai ištrinate klausimą, visos su tuo klausimu susijusios parinktys, nustatymai ir atsakymai taip pat pašalinami. Tai naudinga norint išvalyti formą, ypač kai nusprendžiate, kad klausimas nebėra aktualus arba nereikalingas.</a:t>
            </a:r>
          </a:p>
          <a:p>
            <a:endParaRPr lang="lt-LT" b="1" dirty="0"/>
          </a:p>
          <a:p>
            <a:r>
              <a:rPr lang="lt-LT" b="1" dirty="0"/>
              <a:t>Privalomi klausimai: klausimo žymėjimas kaip „Būtinas“ reiškia, kad respondentai turi į jį atsakyti prieš pateikdami formą. Tai naudinga, kai turite svarbių klausimų arba turite užtikrinti, kad iš visų būtų renkama konkreti informacija. Privalomi klausimai formoje pažymėti žvaigždute (*), todėl dalyviams aiškiai parodoma, kad jie negali praleisti tų klausimų.</a:t>
            </a:r>
          </a:p>
          <a:p>
            <a:endParaRPr lang="lt-LT" b="1" dirty="0"/>
          </a:p>
          <a:p>
            <a:r>
              <a:rPr lang="lt-LT" b="1" dirty="0"/>
              <a:t>Daugiau parinkčių: meniu „Daugiau parinkčių“ pateikiamos papildomos išplėstinio formos dizaino funkcijos. „Keisti klausimų tvarką“ leidžia atsitiktinai suskirstyti klausimų seką, todėl ji naudinga atliekant apklausas ar viktorinus, kur tvarka gali turėti įtakos atsakymams. „Eiti į skyrių pagal atsakymą“ leidžia formoje nustatyti šakojimą. Priklausomai nuo to, kaip kas nors atsako į klausimą, jis gali būti nukreiptas į skirtingas formos skiltis, taip sukuriant respondentams labiau pritaikytą patirtį. Tai dažnai naudojama apklausose ir klausimynuose su praleidimo logika.</a:t>
            </a:r>
          </a:p>
        </p:txBody>
      </p:sp>
      <p:sp>
        <p:nvSpPr>
          <p:cNvPr id="4" name="Slaida numura vietturis 3"/>
          <p:cNvSpPr>
            <a:spLocks noGrp="1"/>
          </p:cNvSpPr>
          <p:nvPr>
            <p:ph type="sldNum" sz="quarter" idx="5"/>
          </p:nvPr>
        </p:nvSpPr>
        <p:spPr/>
        <p:txBody>
          <a:bodyPr/>
          <a:lstStyle/>
          <a:p>
            <a:fld id="{7101FA3B-39B5-40BC-B23D-D9FEAA44D659}" type="slidenum">
              <a:rPr lang="lv-LV" smtClean="0"/>
              <a:t>11</a:t>
            </a:fld>
            <a:endParaRPr lang="lv-LV"/>
          </a:p>
        </p:txBody>
      </p:sp>
    </p:spTree>
    <p:extLst>
      <p:ext uri="{BB962C8B-B14F-4D97-AF65-F5344CB8AC3E}">
        <p14:creationId xmlns:p14="http://schemas.microsoft.com/office/powerpoint/2010/main" val="165365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Norėdami pridėti vaizdą:</a:t>
            </a:r>
          </a:p>
          <a:p>
            <a:r>
              <a:rPr lang="lt-LT" dirty="0"/>
              <a:t>Spustelėkite „vaizdo piktogramą“, esančią meniu dešinėje ekrano pusėje.</a:t>
            </a:r>
          </a:p>
          <a:p>
            <a:r>
              <a:rPr lang="lt-LT" dirty="0"/>
              <a:t>Pasirinkite vaizdą, kurį norite pridėti iš savo įrenginio arba „Google“ disko, spustelėdami „Pasirinkti“.</a:t>
            </a:r>
          </a:p>
          <a:p>
            <a:r>
              <a:rPr lang="lt-LT" dirty="0"/>
              <a:t>Pasirinktas vaizdas bus pridėtas prie jūsų formos.</a:t>
            </a:r>
          </a:p>
          <a:p>
            <a:endParaRPr lang="lt-LT" dirty="0"/>
          </a:p>
          <a:p>
            <a:r>
              <a:rPr lang="lt-LT" dirty="0"/>
              <a:t>Norėdami pridėti vaizdo įrašą:</a:t>
            </a:r>
          </a:p>
          <a:p>
            <a:r>
              <a:rPr lang="lt-LT" dirty="0"/>
              <a:t>Spustelėkite „vaizdo įrašo piktogramą“, esančią meniu dešinėje ekrano pusėje.</a:t>
            </a:r>
          </a:p>
          <a:p>
            <a:r>
              <a:rPr lang="lt-LT" dirty="0"/>
              <a:t>Pasirinkite vaizdo įrašą, kurį norite įtraukti iš internetinio šaltinio, pvz., „YouTube“ ar kitos palaikomos platformos, tada spustelėkite „Pasirinkti“.</a:t>
            </a:r>
          </a:p>
          <a:p>
            <a:r>
              <a:rPr lang="lt-LT" dirty="0"/>
              <a:t>Pasirinktas internetinis vaizdo įrašas bus įdėtas į jūsų formą.</a:t>
            </a:r>
          </a:p>
        </p:txBody>
      </p:sp>
      <p:sp>
        <p:nvSpPr>
          <p:cNvPr id="4" name="Slaida numura vietturis 3"/>
          <p:cNvSpPr>
            <a:spLocks noGrp="1"/>
          </p:cNvSpPr>
          <p:nvPr>
            <p:ph type="sldNum" sz="quarter" idx="5"/>
          </p:nvPr>
        </p:nvSpPr>
        <p:spPr/>
        <p:txBody>
          <a:bodyPr/>
          <a:lstStyle/>
          <a:p>
            <a:fld id="{7101FA3B-39B5-40BC-B23D-D9FEAA44D659}" type="slidenum">
              <a:rPr lang="lv-LV" smtClean="0"/>
              <a:t>12</a:t>
            </a:fld>
            <a:endParaRPr lang="lv-LV"/>
          </a:p>
        </p:txBody>
      </p:sp>
    </p:spTree>
    <p:extLst>
      <p:ext uri="{BB962C8B-B14F-4D97-AF65-F5344CB8AC3E}">
        <p14:creationId xmlns:p14="http://schemas.microsoft.com/office/powerpoint/2010/main" val="145198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Pasiekite temos parinktis:</a:t>
            </a:r>
          </a:p>
          <a:p>
            <a:r>
              <a:rPr lang="lt-LT" dirty="0"/>
              <a:t>Viršuje dešinėje pamatysite piktogramą „Spalvų paletė“. Spustelėkite jį.</a:t>
            </a:r>
          </a:p>
        </p:txBody>
      </p:sp>
      <p:sp>
        <p:nvSpPr>
          <p:cNvPr id="4" name="Slaida numura vietturis 3"/>
          <p:cNvSpPr>
            <a:spLocks noGrp="1"/>
          </p:cNvSpPr>
          <p:nvPr>
            <p:ph type="sldNum" sz="quarter" idx="5"/>
          </p:nvPr>
        </p:nvSpPr>
        <p:spPr/>
        <p:txBody>
          <a:bodyPr/>
          <a:lstStyle/>
          <a:p>
            <a:fld id="{7101FA3B-39B5-40BC-B23D-D9FEAA44D659}" type="slidenum">
              <a:rPr lang="lv-LV" smtClean="0"/>
              <a:t>14</a:t>
            </a:fld>
            <a:endParaRPr lang="lv-LV"/>
          </a:p>
        </p:txBody>
      </p:sp>
    </p:spTree>
    <p:extLst>
      <p:ext uri="{BB962C8B-B14F-4D97-AF65-F5344CB8AC3E}">
        <p14:creationId xmlns:p14="http://schemas.microsoft.com/office/powerpoint/2010/main" val="340565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Tinkinkite antraštę:</a:t>
            </a:r>
          </a:p>
          <a:p>
            <a:r>
              <a:rPr lang="lt-LT" dirty="0"/>
              <a:t>Lange „Tema“ raskite skiltį „Antraštė“ ir spustelėkite „Pasirinkti vaizdą“.</a:t>
            </a:r>
          </a:p>
          <a:p>
            <a:r>
              <a:rPr lang="lt-LT" dirty="0"/>
              <a:t>Pasirinkite arba įkelkite antraštės vaizdą:</a:t>
            </a:r>
          </a:p>
          <a:p>
            <a:r>
              <a:rPr lang="lt-LT" dirty="0"/>
              <a:t>Lange „Pasirinkti antraštę“ galite pasirinkti iš iš anksto sukurtų antraščių vaizdų arba įkelti savo. Spustelėkite savo pasirinkimą.</a:t>
            </a:r>
          </a:p>
          <a:p>
            <a:r>
              <a:rPr lang="lt-LT" dirty="0"/>
              <a:t>Redaguoti antraštę:</a:t>
            </a:r>
          </a:p>
          <a:p>
            <a:r>
              <a:rPr lang="lt-LT" dirty="0"/>
              <a:t>Jei įkeliate savo vaizdą, galite jį pakoreguoti, kad tilptų antraštės erdvėje.</a:t>
            </a:r>
          </a:p>
          <a:p>
            <a:r>
              <a:rPr lang="lt-LT" dirty="0"/>
              <a:t>Kai būsite patenkinti antrašte, spustelėkite „Atlikta“.</a:t>
            </a:r>
          </a:p>
          <a:p>
            <a:endParaRPr lang="lt-LT" dirty="0"/>
          </a:p>
          <a:p>
            <a:r>
              <a:rPr lang="lt-LT" dirty="0"/>
              <a:t>„Google“ automatiškai pakoreguos formos spalvų temą, kad ji atitiktų antraštės vaizdą. Tai padeda išlaikyti harmoningą dizainą.</a:t>
            </a:r>
          </a:p>
          <a:p>
            <a:endParaRPr lang="lt-LT" dirty="0"/>
          </a:p>
          <a:p>
            <a:r>
              <a:rPr lang="lt-LT" dirty="0"/>
              <a:t>Jei norite pakeisti spalvų temą į kitą, lange „Tema“ galite pasirinkti naują spalvą.</a:t>
            </a:r>
          </a:p>
          <a:p>
            <a:endParaRPr lang="lt-LT" dirty="0"/>
          </a:p>
          <a:p>
            <a:r>
              <a:rPr lang="lt-LT" dirty="0"/>
              <a:t>Formos peržiūra: spustelėkite mygtuką „Peržiūrėti“, kad pamatytumėte, kaip forma atrodo su pasirinkta tema ir antrašte.</a:t>
            </a:r>
          </a:p>
        </p:txBody>
      </p:sp>
      <p:sp>
        <p:nvSpPr>
          <p:cNvPr id="4" name="Slaida numura vietturis 3"/>
          <p:cNvSpPr>
            <a:spLocks noGrp="1"/>
          </p:cNvSpPr>
          <p:nvPr>
            <p:ph type="sldNum" sz="quarter" idx="5"/>
          </p:nvPr>
        </p:nvSpPr>
        <p:spPr/>
        <p:txBody>
          <a:bodyPr/>
          <a:lstStyle/>
          <a:p>
            <a:fld id="{7101FA3B-39B5-40BC-B23D-D9FEAA44D659}" type="slidenum">
              <a:rPr lang="lv-LV" smtClean="0"/>
              <a:t>15</a:t>
            </a:fld>
            <a:endParaRPr lang="lv-LV"/>
          </a:p>
        </p:txBody>
      </p:sp>
    </p:spTree>
    <p:extLst>
      <p:ext uri="{BB962C8B-B14F-4D97-AF65-F5344CB8AC3E}">
        <p14:creationId xmlns:p14="http://schemas.microsoft.com/office/powerpoint/2010/main" val="290157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„Google“ formų nustatymai:</a:t>
            </a:r>
          </a:p>
          <a:p>
            <a:endParaRPr lang="lt-LT" dirty="0"/>
          </a:p>
          <a:p>
            <a:r>
              <a:rPr lang="lt-LT" dirty="0"/>
              <a:t>Padarykite tai viktorina:</a:t>
            </a:r>
          </a:p>
          <a:p>
            <a:r>
              <a:rPr lang="lt-LT" dirty="0"/>
              <a:t>Jei norite savo formą paversti apklausa su keliais atsakymų variantais, įgalindami automatinį testų ir viktorinų įvertinimą, galite suaktyvinti nustatymą „Padaryti tai viktorina“.</a:t>
            </a:r>
          </a:p>
          <a:p>
            <a:r>
              <a:rPr lang="lt-LT" dirty="0"/>
              <a:t>Tai leidžia priskirti balus klausimams ir nustatyti, kad „Google Forms“ automatiškai įvertintų atsakymus.</a:t>
            </a:r>
          </a:p>
          <a:p>
            <a:r>
              <a:rPr lang="lt-LT" dirty="0"/>
              <a:t>Riboti atsakymus:</a:t>
            </a:r>
          </a:p>
          <a:p>
            <a:endParaRPr lang="lt-LT" dirty="0"/>
          </a:p>
          <a:p>
            <a:r>
              <a:rPr lang="lt-LT" dirty="0"/>
              <a:t>Norėdami užtikrinti, kad kiekvienas asmuo galėtų pateikti tik vieną atsakymą, perjunkite nustatymą „Apriboti iki 1 atsakymo“.</a:t>
            </a:r>
          </a:p>
          <a:p>
            <a:r>
              <a:rPr lang="lt-LT" dirty="0"/>
              <a:t>Tai naudinga, kai norite išvengti kelių to paties dalyvio pateikimų.</a:t>
            </a:r>
          </a:p>
          <a:p>
            <a:endParaRPr lang="lt-LT" dirty="0"/>
          </a:p>
          <a:p>
            <a:r>
              <a:rPr lang="lt-LT" dirty="0"/>
              <a:t>Surinkite el. pašto adresą:</a:t>
            </a:r>
          </a:p>
          <a:p>
            <a:r>
              <a:rPr lang="lt-LT" dirty="0"/>
              <a:t>Įjungę šį nustatymą užtikrinate, kad gausite respondentų el. pašto adresus.</a:t>
            </a:r>
          </a:p>
          <a:p>
            <a:r>
              <a:rPr lang="lt-LT" dirty="0"/>
              <a:t>Tai būtina norint sekti atsakymus ir bendrauti su dalyviais, ypač jei planuojate jiems siųsti atnaujinimus ar rezultatus.</a:t>
            </a:r>
          </a:p>
          <a:p>
            <a:r>
              <a:rPr lang="lt-LT" dirty="0"/>
              <a:t>Leisti redaguoti atsakymus:</a:t>
            </a:r>
          </a:p>
          <a:p>
            <a:endParaRPr lang="lt-LT" dirty="0"/>
          </a:p>
          <a:p>
            <a:r>
              <a:rPr lang="lt-LT" dirty="0"/>
              <a:t>Jei norite leisti respondentams redaguoti savo atsakymus po to, kai jie pateikia formą, pažymėkite laukelį „Leisti redaguoti atsakymus“.</a:t>
            </a:r>
          </a:p>
          <a:p>
            <a:r>
              <a:rPr lang="lt-LT" dirty="0"/>
              <a:t>Tai gali būti naudinga, kai dalyviams reikia atnaujinti savo atsakymus.</a:t>
            </a:r>
          </a:p>
          <a:p>
            <a:endParaRPr lang="lt-LT" dirty="0"/>
          </a:p>
          <a:p>
            <a:r>
              <a:rPr lang="lt-LT" dirty="0"/>
              <a:t>Žr. suvestinės diagramas ir tekstinius atsakymus:</a:t>
            </a:r>
          </a:p>
          <a:p>
            <a:r>
              <a:rPr lang="lt-LT" dirty="0"/>
              <a:t>Įgalinus šį nustatymą naudotojai gali pasiekti rezultatų suvestines, įskaitant diagramas ir tekstinius atsakymus.</a:t>
            </a:r>
          </a:p>
          <a:p>
            <a:r>
              <a:rPr lang="lt-LT" dirty="0"/>
              <a:t>Respondentams suteikiama galimybė matyti savo atsakymų santrauką, todėl tai naudinga peržiūrint jų pateiktus </a:t>
            </a:r>
            <a:r>
              <a:rPr lang="lt-LT"/>
              <a:t>dokumentus.</a:t>
            </a:r>
            <a:endParaRPr lang="en-US" dirty="0"/>
          </a:p>
        </p:txBody>
      </p:sp>
      <p:sp>
        <p:nvSpPr>
          <p:cNvPr id="4" name="Slaida numura vietturis 3"/>
          <p:cNvSpPr>
            <a:spLocks noGrp="1"/>
          </p:cNvSpPr>
          <p:nvPr>
            <p:ph type="sldNum" sz="quarter" idx="5"/>
          </p:nvPr>
        </p:nvSpPr>
        <p:spPr/>
        <p:txBody>
          <a:bodyPr/>
          <a:lstStyle/>
          <a:p>
            <a:fld id="{7101FA3B-39B5-40BC-B23D-D9FEAA44D659}" type="slidenum">
              <a:rPr lang="lv-LV" smtClean="0"/>
              <a:t>17</a:t>
            </a:fld>
            <a:endParaRPr lang="lv-LV"/>
          </a:p>
        </p:txBody>
      </p:sp>
    </p:spTree>
    <p:extLst>
      <p:ext uri="{BB962C8B-B14F-4D97-AF65-F5344CB8AC3E}">
        <p14:creationId xmlns:p14="http://schemas.microsoft.com/office/powerpoint/2010/main" val="174071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Formos siuntimas: kai forma bus paruošta, ieškokite mygtuko „Siųsti“, esančio viršutiniame dešiniajame formos rengyklės kampe. Spustelėkite jį.</a:t>
            </a:r>
          </a:p>
          <a:p>
            <a:r>
              <a:rPr lang="lt-LT" dirty="0"/>
              <a:t>Pasirinkite siuntimo būdą:</a:t>
            </a:r>
          </a:p>
          <a:p>
            <a:r>
              <a:rPr lang="lt-LT" dirty="0"/>
              <a:t>Siųsti el. paštu: formą galite siųsti tiesiogiai el. paštu, įvesdami gavėjų el. pašto adresus. „Google Forms“ leidžia suasmeninti pranešimą ir pridėti temą.</a:t>
            </a:r>
          </a:p>
          <a:p>
            <a:r>
              <a:rPr lang="lt-LT" dirty="0"/>
              <a:t>Siųsti per nuorodą: bus sugeneruota bendrinama nuoroda. Galite nukopijuoti šią nuorodą ir išsiųsti el. paštu, žinutėmis, socialiniais tinklais ar bet kuria kita pranešimų platforma.</a:t>
            </a:r>
          </a:p>
          <a:p>
            <a:r>
              <a:rPr lang="lt-LT" dirty="0"/>
              <a:t>Įterpti HTML: gaukite HTML kodą, kad įterptumėte formą svetainėje arba tinklaraštyje.</a:t>
            </a:r>
          </a:p>
          <a:p>
            <a:r>
              <a:rPr lang="lt-LT" dirty="0"/>
              <a:t>Pasirinkite Nustatymai: priklausomai nuo pasirinkto bendrinimo metodo, galite turėti papildomų nustatymų, skirtų valdyti, kas gali pasiekti formą, ar jie gali redaguoti ar peržiūrėti atsakymus, ir kitus leidimus.</a:t>
            </a:r>
          </a:p>
          <a:p>
            <a:r>
              <a:rPr lang="lt-LT" dirty="0"/>
              <a:t>Pasirinkę norimą siuntimo būdą ir nustatę reikiamus leidimus, spustelėkite „Siųsti“, kad bendrintumėte formą.</a:t>
            </a:r>
          </a:p>
          <a:p>
            <a:endParaRPr lang="lv-LV" dirty="0"/>
          </a:p>
        </p:txBody>
      </p:sp>
      <p:sp>
        <p:nvSpPr>
          <p:cNvPr id="4" name="Slaida numura vietturis 3"/>
          <p:cNvSpPr>
            <a:spLocks noGrp="1"/>
          </p:cNvSpPr>
          <p:nvPr>
            <p:ph type="sldNum" sz="quarter" idx="5"/>
          </p:nvPr>
        </p:nvSpPr>
        <p:spPr/>
        <p:txBody>
          <a:bodyPr/>
          <a:lstStyle/>
          <a:p>
            <a:fld id="{7101FA3B-39B5-40BC-B23D-D9FEAA44D659}" type="slidenum">
              <a:rPr lang="lv-LV" smtClean="0"/>
              <a:t>18</a:t>
            </a:fld>
            <a:endParaRPr lang="lv-LV"/>
          </a:p>
        </p:txBody>
      </p:sp>
    </p:spTree>
    <p:extLst>
      <p:ext uri="{BB962C8B-B14F-4D97-AF65-F5344CB8AC3E}">
        <p14:creationId xmlns:p14="http://schemas.microsoft.com/office/powerpoint/2010/main" val="2065604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Atsakymų rinkimas ir rezultatų peržiūra.</a:t>
            </a:r>
          </a:p>
          <a:p>
            <a:r>
              <a:rPr lang="lt-LT" b="1" dirty="0"/>
              <a:t>Spustelėkite „Atsakymai“: formos redagavimo priemonės viršuje pamatysite skirtuką „Atsakymai“. Spustelėkite jį.</a:t>
            </a:r>
          </a:p>
          <a:p>
            <a:r>
              <a:rPr lang="lt-LT" b="1" dirty="0"/>
              <a:t>Skirtuke „Atsakymai“ galite matyti atsakymų suvestinę, įskaitant bendrą atsakymų skaičių, vidutinius balus (jei tai yra viktorina) ir kitus susijusius duomenis.</a:t>
            </a:r>
          </a:p>
          <a:p>
            <a:r>
              <a:rPr lang="lt-LT" b="1" dirty="0"/>
              <a:t>Norėdami peržiūrėti kiekvieno asmens atsakymus, spustelėkite skirtuką „Individualus“. Čia galite pamatyti, ką kiekvienas respondentas atsakė į kiekvieną klausimą.</a:t>
            </a:r>
          </a:p>
          <a:p>
            <a:r>
              <a:rPr lang="lt-LT" b="1" dirty="0"/>
              <a:t>Jei norite atlikti išsamesnę analizę ar manipuliuoti duomenimis, spustelėkite „Google“ skaičiuoklių piktogramą (ji atrodo kaip skaičiuoklė). Taip bus sukurtas susietas „Google“ skaičiuoklių dokumentas, kuriame visi atsakymai bus tvarkingai išdėstyti tolesniam tyrimui.</a:t>
            </a:r>
          </a:p>
          <a:p>
            <a:r>
              <a:rPr lang="lt-LT" b="1" dirty="0"/>
              <a:t>„Google“ skaičiuoklėse galite atlikti duomenų analizę, kurti diagramas ir atlikti sudėtingesnį duomenų apdorojimą, kad gautumėte įžvalgų iš surinktų atsakymų.</a:t>
            </a:r>
          </a:p>
          <a:p>
            <a:r>
              <a:rPr lang="lt-LT" b="1" dirty="0"/>
              <a:t>„Google Forms“ funkcija „Suvestinės diagramos“ pateikia vaizdinius atsakymų vaizdus, ​​pvz., skritulines diagramas ir juostines diagramas.</a:t>
            </a:r>
          </a:p>
          <a:p>
            <a:r>
              <a:rPr lang="lt-LT" b="1" dirty="0"/>
              <a:t>Skirtuko „Atsakymai“ skiltyje „Daugiau“ galite nustatyti el. pašto pranešimus, kad gautumėte įspėjimus, kai kas nors pateikia atsakymą.</a:t>
            </a:r>
          </a:p>
          <a:p>
            <a:r>
              <a:rPr lang="en-US" b="1" dirty="0"/>
              <a:t>Collecting Responses and Viewing Results.</a:t>
            </a:r>
            <a:endParaRPr lang="lv-LV" b="1" dirty="0"/>
          </a:p>
        </p:txBody>
      </p:sp>
      <p:sp>
        <p:nvSpPr>
          <p:cNvPr id="4" name="Slaida numura vietturis 3"/>
          <p:cNvSpPr>
            <a:spLocks noGrp="1"/>
          </p:cNvSpPr>
          <p:nvPr>
            <p:ph type="sldNum" sz="quarter" idx="5"/>
          </p:nvPr>
        </p:nvSpPr>
        <p:spPr/>
        <p:txBody>
          <a:bodyPr/>
          <a:lstStyle/>
          <a:p>
            <a:fld id="{7101FA3B-39B5-40BC-B23D-D9FEAA44D659}" type="slidenum">
              <a:rPr lang="lv-LV" smtClean="0"/>
              <a:t>19</a:t>
            </a:fld>
            <a:endParaRPr lang="lv-LV"/>
          </a:p>
        </p:txBody>
      </p:sp>
    </p:spTree>
    <p:extLst>
      <p:ext uri="{BB962C8B-B14F-4D97-AF65-F5344CB8AC3E}">
        <p14:creationId xmlns:p14="http://schemas.microsoft.com/office/powerpoint/2010/main" val="163144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Dalijimasis ir bendradarbiavimas naudojant formas.</a:t>
            </a:r>
          </a:p>
          <a:p>
            <a:r>
              <a:rPr lang="lt-LT" dirty="0"/>
              <a:t>„Google“ formose šalia mygtuko Siųsti raskite piktogramą ⋮ Daugiau.</a:t>
            </a:r>
          </a:p>
          <a:p>
            <a:r>
              <a:rPr lang="lt-LT" dirty="0"/>
              <a:t>Meniu pasirinkite „Pridėti bendradarbių“.</a:t>
            </a:r>
          </a:p>
          <a:p>
            <a:r>
              <a:rPr lang="lt-LT" dirty="0"/>
              <a:t>Ekrane „Pridėti redaktorius“ įveskite bendradarbių el. pašto adresus ir spustelėkite „Atlikta“.</a:t>
            </a:r>
          </a:p>
          <a:p>
            <a:r>
              <a:rPr lang="lt-LT" dirty="0"/>
              <a:t>Pasirinktinai įtraukite pranešimą ir spustelėkite „Siųsti“, kad praneštumėte bendradarbiams.</a:t>
            </a:r>
          </a:p>
          <a:p>
            <a:r>
              <a:rPr lang="lt-LT" dirty="0"/>
              <a:t>Pridėję bendradarbių gausite pranešimą „Pridėtas asmuo“, kaip nurodyta toliau esančioje ekrano kopijoje.</a:t>
            </a:r>
          </a:p>
          <a:p>
            <a:endParaRPr lang="lv-LV" dirty="0"/>
          </a:p>
        </p:txBody>
      </p:sp>
      <p:sp>
        <p:nvSpPr>
          <p:cNvPr id="4" name="Slaida numura vietturis 3"/>
          <p:cNvSpPr>
            <a:spLocks noGrp="1"/>
          </p:cNvSpPr>
          <p:nvPr>
            <p:ph type="sldNum" sz="quarter" idx="5"/>
          </p:nvPr>
        </p:nvSpPr>
        <p:spPr/>
        <p:txBody>
          <a:bodyPr/>
          <a:lstStyle/>
          <a:p>
            <a:fld id="{7101FA3B-39B5-40BC-B23D-D9FEAA44D659}" type="slidenum">
              <a:rPr lang="lv-LV" smtClean="0"/>
              <a:t>21</a:t>
            </a:fld>
            <a:endParaRPr lang="lv-LV"/>
          </a:p>
        </p:txBody>
      </p:sp>
    </p:spTree>
    <p:extLst>
      <p:ext uri="{BB962C8B-B14F-4D97-AF65-F5344CB8AC3E}">
        <p14:creationId xmlns:p14="http://schemas.microsoft.com/office/powerpoint/2010/main" val="146470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0" i="0" dirty="0">
                <a:effectLst/>
                <a:latin typeface="+mn-lt"/>
              </a:rPr>
              <a:t>Bendrinti ir bendradarbiauti naudojant „Google“ formas būtina dėl kelių priežasčių:</a:t>
            </a:r>
          </a:p>
          <a:p>
            <a:endParaRPr lang="lt-LT" b="0" i="0" dirty="0">
              <a:effectLst/>
              <a:latin typeface="+mn-lt"/>
            </a:endParaRPr>
          </a:p>
          <a:p>
            <a:r>
              <a:rPr lang="lt-LT" b="0" i="0" dirty="0">
                <a:effectLst/>
                <a:latin typeface="+mn-lt"/>
              </a:rPr>
              <a:t>Bendradarbiaudami keli asmenys gali dirbti kartu kurdami, redaguodami ir tvarkydami formas. Tai ypač naudinga komandoms, mokytojams ar projektų grupėms.</a:t>
            </a:r>
          </a:p>
          <a:p>
            <a:r>
              <a:rPr lang="lt-LT" b="0" i="0" dirty="0">
                <a:effectLst/>
                <a:latin typeface="+mn-lt"/>
              </a:rPr>
              <a:t>Bendradarbiai gali peržiūrėti ir pateikti atsiliepimų apie formos turinį, klausimus ir dizainą, padėdami patobulinti ir pagerinti formos efektyvumą.</a:t>
            </a:r>
          </a:p>
          <a:p>
            <a:r>
              <a:rPr lang="lt-LT" b="0" i="0" dirty="0">
                <a:effectLst/>
                <a:latin typeface="+mn-lt"/>
              </a:rPr>
              <a:t>Dalijimasis formomis supaprastina duomenų ir atsakymų rinkimo procesą. Bendradarbiai gali platinti formą platesnei auditorijai, todėl duomenų rinkimas tampa greitesnis ir efektyvesnis.</a:t>
            </a:r>
          </a:p>
          <a:p>
            <a:endParaRPr lang="lv-LV" dirty="0"/>
          </a:p>
        </p:txBody>
      </p:sp>
      <p:sp>
        <p:nvSpPr>
          <p:cNvPr id="4" name="Slaida numura vietturis 3"/>
          <p:cNvSpPr>
            <a:spLocks noGrp="1"/>
          </p:cNvSpPr>
          <p:nvPr>
            <p:ph type="sldNum" sz="quarter" idx="5"/>
          </p:nvPr>
        </p:nvSpPr>
        <p:spPr/>
        <p:txBody>
          <a:bodyPr/>
          <a:lstStyle/>
          <a:p>
            <a:fld id="{7101FA3B-39B5-40BC-B23D-D9FEAA44D659}" type="slidenum">
              <a:rPr lang="lv-LV" smtClean="0"/>
              <a:t>22</a:t>
            </a:fld>
            <a:endParaRPr lang="lv-LV"/>
          </a:p>
        </p:txBody>
      </p:sp>
    </p:spTree>
    <p:extLst>
      <p:ext uri="{BB962C8B-B14F-4D97-AF65-F5344CB8AC3E}">
        <p14:creationId xmlns:p14="http://schemas.microsoft.com/office/powerpoint/2010/main" val="128172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t-LT" b="0" i="0" dirty="0">
                <a:solidFill>
                  <a:srgbClr val="374151"/>
                </a:solidFill>
                <a:effectLst/>
                <a:latin typeface="+mn-lt"/>
              </a:rPr>
              <a:t>Norėdami prisijungti prie „Google“ disko paskyros:</a:t>
            </a:r>
          </a:p>
          <a:p>
            <a:pPr algn="l"/>
            <a:r>
              <a:rPr lang="lt-LT" b="0" i="0" dirty="0">
                <a:solidFill>
                  <a:srgbClr val="374151"/>
                </a:solidFill>
                <a:effectLst/>
                <a:latin typeface="+mn-lt"/>
              </a:rPr>
              <a:t>Atidarykite savo žiniatinklio naršyklę.</a:t>
            </a:r>
          </a:p>
          <a:p>
            <a:pPr algn="l"/>
            <a:r>
              <a:rPr lang="lt-LT" b="0" i="0" dirty="0">
                <a:solidFill>
                  <a:srgbClr val="374151"/>
                </a:solidFill>
                <a:effectLst/>
                <a:latin typeface="+mn-lt"/>
              </a:rPr>
              <a:t>Eikite į drive.google.com.</a:t>
            </a:r>
          </a:p>
          <a:p>
            <a:pPr algn="l"/>
            <a:r>
              <a:rPr lang="lt-LT" b="0" i="0" dirty="0">
                <a:solidFill>
                  <a:srgbClr val="374151"/>
                </a:solidFill>
                <a:effectLst/>
                <a:latin typeface="+mn-lt"/>
              </a:rPr>
              <a:t>Viršutiniame dešiniajame kampe spustelėkite „Prisijungti“.</a:t>
            </a:r>
          </a:p>
          <a:p>
            <a:pPr algn="l"/>
            <a:r>
              <a:rPr lang="lt-LT" b="0" i="0" dirty="0">
                <a:solidFill>
                  <a:srgbClr val="374151"/>
                </a:solidFill>
                <a:effectLst/>
                <a:latin typeface="+mn-lt"/>
              </a:rPr>
              <a:t>Įveskite „Google“ paskyros el. pašto adresą (savo vartotojo vardą) ir susijusį slaptažodį.</a:t>
            </a:r>
          </a:p>
          <a:p>
            <a:pPr algn="l"/>
            <a:r>
              <a:rPr lang="lt-LT" b="0" i="0" dirty="0">
                <a:solidFill>
                  <a:srgbClr val="374151"/>
                </a:solidFill>
                <a:effectLst/>
                <a:latin typeface="+mn-lt"/>
              </a:rPr>
              <a:t>Spustelėkite „Kitas“.</a:t>
            </a:r>
          </a:p>
          <a:p>
            <a:pPr algn="l"/>
            <a:r>
              <a:rPr lang="lt-LT" b="0" i="0" dirty="0">
                <a:solidFill>
                  <a:srgbClr val="374151"/>
                </a:solidFill>
                <a:effectLst/>
                <a:latin typeface="+mn-lt"/>
              </a:rPr>
              <a:t>Būsite prisijungę prie „Google“ disko paskyros ir galėsite pasiekti saugomus failus bei dokumentus.</a:t>
            </a:r>
          </a:p>
          <a:p>
            <a:pPr algn="l"/>
            <a:endParaRPr lang="lt-LT" b="0" i="0" dirty="0">
              <a:solidFill>
                <a:srgbClr val="374151"/>
              </a:solidFill>
              <a:effectLst/>
              <a:latin typeface="+mn-lt"/>
            </a:endParaRPr>
          </a:p>
          <a:p>
            <a:pPr algn="l"/>
            <a:endParaRPr lang="lt-LT" b="0" i="0" dirty="0">
              <a:solidFill>
                <a:srgbClr val="374151"/>
              </a:solidFill>
              <a:effectLst/>
              <a:latin typeface="+mn-lt"/>
            </a:endParaRPr>
          </a:p>
          <a:p>
            <a:pPr algn="l"/>
            <a:r>
              <a:rPr lang="lt-LT" b="0" i="0" dirty="0">
                <a:solidFill>
                  <a:srgbClr val="374151"/>
                </a:solidFill>
                <a:effectLst/>
                <a:latin typeface="+mn-lt"/>
              </a:rPr>
              <a:t>Norėdami sukurti „Google“ disko paskyrą:</a:t>
            </a:r>
          </a:p>
          <a:p>
            <a:pPr algn="l"/>
            <a:r>
              <a:rPr lang="lt-LT" b="0" i="0" dirty="0">
                <a:solidFill>
                  <a:srgbClr val="374151"/>
                </a:solidFill>
                <a:effectLst/>
                <a:latin typeface="+mn-lt"/>
              </a:rPr>
              <a:t>Atidarykite savo žiniatinklio naršyklę.</a:t>
            </a:r>
          </a:p>
          <a:p>
            <a:pPr algn="l"/>
            <a:r>
              <a:rPr lang="lt-LT" b="0" i="0" dirty="0">
                <a:solidFill>
                  <a:srgbClr val="374151"/>
                </a:solidFill>
                <a:effectLst/>
                <a:latin typeface="+mn-lt"/>
              </a:rPr>
              <a:t>Eikite į accounts.google.com.</a:t>
            </a:r>
          </a:p>
          <a:p>
            <a:pPr algn="l"/>
            <a:r>
              <a:rPr lang="lt-LT" b="0" i="0" dirty="0">
                <a:solidFill>
                  <a:srgbClr val="374151"/>
                </a:solidFill>
                <a:effectLst/>
                <a:latin typeface="+mn-lt"/>
              </a:rPr>
              <a:t>Spustelėkite „Sukurti paskyrą“.</a:t>
            </a:r>
          </a:p>
          <a:p>
            <a:pPr algn="l"/>
            <a:r>
              <a:rPr lang="lt-LT" b="0" i="0" dirty="0">
                <a:solidFill>
                  <a:srgbClr val="374151"/>
                </a:solidFill>
                <a:effectLst/>
                <a:latin typeface="+mn-lt"/>
              </a:rPr>
              <a:t>Įveskite savo vardą ir pavardę, pasirinkite vartotojo vardą (el. pašto adresą) ir sukurkite slaptažodį. Patvirtinkite slaptažodį.</a:t>
            </a:r>
          </a:p>
          <a:p>
            <a:pPr algn="l"/>
            <a:r>
              <a:rPr lang="lt-LT" b="0" i="0" dirty="0">
                <a:solidFill>
                  <a:srgbClr val="374151"/>
                </a:solidFill>
                <a:effectLst/>
                <a:latin typeface="+mn-lt"/>
              </a:rPr>
              <a:t>Pateikite savo telefono numerį paskyros atkūrimo ir saugos tikslais.</a:t>
            </a:r>
          </a:p>
          <a:p>
            <a:pPr algn="l"/>
            <a:r>
              <a:rPr lang="lt-LT" b="0" i="0" dirty="0">
                <a:solidFill>
                  <a:srgbClr val="374151"/>
                </a:solidFill>
                <a:effectLst/>
                <a:latin typeface="+mn-lt"/>
              </a:rPr>
              <a:t>Užpildykite skiltis „Gimtadienis“ ir „Lytis“.</a:t>
            </a:r>
          </a:p>
          <a:p>
            <a:pPr algn="l"/>
            <a:r>
              <a:rPr lang="lt-LT" b="0" i="0" dirty="0">
                <a:solidFill>
                  <a:srgbClr val="374151"/>
                </a:solidFill>
                <a:effectLst/>
                <a:latin typeface="+mn-lt"/>
              </a:rPr>
              <a:t>Spustelėkite „Kitas“.</a:t>
            </a:r>
          </a:p>
          <a:p>
            <a:pPr algn="l"/>
            <a:r>
              <a:rPr lang="lt-LT" b="0" i="0" dirty="0">
                <a:solidFill>
                  <a:srgbClr val="374151"/>
                </a:solidFill>
                <a:effectLst/>
                <a:latin typeface="+mn-lt"/>
              </a:rPr>
              <a:t>Peržiūrėkite ir sutikite su „Google“ paslaugų teikimo sąlygomis ir privatumo politika.</a:t>
            </a:r>
          </a:p>
          <a:p>
            <a:pPr algn="l"/>
            <a:r>
              <a:rPr lang="lt-LT" b="0" i="0" dirty="0">
                <a:solidFill>
                  <a:srgbClr val="374151"/>
                </a:solidFill>
                <a:effectLst/>
                <a:latin typeface="+mn-lt"/>
              </a:rPr>
              <a:t>Vykdykite ekrane pateikiamus nurodymus, kad pridėtumėte profilio nuotrauką ir tinkintumėte paskyros nustatymus.</a:t>
            </a:r>
          </a:p>
          <a:p>
            <a:pPr algn="l"/>
            <a:r>
              <a:rPr lang="lt-LT" b="0" i="0" dirty="0">
                <a:solidFill>
                  <a:srgbClr val="374151"/>
                </a:solidFill>
                <a:effectLst/>
                <a:latin typeface="+mn-lt"/>
              </a:rPr>
              <a:t>Dabar jūsų „Google“ disko paskyra sukurta ir paruošta naudoti failams saugoti ir </a:t>
            </a:r>
            <a:r>
              <a:rPr lang="lt-LT" b="0" i="0">
                <a:solidFill>
                  <a:srgbClr val="374151"/>
                </a:solidFill>
                <a:effectLst/>
                <a:latin typeface="+mn-lt"/>
              </a:rPr>
              <a:t>bendrinti.</a:t>
            </a:r>
            <a:endParaRPr lang="lv-LV" dirty="0">
              <a:latin typeface="+mn-lt"/>
            </a:endParaRPr>
          </a:p>
        </p:txBody>
      </p:sp>
      <p:sp>
        <p:nvSpPr>
          <p:cNvPr id="4" name="Slaida numura vietturis 3"/>
          <p:cNvSpPr>
            <a:spLocks noGrp="1"/>
          </p:cNvSpPr>
          <p:nvPr>
            <p:ph type="sldNum" sz="quarter" idx="5"/>
          </p:nvPr>
        </p:nvSpPr>
        <p:spPr/>
        <p:txBody>
          <a:bodyPr/>
          <a:lstStyle/>
          <a:p>
            <a:fld id="{7101FA3B-39B5-40BC-B23D-D9FEAA44D659}" type="slidenum">
              <a:rPr lang="lv-LV" smtClean="0"/>
              <a:t>2</a:t>
            </a:fld>
            <a:endParaRPr lang="lv-LV"/>
          </a:p>
        </p:txBody>
      </p:sp>
    </p:spTree>
    <p:extLst>
      <p:ext uri="{BB962C8B-B14F-4D97-AF65-F5344CB8AC3E}">
        <p14:creationId xmlns:p14="http://schemas.microsoft.com/office/powerpoint/2010/main" val="178405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buFont typeface="+mj-lt"/>
              <a:buNone/>
            </a:pPr>
            <a:r>
              <a:rPr lang="en-US" dirty="0" err="1">
                <a:latin typeface="+mn-lt"/>
              </a:rPr>
              <a:t>Kod</a:t>
            </a:r>
            <a:r>
              <a:rPr lang="lt-LT" dirty="0">
                <a:latin typeface="+mn-lt"/>
              </a:rPr>
              <a:t>ėl man reikia naudoti</a:t>
            </a:r>
            <a:r>
              <a:rPr lang="lv-LV" dirty="0">
                <a:latin typeface="+mn-lt"/>
              </a:rPr>
              <a:t> Google Forms?</a:t>
            </a:r>
            <a:endParaRPr lang="en-US" dirty="0">
              <a:latin typeface="+mn-lt"/>
            </a:endParaRPr>
          </a:p>
          <a:p>
            <a:pPr algn="l">
              <a:buFont typeface="+mj-lt"/>
              <a:buNone/>
            </a:pPr>
            <a:r>
              <a:rPr lang="lt-LT" b="1" i="0" dirty="0">
                <a:solidFill>
                  <a:srgbClr val="374151"/>
                </a:solidFill>
                <a:effectLst/>
                <a:latin typeface="+mn-lt"/>
              </a:rPr>
              <a:t>Įvykių atsakymai: planuojant įvykius, pvz., vakarėlius, susitikimus ar susibūrimus, „Google“ formos gali padėti supaprastinti atsakymo procesą. Galite sukurti formą su laukeliais, kuriuose dalyviai gali atsakyti savo vardais ir svečių skaičiumi. Tai supaprastina renginių planavimą ir padeda sekti, kas dalyvauja.</a:t>
            </a:r>
          </a:p>
          <a:p>
            <a:pPr algn="l">
              <a:buFont typeface="+mj-lt"/>
              <a:buNone/>
            </a:pPr>
            <a:r>
              <a:rPr lang="lt-LT" b="1" i="0" dirty="0">
                <a:solidFill>
                  <a:srgbClr val="374151"/>
                </a:solidFill>
                <a:effectLst/>
                <a:latin typeface="+mn-lt"/>
              </a:rPr>
              <a:t>Viktorinos ir testai: galite kurti viktorinas ir testus su įvairių tipų klausimais, įskaitant kelis atsakymų variantus, teisingus / klaidingus ir trumpus atsakymus. Tai naudingas būdas įvertinti žinias ir rinkti rezultatus, kuriuos, jei pageidaujama, galima automatiškai įvertinti.</a:t>
            </a:r>
          </a:p>
          <a:p>
            <a:pPr algn="l">
              <a:buFont typeface="+mj-lt"/>
              <a:buNone/>
            </a:pPr>
            <a:r>
              <a:rPr lang="lt-LT" b="1" i="0" dirty="0">
                <a:solidFill>
                  <a:srgbClr val="374151"/>
                </a:solidFill>
                <a:effectLst/>
                <a:latin typeface="+mn-lt"/>
              </a:rPr>
              <a:t>Atsiliepimų formos: „Google“ formos gali būti naudojamos kuriant atsiliepimų formas, kuriose klientai, klientai ar darbuotojai gali pasidalinti savo mintimis, rūpesčiais ar pasiūlymais. Atsakymus galima rinkti ir analizuoti siekiant tobulinti produktus, paslaugas ar procesus.</a:t>
            </a:r>
          </a:p>
          <a:p>
            <a:pPr algn="l">
              <a:buFont typeface="+mj-lt"/>
              <a:buNone/>
            </a:pPr>
            <a:r>
              <a:rPr lang="lt-LT" b="1" i="0" dirty="0">
                <a:solidFill>
                  <a:srgbClr val="374151"/>
                </a:solidFill>
                <a:effectLst/>
                <a:latin typeface="+mn-lt"/>
              </a:rPr>
              <a:t>Registracijos formos: „Google“ formos gali supaprastinti renginių registraciją. Nesvarbu, ar organizuojate susitikimą, konferenciją ar seminarą, galite sukurti registracijos formas, kuriose renkama išsami dalyvio informacija, pvz., vardas, pavardė, kontaktinė informacija ir bet kokios konkrečios nuostatos ar reikalavimai. Taip lengviau valdyti lankomumą ir atitinkamai planuoti.</a:t>
            </a:r>
          </a:p>
          <a:p>
            <a:pPr algn="l">
              <a:buFont typeface="+mj-lt"/>
              <a:buNone/>
            </a:pPr>
            <a:endParaRPr lang="lt-LT" b="1" i="0" dirty="0">
              <a:solidFill>
                <a:srgbClr val="374151"/>
              </a:solidFill>
              <a:effectLst/>
              <a:latin typeface="+mn-lt"/>
            </a:endParaRPr>
          </a:p>
          <a:p>
            <a:pPr algn="l">
              <a:buFont typeface="+mj-lt"/>
              <a:buNone/>
            </a:pPr>
            <a:r>
              <a:rPr lang="lt-LT" b="1" i="0" dirty="0">
                <a:solidFill>
                  <a:srgbClr val="374151"/>
                </a:solidFill>
                <a:effectLst/>
                <a:latin typeface="+mn-lt"/>
              </a:rPr>
              <a:t>Apklausos: „Google Forms“ yra puikus įrankis apklausoms kurti. Apklausos yra būdas surinkti atsiliepimus, nuomones ir informaciją iš žmonių grupės. Galite kurti apklausas su įvairių tipų klausimais, įskaitant klausimus su daugybe atsakymų, trumpų atsakymų ir vertinimo skalės klausimus. Dėl to jis naudingas atliekant rinkos tyrimus, akademines studijas ar paprasčiausiai gaunant indėlį iš asmenų grupės.</a:t>
            </a:r>
            <a:endParaRPr lang="lv-LV" b="1" i="0" dirty="0">
              <a:solidFill>
                <a:srgbClr val="374151"/>
              </a:solidFill>
              <a:effectLst/>
              <a:latin typeface="+mn-lt"/>
            </a:endParaRPr>
          </a:p>
        </p:txBody>
      </p:sp>
      <p:sp>
        <p:nvSpPr>
          <p:cNvPr id="4" name="Slaida numura vietturis 3"/>
          <p:cNvSpPr>
            <a:spLocks noGrp="1"/>
          </p:cNvSpPr>
          <p:nvPr>
            <p:ph type="sldNum" sz="quarter" idx="5"/>
          </p:nvPr>
        </p:nvSpPr>
        <p:spPr/>
        <p:txBody>
          <a:bodyPr/>
          <a:lstStyle/>
          <a:p>
            <a:fld id="{7101FA3B-39B5-40BC-B23D-D9FEAA44D659}" type="slidenum">
              <a:rPr lang="lv-LV" smtClean="0"/>
              <a:t>3</a:t>
            </a:fld>
            <a:endParaRPr lang="lv-LV"/>
          </a:p>
        </p:txBody>
      </p:sp>
    </p:spTree>
    <p:extLst>
      <p:ext uri="{BB962C8B-B14F-4D97-AF65-F5344CB8AC3E}">
        <p14:creationId xmlns:p14="http://schemas.microsoft.com/office/powerpoint/2010/main" val="50896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t-LT" b="0" i="0" dirty="0">
                <a:solidFill>
                  <a:srgbClr val="374151"/>
                </a:solidFill>
                <a:effectLst/>
                <a:latin typeface="+mn-lt"/>
              </a:rPr>
              <a:t>Kaip sukurti naują „Google“ formą naudojant „Google“ diską:</a:t>
            </a:r>
          </a:p>
          <a:p>
            <a:pPr algn="l"/>
            <a:r>
              <a:rPr lang="lt-LT" b="0" i="0" dirty="0">
                <a:solidFill>
                  <a:srgbClr val="374151"/>
                </a:solidFill>
                <a:effectLst/>
                <a:latin typeface="+mn-lt"/>
              </a:rPr>
              <a:t>Pasiekite „Google“ diską: atidarykite žiniatinklio naršyklę ir eikite į „Google“ diską apsilankę „drive.google.com“. Prisijunkite prie „Google“ paskyros, jei dar nesate prisijungę.</a:t>
            </a:r>
          </a:p>
          <a:p>
            <a:pPr algn="l"/>
            <a:r>
              <a:rPr lang="lt-LT" b="0" i="0" dirty="0">
                <a:solidFill>
                  <a:srgbClr val="374151"/>
                </a:solidFill>
                <a:effectLst/>
                <a:latin typeface="+mn-lt"/>
              </a:rPr>
              <a:t>Sukurkite naują formą: „Google“ diske spustelėkite mygtuką „+ Naujas“ kairėje ekrano pusėje.</a:t>
            </a:r>
          </a:p>
          <a:p>
            <a:pPr algn="l"/>
            <a:r>
              <a:rPr lang="lt-LT" b="0" i="0" dirty="0">
                <a:solidFill>
                  <a:srgbClr val="374151"/>
                </a:solidFill>
                <a:effectLst/>
                <a:latin typeface="+mn-lt"/>
              </a:rPr>
              <a:t>Pasirinkite „Google Forms“: pasirodžiusiame išskleidžiamajame meniu užveskite pelės žymeklį ant „Daugiau“ ir pasirodys submeniu. Šiame submeniu pasirinkite „Google Forms“.</a:t>
            </a:r>
          </a:p>
          <a:p>
            <a:pPr algn="l"/>
            <a:r>
              <a:rPr lang="lt-LT" b="0" i="0" dirty="0">
                <a:solidFill>
                  <a:srgbClr val="374151"/>
                </a:solidFill>
                <a:effectLst/>
                <a:latin typeface="+mn-lt"/>
              </a:rPr>
              <a:t>Redaguokite formą: būsite nukreipti į „Google“ formų redagavimo priemonę. Čia galite tinkinti formą, suteikdami jai pavadinimą ir aprašą. Taip pat galite pradėti pridėti klausimų ir kitų formos elementų.</a:t>
            </a:r>
            <a:endParaRPr lang="lv-LV" b="0" i="0" dirty="0">
              <a:solidFill>
                <a:srgbClr val="374151"/>
              </a:solidFill>
              <a:effectLst/>
              <a:latin typeface="+mn-lt"/>
            </a:endParaRPr>
          </a:p>
          <a:p>
            <a:endParaRPr lang="lv-LV" dirty="0">
              <a:latin typeface="+mn-lt"/>
            </a:endParaRPr>
          </a:p>
        </p:txBody>
      </p:sp>
      <p:sp>
        <p:nvSpPr>
          <p:cNvPr id="4" name="Slaida numura vietturis 3"/>
          <p:cNvSpPr>
            <a:spLocks noGrp="1"/>
          </p:cNvSpPr>
          <p:nvPr>
            <p:ph type="sldNum" sz="quarter" idx="5"/>
          </p:nvPr>
        </p:nvSpPr>
        <p:spPr/>
        <p:txBody>
          <a:bodyPr/>
          <a:lstStyle/>
          <a:p>
            <a:fld id="{7101FA3B-39B5-40BC-B23D-D9FEAA44D659}" type="slidenum">
              <a:rPr lang="lv-LV" smtClean="0"/>
              <a:t>4</a:t>
            </a:fld>
            <a:endParaRPr lang="lv-LV"/>
          </a:p>
        </p:txBody>
      </p:sp>
    </p:spTree>
    <p:extLst>
      <p:ext uri="{BB962C8B-B14F-4D97-AF65-F5344CB8AC3E}">
        <p14:creationId xmlns:p14="http://schemas.microsoft.com/office/powerpoint/2010/main" val="114761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buFont typeface="+mj-lt"/>
              <a:buNone/>
            </a:pPr>
            <a:r>
              <a:rPr lang="lt-LT" b="0" i="0" dirty="0">
                <a:solidFill>
                  <a:srgbClr val="1F1F1F"/>
                </a:solidFill>
                <a:effectLst/>
                <a:latin typeface="+mn-lt"/>
              </a:rPr>
              <a:t>Įvadas į „Google“ formas (sąsaja)</a:t>
            </a:r>
          </a:p>
          <a:p>
            <a:pPr algn="l">
              <a:buFont typeface="+mj-lt"/>
              <a:buNone/>
            </a:pPr>
            <a:endParaRPr lang="lt-LT" b="0" i="0" dirty="0">
              <a:solidFill>
                <a:srgbClr val="1F1F1F"/>
              </a:solidFill>
              <a:effectLst/>
              <a:latin typeface="+mn-lt"/>
            </a:endParaRPr>
          </a:p>
          <a:p>
            <a:pPr algn="l">
              <a:buFont typeface="+mj-lt"/>
              <a:buNone/>
            </a:pPr>
            <a:r>
              <a:rPr lang="lt-LT" b="0" i="0" dirty="0">
                <a:solidFill>
                  <a:srgbClr val="1F1F1F"/>
                </a:solidFill>
                <a:effectLst/>
                <a:latin typeface="+mn-lt"/>
              </a:rPr>
              <a:t>Atsakymai:</a:t>
            </a:r>
          </a:p>
          <a:p>
            <a:pPr algn="l">
              <a:buFont typeface="+mj-lt"/>
              <a:buNone/>
            </a:pPr>
            <a:r>
              <a:rPr lang="lt-LT" b="0" i="0" dirty="0">
                <a:solidFill>
                  <a:srgbClr val="1F1F1F"/>
                </a:solidFill>
                <a:effectLst/>
                <a:latin typeface="+mn-lt"/>
              </a:rPr>
              <a:t>Čia matote, ką žmonės parašė jūsų formoje.</a:t>
            </a:r>
          </a:p>
          <a:p>
            <a:pPr algn="l">
              <a:buFont typeface="+mj-lt"/>
              <a:buNone/>
            </a:pPr>
            <a:r>
              <a:rPr lang="lt-LT" b="0" i="0" dirty="0">
                <a:solidFill>
                  <a:srgbClr val="1F1F1F"/>
                </a:solidFill>
                <a:effectLst/>
                <a:latin typeface="+mn-lt"/>
              </a:rPr>
              <a:t>Galite patikrinti atsakymų santrauką, pamatyti, ką pasakė kiekvienas asmuo, ir sudėti viską į sąrašą kaip skaičiuoklę.</a:t>
            </a:r>
          </a:p>
          <a:p>
            <a:pPr algn="l">
              <a:buFont typeface="+mj-lt"/>
              <a:buNone/>
            </a:pPr>
            <a:r>
              <a:rPr lang="lt-LT" b="0" i="0" dirty="0">
                <a:solidFill>
                  <a:srgbClr val="1F1F1F"/>
                </a:solidFill>
                <a:effectLst/>
                <a:latin typeface="+mn-lt"/>
              </a:rPr>
              <a:t>Tai taip pat padeda nustatyti el. laiškus, kad žinotumėte, kada kas nors užpildo jūsų formą.</a:t>
            </a:r>
          </a:p>
          <a:p>
            <a:pPr algn="l">
              <a:buFont typeface="+mj-lt"/>
              <a:buNone/>
            </a:pPr>
            <a:r>
              <a:rPr lang="lt-LT" b="0" i="0" dirty="0">
                <a:solidFill>
                  <a:srgbClr val="1F1F1F"/>
                </a:solidFill>
                <a:effectLst/>
                <a:latin typeface="+mn-lt"/>
              </a:rPr>
              <a:t>Nustatymai:</a:t>
            </a:r>
          </a:p>
          <a:p>
            <a:pPr algn="l">
              <a:buFont typeface="+mj-lt"/>
              <a:buNone/>
            </a:pPr>
            <a:r>
              <a:rPr lang="lt-LT" b="0" i="0" dirty="0">
                <a:solidFill>
                  <a:srgbClr val="1F1F1F"/>
                </a:solidFill>
                <a:effectLst/>
                <a:latin typeface="+mn-lt"/>
              </a:rPr>
              <a:t>Nustatymai yra kaip valdymo centras.</a:t>
            </a:r>
          </a:p>
          <a:p>
            <a:pPr algn="l">
              <a:buFont typeface="+mj-lt"/>
              <a:buNone/>
            </a:pPr>
            <a:r>
              <a:rPr lang="lt-LT" b="0" i="0" dirty="0">
                <a:solidFill>
                  <a:srgbClr val="1F1F1F"/>
                </a:solidFill>
                <a:effectLst/>
                <a:latin typeface="+mn-lt"/>
              </a:rPr>
              <a:t>Galite pavadinti formą, pasirinkti, kaip ji atrodo, ir nustatyti taisykles, pvz., „kiekvienas asmuo gali atsakyti tik vieną kartą“.</a:t>
            </a:r>
          </a:p>
          <a:p>
            <a:pPr algn="l">
              <a:buFont typeface="+mj-lt"/>
              <a:buNone/>
            </a:pPr>
            <a:r>
              <a:rPr lang="lt-LT" b="0" i="0" dirty="0">
                <a:solidFill>
                  <a:srgbClr val="1F1F1F"/>
                </a:solidFill>
                <a:effectLst/>
                <a:latin typeface="+mn-lt"/>
              </a:rPr>
              <a:t>Čia galite valdyti išsamią formos informaciją.</a:t>
            </a:r>
          </a:p>
          <a:p>
            <a:pPr algn="l">
              <a:buFont typeface="+mj-lt"/>
              <a:buNone/>
            </a:pPr>
            <a:r>
              <a:rPr lang="lt-LT" b="0" i="0" dirty="0">
                <a:solidFill>
                  <a:srgbClr val="1F1F1F"/>
                </a:solidFill>
                <a:effectLst/>
                <a:latin typeface="+mn-lt"/>
              </a:rPr>
              <a:t>Siųsti:</a:t>
            </a:r>
          </a:p>
          <a:p>
            <a:pPr algn="l">
              <a:buFont typeface="+mj-lt"/>
              <a:buNone/>
            </a:pPr>
            <a:r>
              <a:rPr lang="lt-LT" b="0" i="0" dirty="0">
                <a:solidFill>
                  <a:srgbClr val="1F1F1F"/>
                </a:solidFill>
                <a:effectLst/>
                <a:latin typeface="+mn-lt"/>
              </a:rPr>
              <a:t>Taip bendrinate formą.</a:t>
            </a:r>
          </a:p>
          <a:p>
            <a:pPr algn="l">
              <a:buFont typeface="+mj-lt"/>
              <a:buNone/>
            </a:pPr>
            <a:r>
              <a:rPr lang="lt-LT" b="0" i="0" dirty="0">
                <a:solidFill>
                  <a:srgbClr val="1F1F1F"/>
                </a:solidFill>
                <a:effectLst/>
                <a:latin typeface="+mn-lt"/>
              </a:rPr>
              <a:t>Galite gauti žiniatinklio nuorodą, kurią norite išsiųsti žmonėms, išsiųsti el. paštu ar net įdėti formą į svetainę.</a:t>
            </a:r>
          </a:p>
          <a:p>
            <a:pPr algn="l">
              <a:buFont typeface="+mj-lt"/>
              <a:buNone/>
            </a:pPr>
            <a:r>
              <a:rPr lang="lt-LT" b="0" i="0" dirty="0">
                <a:solidFill>
                  <a:srgbClr val="1F1F1F"/>
                </a:solidFill>
                <a:effectLst/>
                <a:latin typeface="+mn-lt"/>
              </a:rPr>
              <a:t>Taip pat galite sukurti specialų kodą, kurį norite nuskaityti telefonu.</a:t>
            </a:r>
          </a:p>
          <a:p>
            <a:endParaRPr lang="lv-LV" dirty="0">
              <a:latin typeface="+mn-lt"/>
            </a:endParaRPr>
          </a:p>
        </p:txBody>
      </p:sp>
      <p:sp>
        <p:nvSpPr>
          <p:cNvPr id="4" name="Slaida numura vietturis 3"/>
          <p:cNvSpPr>
            <a:spLocks noGrp="1"/>
          </p:cNvSpPr>
          <p:nvPr>
            <p:ph type="sldNum" sz="quarter" idx="5"/>
          </p:nvPr>
        </p:nvSpPr>
        <p:spPr/>
        <p:txBody>
          <a:bodyPr/>
          <a:lstStyle/>
          <a:p>
            <a:fld id="{7101FA3B-39B5-40BC-B23D-D9FEAA44D659}" type="slidenum">
              <a:rPr lang="lv-LV" smtClean="0"/>
              <a:t>5</a:t>
            </a:fld>
            <a:endParaRPr lang="lv-LV"/>
          </a:p>
        </p:txBody>
      </p:sp>
    </p:spTree>
    <p:extLst>
      <p:ext uri="{BB962C8B-B14F-4D97-AF65-F5344CB8AC3E}">
        <p14:creationId xmlns:p14="http://schemas.microsoft.com/office/powerpoint/2010/main" val="263103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buFont typeface="+mj-lt"/>
              <a:buNone/>
            </a:pPr>
            <a:r>
              <a:rPr lang="lt-LT" b="0" i="0" dirty="0">
                <a:solidFill>
                  <a:srgbClr val="3C4043"/>
                </a:solidFill>
                <a:effectLst/>
                <a:highlight>
                  <a:srgbClr val="D2E3FC"/>
                </a:highlight>
                <a:latin typeface="Roboto" panose="02000000000000000000" pitchFamily="2" charset="0"/>
              </a:rPr>
              <a:t>Pakeiskite formos pavadinimą ir aprašymą</a:t>
            </a:r>
          </a:p>
          <a:p>
            <a:pPr algn="l">
              <a:buFont typeface="+mj-lt"/>
              <a:buNone/>
            </a:pPr>
            <a:r>
              <a:rPr lang="lt-LT" b="0" i="0" dirty="0">
                <a:solidFill>
                  <a:srgbClr val="3C4043"/>
                </a:solidFill>
                <a:effectLst/>
                <a:highlight>
                  <a:srgbClr val="D2E3FC"/>
                </a:highlight>
                <a:latin typeface="Roboto" panose="02000000000000000000" pitchFamily="2" charset="0"/>
              </a:rPr>
              <a:t>Redaguoti aprašą: po pavadinimu yra vieta formos aprašui. spustelėkite toje srityje, ištrinkite esamą tekstą ir įveskite naują aprašą. Aprašymas yra neprivalomas, bet jis gali padėti pateikti kontekstą arba nurodymusRedaguoti pavadinimas: Viršutiniame kairiajame formos kampe matysite dabartinį pavadinimą (dažniausiai „Forma be pavadinimo“). Spustelėkite jį, ištrinkite esamą tekstą ir įveskite naują formos pavadinimą.</a:t>
            </a:r>
          </a:p>
          <a:p>
            <a:pPr algn="l">
              <a:buFont typeface="+mj-lt"/>
              <a:buNone/>
            </a:pPr>
            <a:r>
              <a:rPr lang="lt-LT" b="0" i="0" dirty="0">
                <a:solidFill>
                  <a:srgbClr val="3C4043"/>
                </a:solidFill>
                <a:effectLst/>
                <a:highlight>
                  <a:srgbClr val="D2E3FC"/>
                </a:highlight>
                <a:latin typeface="Roboto" panose="02000000000000000000" pitchFamily="2" charset="0"/>
              </a:rPr>
              <a:t>respondentai.</a:t>
            </a:r>
          </a:p>
          <a:p>
            <a:pPr algn="l">
              <a:buFont typeface="+mj-lt"/>
              <a:buNone/>
            </a:pPr>
            <a:r>
              <a:rPr lang="lt-LT" b="0" i="0" dirty="0">
                <a:solidFill>
                  <a:srgbClr val="3C4043"/>
                </a:solidFill>
                <a:effectLst/>
                <a:highlight>
                  <a:srgbClr val="D2E3FC"/>
                </a:highlight>
                <a:latin typeface="Roboto" panose="02000000000000000000" pitchFamily="2" charset="0"/>
              </a:rPr>
              <a:t>Išsaugokite pakeitimus: atlikus norimus pavadinimo ir aprašo pakeitimus, „Google Forms“ išsaugo jūsų pakeitimus, kai vedate tekstą. Nereikia spustelėti atskiro mygtuko „Išsaugoti“.</a:t>
            </a:r>
          </a:p>
          <a:p>
            <a:pPr algn="l">
              <a:buFont typeface="+mj-lt"/>
              <a:buNone/>
            </a:pPr>
            <a:r>
              <a:rPr lang="lt-LT" b="0" i="0" dirty="0">
                <a:solidFill>
                  <a:srgbClr val="3C4043"/>
                </a:solidFill>
                <a:effectLst/>
                <a:highlight>
                  <a:srgbClr val="D2E3FC"/>
                </a:highlight>
                <a:latin typeface="Roboto" panose="02000000000000000000" pitchFamily="2" charset="0"/>
              </a:rPr>
              <a:t>Formos peržiūra: galite spustelėti apatinę „Peržiūrėti“ viršutiniame dešiniajame kampe, kad pamatytumėte, kaip atrodo forma su atnaujintu pavadinimu ir aprašu.</a:t>
            </a:r>
          </a:p>
          <a:p>
            <a:pPr algn="l">
              <a:buFont typeface="+mj-lt"/>
              <a:buNone/>
            </a:pPr>
            <a:r>
              <a:rPr lang="pt-BR" b="0" i="0" dirty="0">
                <a:solidFill>
                  <a:srgbClr val="3C4043"/>
                </a:solidFill>
                <a:effectLst/>
                <a:highlight>
                  <a:srgbClr val="D2E3FC"/>
                </a:highlight>
                <a:latin typeface="Roboto" panose="02000000000000000000" pitchFamily="2" charset="0"/>
              </a:rPr>
              <a:t>Pakeiskite formos pavadinimą ir aprašymą</a:t>
            </a:r>
            <a:endParaRPr lang="lv-LV" b="1" i="0" dirty="0">
              <a:solidFill>
                <a:srgbClr val="374151"/>
              </a:solidFill>
              <a:effectLst/>
              <a:latin typeface="+mn-lt"/>
            </a:endParaRPr>
          </a:p>
          <a:p>
            <a:endParaRPr lang="lv-LV" dirty="0">
              <a:latin typeface="+mn-lt"/>
            </a:endParaRPr>
          </a:p>
        </p:txBody>
      </p:sp>
      <p:sp>
        <p:nvSpPr>
          <p:cNvPr id="4" name="Slaida numura vietturis 3"/>
          <p:cNvSpPr>
            <a:spLocks noGrp="1"/>
          </p:cNvSpPr>
          <p:nvPr>
            <p:ph type="sldNum" sz="quarter" idx="5"/>
          </p:nvPr>
        </p:nvSpPr>
        <p:spPr/>
        <p:txBody>
          <a:bodyPr/>
          <a:lstStyle/>
          <a:p>
            <a:fld id="{7101FA3B-39B5-40BC-B23D-D9FEAA44D659}" type="slidenum">
              <a:rPr lang="lv-LV" smtClean="0"/>
              <a:t>6</a:t>
            </a:fld>
            <a:endParaRPr lang="lv-LV"/>
          </a:p>
        </p:txBody>
      </p:sp>
    </p:spTree>
    <p:extLst>
      <p:ext uri="{BB962C8B-B14F-4D97-AF65-F5344CB8AC3E}">
        <p14:creationId xmlns:p14="http://schemas.microsoft.com/office/powerpoint/2010/main" val="189667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Pridėti klausimą:</a:t>
            </a:r>
          </a:p>
          <a:p>
            <a:r>
              <a:rPr lang="lt-LT" dirty="0"/>
              <a:t>Norėdami pridėti klausimą, atlikite toliau nurodytus veiksmus.</a:t>
            </a:r>
          </a:p>
          <a:p>
            <a:endParaRPr lang="lt-LT" dirty="0"/>
          </a:p>
          <a:p>
            <a:r>
              <a:rPr lang="lt-LT" dirty="0"/>
              <a:t>Dešinėje formos pusėje esančiame meniu spustelėkite pliuso „+“ ženklą. Tai atidaro klausimų redaktorių.</a:t>
            </a:r>
          </a:p>
          <a:p>
            <a:r>
              <a:rPr lang="lt-LT" dirty="0"/>
              <a:t>Iš pateiktų parinkčių pasirinkite klausimo, kurį norite pridėti, tipą. Galite rinktis iš įvairių klausimų tipų, pvz., kelių pasirinkimų, trumpo atsakymo, pastraipos ir kt.</a:t>
            </a:r>
          </a:p>
          <a:p>
            <a:endParaRPr lang="lt-LT" dirty="0"/>
          </a:p>
          <a:p>
            <a:r>
              <a:rPr lang="lt-LT" dirty="0"/>
              <a:t>Sukurkite naują klausimą:</a:t>
            </a:r>
          </a:p>
          <a:p>
            <a:r>
              <a:rPr lang="lt-LT" dirty="0"/>
              <a:t>Pasirinkę klausimo tipą, pamatysite lauką, kuriame galėsite įvesti naują klausimą.</a:t>
            </a:r>
          </a:p>
          <a:p>
            <a:r>
              <a:rPr lang="lt-LT" dirty="0"/>
              <a:t>Atsižvelgiant į pasirinkto klausimo tipą, gali tekti pridėti atsakymų variantų arba nurodyti bet kokią kitą svarbią informaciją.</a:t>
            </a:r>
          </a:p>
          <a:p>
            <a:r>
              <a:rPr lang="lt-LT" dirty="0"/>
              <a:t>Jei reikia, nustatykite bet kokius papildomus klausimo nustatymus, pvz., nustatykite reikalingą klausimą, pridėkite aprašymų arba nurodykite atsakymo patvirtinimą.</a:t>
            </a:r>
          </a:p>
          <a:p>
            <a:endParaRPr lang="lt-LT" dirty="0"/>
          </a:p>
          <a:p>
            <a:r>
              <a:rPr lang="lt-LT" dirty="0"/>
              <a:t>Pakartokite, jei turite daugiau klausimų:</a:t>
            </a:r>
          </a:p>
          <a:p>
            <a:r>
              <a:rPr lang="lt-LT" dirty="0"/>
              <a:t>Norėdami pridėti daugiau klausimų, dar kartą spustelėkite pliuso „+“ ženklą ir atlikite tą patį procesą.</a:t>
            </a:r>
          </a:p>
          <a:p>
            <a:r>
              <a:rPr lang="lt-LT" dirty="0"/>
              <a:t>Savo formoje galite įterpti įvairių tipų klausimus, struktūrizuodami ją pagal savo poreikius.</a:t>
            </a:r>
          </a:p>
          <a:p>
            <a:endParaRPr lang="lt-LT" dirty="0"/>
          </a:p>
          <a:p>
            <a:r>
              <a:rPr lang="lt-LT" dirty="0"/>
              <a:t>Tvarkyti ir pertvarkyti:</a:t>
            </a:r>
          </a:p>
          <a:p>
            <a:r>
              <a:rPr lang="lt-LT" dirty="0"/>
              <a:t>Galite lengvai pertvarkyti klausimus spustelėdami ir vilkdami juos. Tai padeda išdėstyti klausimus norima tvarka.</a:t>
            </a:r>
          </a:p>
        </p:txBody>
      </p:sp>
      <p:sp>
        <p:nvSpPr>
          <p:cNvPr id="4" name="Slaida numura vietturis 3"/>
          <p:cNvSpPr>
            <a:spLocks noGrp="1"/>
          </p:cNvSpPr>
          <p:nvPr>
            <p:ph type="sldNum" sz="quarter" idx="5"/>
          </p:nvPr>
        </p:nvSpPr>
        <p:spPr/>
        <p:txBody>
          <a:bodyPr/>
          <a:lstStyle/>
          <a:p>
            <a:fld id="{7101FA3B-39B5-40BC-B23D-D9FEAA44D659}" type="slidenum">
              <a:rPr lang="lv-LV" smtClean="0"/>
              <a:t>7</a:t>
            </a:fld>
            <a:endParaRPr lang="lv-LV"/>
          </a:p>
        </p:txBody>
      </p:sp>
    </p:spTree>
    <p:extLst>
      <p:ext uri="{BB962C8B-B14F-4D97-AF65-F5344CB8AC3E}">
        <p14:creationId xmlns:p14="http://schemas.microsoft.com/office/powerpoint/2010/main" val="91125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Klausimų tipai I</a:t>
            </a:r>
          </a:p>
          <a:p>
            <a:r>
              <a:rPr lang="lt-LT" b="1" dirty="0"/>
              <a:t>Trumpas atsakymas: naudokite trumpiems ir greitiems atsakymams. Jame yra mažas langelis trumpiems atsakymams, pvz., vieno žodžio ar trumpiems sakiniams.</a:t>
            </a:r>
          </a:p>
          <a:p>
            <a:r>
              <a:rPr lang="lt-LT" b="1" dirty="0"/>
              <a:t>Pastraipa: eikite į tai, kai norite ilgesnių ir išsamesnių atsakymų. Tai suteikia didesnį teksto laukelį, puikiai tinka paaiškinti dalykus daugiau žodžių.</a:t>
            </a:r>
          </a:p>
          <a:p>
            <a:r>
              <a:rPr lang="lt-LT" b="1" dirty="0"/>
              <a:t>Keli pasirinkimai: tinka klausimams su keliais pasirinkimais. Lengva analizuoti atsakymus ir standartizuoti atsakymus. Tai tarsi rinkimasis iš sąrašo.</a:t>
            </a:r>
          </a:p>
          <a:p>
            <a:r>
              <a:rPr lang="lt-LT" b="1" dirty="0"/>
              <a:t>Žymieji langeliai: kaip ir keli pasirinkimai, bet žmonės gali pasirinkti daugiau nei vieną parinktį. Tai panašu į kelių langelių žymėjimą apklausoje ar sąraše.</a:t>
            </a:r>
          </a:p>
        </p:txBody>
      </p:sp>
      <p:sp>
        <p:nvSpPr>
          <p:cNvPr id="4" name="Slaida numura vietturis 3"/>
          <p:cNvSpPr>
            <a:spLocks noGrp="1"/>
          </p:cNvSpPr>
          <p:nvPr>
            <p:ph type="sldNum" sz="quarter" idx="5"/>
          </p:nvPr>
        </p:nvSpPr>
        <p:spPr/>
        <p:txBody>
          <a:bodyPr/>
          <a:lstStyle/>
          <a:p>
            <a:fld id="{7101FA3B-39B5-40BC-B23D-D9FEAA44D659}" type="slidenum">
              <a:rPr lang="lv-LV" smtClean="0"/>
              <a:t>8</a:t>
            </a:fld>
            <a:endParaRPr lang="lv-LV"/>
          </a:p>
        </p:txBody>
      </p:sp>
    </p:spTree>
    <p:extLst>
      <p:ext uri="{BB962C8B-B14F-4D97-AF65-F5344CB8AC3E}">
        <p14:creationId xmlns:p14="http://schemas.microsoft.com/office/powerpoint/2010/main" val="199009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t-LT" b="1" dirty="0"/>
              <a:t>II klausimų tipai</a:t>
            </a:r>
          </a:p>
          <a:p>
            <a:pPr algn="l"/>
            <a:r>
              <a:rPr lang="lt-LT" b="1" dirty="0"/>
              <a:t>Išskleidžiamasis meniu: panašus į klausimus su keliais atsakymų variantais, tačiau parinktys yra paslėptos, kol formos užpildas nepaspaudžia išskleidžiamojo meniu.</a:t>
            </a:r>
          </a:p>
          <a:p>
            <a:pPr algn="l"/>
            <a:r>
              <a:rPr lang="lt-LT" b="1" dirty="0"/>
              <a:t>Failo įkėlimas: leidžia respondentams įkelti failą.</a:t>
            </a:r>
          </a:p>
          <a:p>
            <a:pPr algn="l"/>
            <a:r>
              <a:rPr lang="lt-LT" b="1" dirty="0"/>
              <a:t>Linijinė skalė: naudokite tai, kai norite surinkti skaitines nuomones skalėje. Skalė gali prasidėti nuo 0 arba 1 ir siekti iki 10, o jūs galite ją tinkinti.</a:t>
            </a:r>
          </a:p>
          <a:p>
            <a:pPr algn="l"/>
            <a:r>
              <a:rPr lang="lt-LT" b="1" dirty="0"/>
              <a:t>Kelių pasirinkimų tinklelis: pagalvokite apie tai kaip apie kelių atsakymų klausimų grupę, sujungtą. Eilutės vaizduoja skirtingus klausimus ar temas, o stulpeliai paprastai naudojami nuomonėms, tačiau gali būti pritaikyti įvairiems tikslams.</a:t>
            </a:r>
          </a:p>
          <a:p>
            <a:endParaRPr lang="lv-LV" dirty="0"/>
          </a:p>
        </p:txBody>
      </p:sp>
      <p:sp>
        <p:nvSpPr>
          <p:cNvPr id="4" name="Slaida numura vietturis 3"/>
          <p:cNvSpPr>
            <a:spLocks noGrp="1"/>
          </p:cNvSpPr>
          <p:nvPr>
            <p:ph type="sldNum" sz="quarter" idx="5"/>
          </p:nvPr>
        </p:nvSpPr>
        <p:spPr/>
        <p:txBody>
          <a:bodyPr/>
          <a:lstStyle/>
          <a:p>
            <a:fld id="{7101FA3B-39B5-40BC-B23D-D9FEAA44D659}" type="slidenum">
              <a:rPr lang="lv-LV" smtClean="0"/>
              <a:t>9</a:t>
            </a:fld>
            <a:endParaRPr lang="lv-LV"/>
          </a:p>
        </p:txBody>
      </p:sp>
    </p:spTree>
    <p:extLst>
      <p:ext uri="{BB962C8B-B14F-4D97-AF65-F5344CB8AC3E}">
        <p14:creationId xmlns:p14="http://schemas.microsoft.com/office/powerpoint/2010/main" val="361548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A7BA42-A953-9347-15A7-25CB4631A709}"/>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5087DE0D-E32C-EFC0-63EE-A0B99D933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837BA09B-3B38-35C0-0C3F-3628E7CCA7F6}"/>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87E8449E-9AF7-50BA-256A-B1CC1DBDE20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DE63C98-4B5E-39F9-D5AD-E63B8B7D3A64}"/>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381149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C2DE76B-A6B8-CB79-BED7-9073A4BA536F}"/>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B741C1F1-3B12-86C8-0A50-5226B464719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3475CA2B-C809-C415-F962-B2E787C1A073}"/>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7343DD3E-8C1A-1123-92C9-0BA6C3A58EB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D258F9F-57F9-F853-D6CA-5DF8FAC5DA3E}"/>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267285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82E72C0B-C4B3-A9E9-C746-42A44E1F3224}"/>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24DB7829-B5D5-C6E6-8108-F9D2A60C8E61}"/>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B14C818-D42C-69C8-00CD-EE98FF77D8B6}"/>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8BBAD84A-C796-B42F-4FC4-579EC3221BD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DBE456C-0A4F-92C0-C1AF-E201609458A8}"/>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309495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F9AF172-6853-6837-9019-480F621FCAA6}"/>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F9A8A5B4-9001-9CCB-131C-764096C4127F}"/>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AACA463-543E-F7D6-71EE-C2B0370EAE35}"/>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2FA97D2D-8A3A-E65E-96B0-D93B1BFCCBD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EB83AEC-136E-6374-194C-8CAC1BFD459C}"/>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11879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1530F2-EA71-1EF4-113D-5A51BC4D64A5}"/>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815B94A2-762A-7DFE-A657-EE95A7AD0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0DA0CDA0-6C27-1A35-5AEF-DBF388E8EEF9}"/>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DB9E45B9-77DE-C8B1-98ED-282B34E2D97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99FD817-EC15-F02F-FAC4-132E3998C150}"/>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276140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D9CCBCE-1FF8-B8BA-74E2-AB913B140C6B}"/>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2DFB74B-59DA-5D8A-194B-DAEDB2B8345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D96743D2-2BAC-4C9E-3DAB-19A6246C625A}"/>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C1CD01AB-31EE-9D6B-A988-0B163798E978}"/>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6" name="Kājenes vietturis 5">
            <a:extLst>
              <a:ext uri="{FF2B5EF4-FFF2-40B4-BE49-F238E27FC236}">
                <a16:creationId xmlns:a16="http://schemas.microsoft.com/office/drawing/2014/main" id="{B81FE2F2-7316-C108-9089-17873823D35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FE00A9C-1A0B-728A-EE0D-0BF702F88970}"/>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163450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AC457EC-9285-02AF-7330-B7E79F0070F1}"/>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FFF158B8-8B41-72B0-6D78-BDF18E24A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77182B58-B24E-40D1-1715-985326EA762D}"/>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A93D6438-6FCD-63EE-2841-DC925DC65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D6C7B94B-7CB8-AB56-1F23-44B8F3A67D4E}"/>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25987503-B5B9-CA93-D149-37A7E2CD6CA9}"/>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8" name="Kājenes vietturis 7">
            <a:extLst>
              <a:ext uri="{FF2B5EF4-FFF2-40B4-BE49-F238E27FC236}">
                <a16:creationId xmlns:a16="http://schemas.microsoft.com/office/drawing/2014/main" id="{90BB06A6-552A-301F-72CE-4B256E434A8E}"/>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524D5A8F-CD9D-81A6-3A83-989F00F2BFA4}"/>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49290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8542604-FD6F-3216-8B46-3EB1B44E56A0}"/>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3C78A7C1-B6C5-5690-A287-0BD54261DCA5}"/>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4" name="Kājenes vietturis 3">
            <a:extLst>
              <a:ext uri="{FF2B5EF4-FFF2-40B4-BE49-F238E27FC236}">
                <a16:creationId xmlns:a16="http://schemas.microsoft.com/office/drawing/2014/main" id="{9BE93585-743E-6DDD-C980-BE9BA5BAD721}"/>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B2737BF2-4C53-D9A6-90BF-DBD22E8C7DA4}"/>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12081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25A6132-3B7C-9E2B-6944-A48AF52E951E}"/>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3" name="Kājenes vietturis 2">
            <a:extLst>
              <a:ext uri="{FF2B5EF4-FFF2-40B4-BE49-F238E27FC236}">
                <a16:creationId xmlns:a16="http://schemas.microsoft.com/office/drawing/2014/main" id="{2D5D3D1A-4591-13C0-2C01-534C496EED0C}"/>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B93C8B51-8583-D5D8-3245-3F263D00B2DF}"/>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117901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FC81BC-0CB2-A07D-28D3-9D75320CD0E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2BEF97E7-5B19-0107-0905-6F6C811CB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754D6E71-46D1-7D70-CD6F-8F971D3CE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96BBA14D-0469-4277-0700-8407C30F7684}"/>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6" name="Kājenes vietturis 5">
            <a:extLst>
              <a:ext uri="{FF2B5EF4-FFF2-40B4-BE49-F238E27FC236}">
                <a16:creationId xmlns:a16="http://schemas.microsoft.com/office/drawing/2014/main" id="{6C9C659D-394A-937B-3F5A-C5EE12316F8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58F7BD5A-75DC-45A7-2C49-0A92BAA7C0BD}"/>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116090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A0703A-54EB-D726-4973-4B7DAB8593FD}"/>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677F0B07-61FC-09B5-4A2B-E8054A137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13A074B4-DC56-80FD-968A-74F1D8592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6D9C3D4C-D0C0-442A-DDD7-9CB2C6B14D7F}"/>
              </a:ext>
            </a:extLst>
          </p:cNvPr>
          <p:cNvSpPr>
            <a:spLocks noGrp="1"/>
          </p:cNvSpPr>
          <p:nvPr>
            <p:ph type="dt" sz="half" idx="10"/>
          </p:nvPr>
        </p:nvSpPr>
        <p:spPr/>
        <p:txBody>
          <a:bodyPr/>
          <a:lstStyle/>
          <a:p>
            <a:fld id="{8DFD1277-DB7B-4AE0-BC8A-D737153BA49E}" type="datetimeFigureOut">
              <a:rPr lang="lv-LV" smtClean="0"/>
              <a:t>21.05.2024</a:t>
            </a:fld>
            <a:endParaRPr lang="lv-LV"/>
          </a:p>
        </p:txBody>
      </p:sp>
      <p:sp>
        <p:nvSpPr>
          <p:cNvPr id="6" name="Kājenes vietturis 5">
            <a:extLst>
              <a:ext uri="{FF2B5EF4-FFF2-40B4-BE49-F238E27FC236}">
                <a16:creationId xmlns:a16="http://schemas.microsoft.com/office/drawing/2014/main" id="{E8804190-96B1-2D97-7CF8-F7EE57A149C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21BE6AF-0BED-7F2D-5D38-83BD7DDEC8E8}"/>
              </a:ext>
            </a:extLst>
          </p:cNvPr>
          <p:cNvSpPr>
            <a:spLocks noGrp="1"/>
          </p:cNvSpPr>
          <p:nvPr>
            <p:ph type="sldNum" sz="quarter" idx="12"/>
          </p:nvPr>
        </p:nvSpPr>
        <p:spPr/>
        <p:txBody>
          <a:bodyPr/>
          <a:lstStyle/>
          <a:p>
            <a:fld id="{E599ACFA-5635-412D-9347-0577742C2640}" type="slidenum">
              <a:rPr lang="lv-LV" smtClean="0"/>
              <a:t>‹#›</a:t>
            </a:fld>
            <a:endParaRPr lang="lv-LV"/>
          </a:p>
        </p:txBody>
      </p:sp>
    </p:spTree>
    <p:extLst>
      <p:ext uri="{BB962C8B-B14F-4D97-AF65-F5344CB8AC3E}">
        <p14:creationId xmlns:p14="http://schemas.microsoft.com/office/powerpoint/2010/main" val="5196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1FC26B54-9B42-0E60-0FA0-3E2BF3A98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E426CB2D-D09E-3992-5D8A-86912943E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384BFC2-6E4A-4E78-2394-A3FDD1714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1277-DB7B-4AE0-BC8A-D737153BA49E}" type="datetimeFigureOut">
              <a:rPr lang="lv-LV" smtClean="0"/>
              <a:t>21.05.2024</a:t>
            </a:fld>
            <a:endParaRPr lang="lv-LV"/>
          </a:p>
        </p:txBody>
      </p:sp>
      <p:sp>
        <p:nvSpPr>
          <p:cNvPr id="5" name="Kājenes vietturis 4">
            <a:extLst>
              <a:ext uri="{FF2B5EF4-FFF2-40B4-BE49-F238E27FC236}">
                <a16:creationId xmlns:a16="http://schemas.microsoft.com/office/drawing/2014/main" id="{2134EE91-E5A4-92F4-8DC4-C8F3F2D65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1E880B8E-0905-CAF4-3F29-E13A5FC8D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9ACFA-5635-412D-9347-0577742C2640}" type="slidenum">
              <a:rPr lang="lv-LV" smtClean="0"/>
              <a:t>‹#›</a:t>
            </a:fld>
            <a:endParaRPr lang="lv-LV"/>
          </a:p>
        </p:txBody>
      </p:sp>
    </p:spTree>
    <p:extLst>
      <p:ext uri="{BB962C8B-B14F-4D97-AF65-F5344CB8AC3E}">
        <p14:creationId xmlns:p14="http://schemas.microsoft.com/office/powerpoint/2010/main" val="417957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21_Google_forms_10_exercise1.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21_Google_forms_10_exercise1.doc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9_A8A9C59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827127-0361-E5D0-6CC5-6F86B3FE545B}"/>
              </a:ext>
            </a:extLst>
          </p:cNvPr>
          <p:cNvSpPr>
            <a:spLocks noGrp="1"/>
          </p:cNvSpPr>
          <p:nvPr>
            <p:ph type="ctrTitle"/>
          </p:nvPr>
        </p:nvSpPr>
        <p:spPr/>
        <p:txBody>
          <a:bodyPr/>
          <a:lstStyle/>
          <a:p>
            <a:r>
              <a:rPr lang="en-GB" noProof="0" dirty="0"/>
              <a:t>Google Forms</a:t>
            </a:r>
          </a:p>
        </p:txBody>
      </p:sp>
      <p:sp>
        <p:nvSpPr>
          <p:cNvPr id="3" name="Apakšvirsraksts 2">
            <a:extLst>
              <a:ext uri="{FF2B5EF4-FFF2-40B4-BE49-F238E27FC236}">
                <a16:creationId xmlns:a16="http://schemas.microsoft.com/office/drawing/2014/main" id="{1D4759FA-AB74-72A8-3875-56DF5457B61E}"/>
              </a:ext>
            </a:extLst>
          </p:cNvPr>
          <p:cNvSpPr>
            <a:spLocks noGrp="1"/>
          </p:cNvSpPr>
          <p:nvPr>
            <p:ph type="subTitle" idx="1"/>
          </p:nvPr>
        </p:nvSpPr>
        <p:spPr/>
        <p:txBody>
          <a:bodyPr/>
          <a:lstStyle/>
          <a:p>
            <a:endParaRPr lang="lv-LV" dirty="0"/>
          </a:p>
        </p:txBody>
      </p:sp>
      <p:grpSp>
        <p:nvGrpSpPr>
          <p:cNvPr id="4" name="Grupa 3">
            <a:extLst>
              <a:ext uri="{FF2B5EF4-FFF2-40B4-BE49-F238E27FC236}">
                <a16:creationId xmlns:a16="http://schemas.microsoft.com/office/drawing/2014/main" id="{6C6DB715-1B0A-A0E5-DB7E-03FA86A4452C}"/>
              </a:ext>
            </a:extLst>
          </p:cNvPr>
          <p:cNvGrpSpPr/>
          <p:nvPr/>
        </p:nvGrpSpPr>
        <p:grpSpPr>
          <a:xfrm>
            <a:off x="1436167" y="5735636"/>
            <a:ext cx="9335069" cy="752476"/>
            <a:chOff x="1436167" y="5735636"/>
            <a:chExt cx="9335069" cy="752476"/>
          </a:xfrm>
        </p:grpSpPr>
        <p:pic>
          <p:nvPicPr>
            <p:cNvPr id="5" name="Picture 12" descr="A black background with blue text&#10;&#10;Description automatically generated with low confidence">
              <a:extLst>
                <a:ext uri="{FF2B5EF4-FFF2-40B4-BE49-F238E27FC236}">
                  <a16:creationId xmlns:a16="http://schemas.microsoft.com/office/drawing/2014/main" id="{6B931333-5A28-7F20-C5B1-3CDC25E18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167" y="5735636"/>
              <a:ext cx="1781175" cy="752475"/>
            </a:xfrm>
            <a:prstGeom prst="rect">
              <a:avLst/>
            </a:prstGeom>
          </p:spPr>
        </p:pic>
        <p:pic>
          <p:nvPicPr>
            <p:cNvPr id="11" name="Picture 14" descr="A black background with blue text&#10;&#10;Description automatically generated with low confidence">
              <a:extLst>
                <a:ext uri="{FF2B5EF4-FFF2-40B4-BE49-F238E27FC236}">
                  <a16:creationId xmlns:a16="http://schemas.microsoft.com/office/drawing/2014/main" id="{BC84CEC7-8360-BBD3-35C5-4029D6F5A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132" y="5735636"/>
              <a:ext cx="1781175" cy="752475"/>
            </a:xfrm>
            <a:prstGeom prst="rect">
              <a:avLst/>
            </a:prstGeom>
          </p:spPr>
        </p:pic>
        <p:pic>
          <p:nvPicPr>
            <p:cNvPr id="12" name="Picture 16" descr="A black background with blue text&#10;&#10;Description automatically generated with low confidence">
              <a:extLst>
                <a:ext uri="{FF2B5EF4-FFF2-40B4-BE49-F238E27FC236}">
                  <a16:creationId xmlns:a16="http://schemas.microsoft.com/office/drawing/2014/main" id="{A3EBA6F0-5A2E-78B2-24C7-8AA8F508E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2097" y="5735637"/>
              <a:ext cx="1781175" cy="752475"/>
            </a:xfrm>
            <a:prstGeom prst="rect">
              <a:avLst/>
            </a:prstGeom>
          </p:spPr>
        </p:pic>
        <p:pic>
          <p:nvPicPr>
            <p:cNvPr id="13" name="Attēls 12" descr="Attēls, kurā ir fonts, grafika, logotips, grafiskais dizains&#10;&#10;Apraksts ģenerēts automātiski">
              <a:extLst>
                <a:ext uri="{FF2B5EF4-FFF2-40B4-BE49-F238E27FC236}">
                  <a16:creationId xmlns:a16="http://schemas.microsoft.com/office/drawing/2014/main" id="{99FC6126-D690-E772-C1A2-A798AB92C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0061" y="5735636"/>
              <a:ext cx="1781175" cy="752475"/>
            </a:xfrm>
            <a:prstGeom prst="rect">
              <a:avLst/>
            </a:prstGeom>
          </p:spPr>
        </p:pic>
      </p:grpSp>
    </p:spTree>
    <p:extLst>
      <p:ext uri="{BB962C8B-B14F-4D97-AF65-F5344CB8AC3E}">
        <p14:creationId xmlns:p14="http://schemas.microsoft.com/office/powerpoint/2010/main" val="119992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C89C18-E1F9-CAE6-8123-C894CD24DE4B}"/>
              </a:ext>
            </a:extLst>
          </p:cNvPr>
          <p:cNvSpPr>
            <a:spLocks noGrp="1"/>
          </p:cNvSpPr>
          <p:nvPr>
            <p:ph type="title"/>
          </p:nvPr>
        </p:nvSpPr>
        <p:spPr/>
        <p:txBody>
          <a:bodyPr/>
          <a:lstStyle/>
          <a:p>
            <a:pPr algn="ctr"/>
            <a:r>
              <a:rPr lang="lt-LT" dirty="0"/>
              <a:t>Klausimų tipai</a:t>
            </a:r>
            <a:r>
              <a:rPr lang="en-GB" noProof="0" dirty="0"/>
              <a:t> </a:t>
            </a:r>
          </a:p>
        </p:txBody>
      </p:sp>
      <p:sp>
        <p:nvSpPr>
          <p:cNvPr id="3" name="Satura vietturis 2">
            <a:extLst>
              <a:ext uri="{FF2B5EF4-FFF2-40B4-BE49-F238E27FC236}">
                <a16:creationId xmlns:a16="http://schemas.microsoft.com/office/drawing/2014/main" id="{17FFE026-A99C-BFAF-C145-03E386B13CEC}"/>
              </a:ext>
            </a:extLst>
          </p:cNvPr>
          <p:cNvSpPr>
            <a:spLocks noGrp="1"/>
          </p:cNvSpPr>
          <p:nvPr>
            <p:ph idx="1"/>
          </p:nvPr>
        </p:nvSpPr>
        <p:spPr>
          <a:xfrm>
            <a:off x="838200" y="1825625"/>
            <a:ext cx="8305800" cy="4351338"/>
          </a:xfrm>
        </p:spPr>
        <p:txBody>
          <a:bodyPr>
            <a:normAutofit/>
          </a:bodyPr>
          <a:lstStyle/>
          <a:p>
            <a:pPr algn="l"/>
            <a:r>
              <a:rPr lang="lt-LT" b="1" i="0" noProof="0" dirty="0">
                <a:solidFill>
                  <a:srgbClr val="000000"/>
                </a:solidFill>
                <a:effectLst/>
              </a:rPr>
              <a:t>Žymės langelio tinklelis: panašus į kelių pasirinkimų tinklelį, tačiau čia vartotojai gali pasirinkti kelias parinktis kiekvienoje eilutėje ir stulpelyje.</a:t>
            </a:r>
          </a:p>
          <a:p>
            <a:pPr algn="l"/>
            <a:r>
              <a:rPr lang="lt-LT" b="1" i="0" noProof="0" dirty="0">
                <a:solidFill>
                  <a:srgbClr val="000000"/>
                </a:solidFill>
                <a:effectLst/>
              </a:rPr>
              <a:t>Data: naudokite tai, kai reikia įrašyti konkrečią datą, užtikrinant standartizuotą datos formatą.</a:t>
            </a:r>
          </a:p>
          <a:p>
            <a:pPr algn="l"/>
            <a:r>
              <a:rPr lang="lt-LT" b="1" i="0" noProof="0" dirty="0">
                <a:solidFill>
                  <a:srgbClr val="000000"/>
                </a:solidFill>
                <a:effectLst/>
              </a:rPr>
              <a:t>Laikas: kaip ir datos klausimas, palaikomas nuoseklus jūsų atsakymų laiko formatas, kai reikia rinkti su laiku susijusius duomenis.</a:t>
            </a:r>
          </a:p>
        </p:txBody>
      </p:sp>
      <p:pic>
        <p:nvPicPr>
          <p:cNvPr id="4098" name="Picture 2">
            <a:extLst>
              <a:ext uri="{FF2B5EF4-FFF2-40B4-BE49-F238E27FC236}">
                <a16:creationId xmlns:a16="http://schemas.microsoft.com/office/drawing/2014/main" id="{8AC294E6-7B08-6A83-0F98-4894E640A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727" y="365125"/>
            <a:ext cx="1850073" cy="5983215"/>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a 3" descr="Clipboard with solid fill">
            <a:hlinkClick r:id="rId4" action="ppaction://hlinkfile"/>
            <a:extLst>
              <a:ext uri="{FF2B5EF4-FFF2-40B4-BE49-F238E27FC236}">
                <a16:creationId xmlns:a16="http://schemas.microsoft.com/office/drawing/2014/main" id="{F8D0DF0B-EEF0-A5AF-AAA4-D132FC2A2D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6836" y="570706"/>
            <a:ext cx="914400" cy="914400"/>
          </a:xfrm>
          <a:prstGeom prst="rect">
            <a:avLst/>
          </a:prstGeom>
        </p:spPr>
      </p:pic>
    </p:spTree>
    <p:extLst>
      <p:ext uri="{BB962C8B-B14F-4D97-AF65-F5344CB8AC3E}">
        <p14:creationId xmlns:p14="http://schemas.microsoft.com/office/powerpoint/2010/main" val="395440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45521E2-DC90-77BE-A83D-D32B318CA4D1}"/>
              </a:ext>
            </a:extLst>
          </p:cNvPr>
          <p:cNvSpPr>
            <a:spLocks noGrp="1"/>
          </p:cNvSpPr>
          <p:nvPr>
            <p:ph type="title"/>
          </p:nvPr>
        </p:nvSpPr>
        <p:spPr/>
        <p:txBody>
          <a:bodyPr/>
          <a:lstStyle/>
          <a:p>
            <a:pPr algn="ctr"/>
            <a:r>
              <a:rPr lang="lt-LT" dirty="0"/>
              <a:t>Klausimo nustatymai</a:t>
            </a:r>
            <a:endParaRPr lang="en-GB" noProof="0" dirty="0"/>
          </a:p>
        </p:txBody>
      </p:sp>
      <p:pic>
        <p:nvPicPr>
          <p:cNvPr id="5" name="Attēls 4">
            <a:extLst>
              <a:ext uri="{FF2B5EF4-FFF2-40B4-BE49-F238E27FC236}">
                <a16:creationId xmlns:a16="http://schemas.microsoft.com/office/drawing/2014/main" id="{703D51A6-74CA-3C1F-4F2B-C045EBE9B14F}"/>
              </a:ext>
            </a:extLst>
          </p:cNvPr>
          <p:cNvPicPr>
            <a:picLocks noChangeAspect="1"/>
          </p:cNvPicPr>
          <p:nvPr/>
        </p:nvPicPr>
        <p:blipFill>
          <a:blip r:embed="rId3"/>
          <a:stretch>
            <a:fillRect/>
          </a:stretch>
        </p:blipFill>
        <p:spPr>
          <a:xfrm>
            <a:off x="5662937" y="3537913"/>
            <a:ext cx="6125522" cy="2954962"/>
          </a:xfrm>
          <a:prstGeom prst="rect">
            <a:avLst/>
          </a:prstGeom>
        </p:spPr>
      </p:pic>
      <p:sp>
        <p:nvSpPr>
          <p:cNvPr id="3" name="Satura vietturis 2">
            <a:extLst>
              <a:ext uri="{FF2B5EF4-FFF2-40B4-BE49-F238E27FC236}">
                <a16:creationId xmlns:a16="http://schemas.microsoft.com/office/drawing/2014/main" id="{A1FA66F8-6E13-AA92-3290-CF6642A2D233}"/>
              </a:ext>
            </a:extLst>
          </p:cNvPr>
          <p:cNvSpPr>
            <a:spLocks noGrp="1"/>
          </p:cNvSpPr>
          <p:nvPr>
            <p:ph idx="1"/>
          </p:nvPr>
        </p:nvSpPr>
        <p:spPr>
          <a:xfrm>
            <a:off x="838200" y="1690688"/>
            <a:ext cx="7188200" cy="4351338"/>
          </a:xfrm>
          <a:solidFill>
            <a:schemeClr val="bg1">
              <a:alpha val="89000"/>
            </a:schemeClr>
          </a:solidFill>
        </p:spPr>
        <p:txBody>
          <a:bodyPr>
            <a:normAutofit/>
          </a:bodyPr>
          <a:lstStyle/>
          <a:p>
            <a:pPr>
              <a:buFont typeface="+mj-lt"/>
              <a:buAutoNum type="arabicPeriod"/>
            </a:pPr>
            <a:r>
              <a:rPr lang="lt-LT" b="1" i="0" noProof="0" dirty="0">
                <a:effectLst/>
              </a:rPr>
              <a:t>Kopijuoti / pasikartoti klausimą: šis mygtukas leidžia sukurti pasirinkto klausimo dublikatą.</a:t>
            </a:r>
          </a:p>
          <a:p>
            <a:pPr>
              <a:buFont typeface="+mj-lt"/>
              <a:buAutoNum type="arabicPeriod"/>
            </a:pPr>
            <a:r>
              <a:rPr lang="lt-LT" b="1" i="0" noProof="0" dirty="0">
                <a:effectLst/>
              </a:rPr>
              <a:t>Ištrinti klausimus: Pasirinktą klausimą ir jo parinktis galite pašalinti iš sąrašo naudodami trynimo mygtuką.</a:t>
            </a:r>
          </a:p>
          <a:p>
            <a:pPr>
              <a:buFont typeface="+mj-lt"/>
              <a:buAutoNum type="arabicPeriod"/>
            </a:pPr>
            <a:r>
              <a:rPr lang="lt-LT" b="1" i="0" noProof="0" dirty="0">
                <a:effectLst/>
              </a:rPr>
              <a:t>Privalomi klausimai: padarykite klausimą privalomą pasirinkę mygtuką „Reikalingas“.</a:t>
            </a:r>
          </a:p>
          <a:p>
            <a:pPr>
              <a:buFont typeface="+mj-lt"/>
              <a:buAutoNum type="arabicPeriod"/>
            </a:pPr>
            <a:r>
              <a:rPr lang="lt-LT" b="1" i="0" noProof="0" dirty="0">
                <a:effectLst/>
              </a:rPr>
              <a:t>Daugiau parinkčių: spustelėję „Daugiau“ galite maišyti klausimų tvarką ir naršyti į skirtingas skiltis pagal respondento atsakymą.</a:t>
            </a:r>
          </a:p>
        </p:txBody>
      </p:sp>
      <p:sp>
        <p:nvSpPr>
          <p:cNvPr id="6" name="TextBox 5">
            <a:extLst>
              <a:ext uri="{FF2B5EF4-FFF2-40B4-BE49-F238E27FC236}">
                <a16:creationId xmlns:a16="http://schemas.microsoft.com/office/drawing/2014/main" id="{E6E1BE6C-341F-0A02-03E7-D85E4E762CE6}"/>
              </a:ext>
            </a:extLst>
          </p:cNvPr>
          <p:cNvSpPr txBox="1"/>
          <p:nvPr/>
        </p:nvSpPr>
        <p:spPr>
          <a:xfrm>
            <a:off x="8778278" y="5395695"/>
            <a:ext cx="418704" cy="646331"/>
          </a:xfrm>
          <a:prstGeom prst="rect">
            <a:avLst/>
          </a:prstGeom>
          <a:noFill/>
        </p:spPr>
        <p:txBody>
          <a:bodyPr wrap="none" rtlCol="0">
            <a:spAutoFit/>
          </a:bodyPr>
          <a:lstStyle/>
          <a:p>
            <a:r>
              <a:rPr lang="lv-LV" sz="3600" b="1" dirty="0">
                <a:solidFill>
                  <a:srgbClr val="FF0000"/>
                </a:solidFill>
              </a:rPr>
              <a:t>1</a:t>
            </a:r>
          </a:p>
        </p:txBody>
      </p:sp>
      <p:sp>
        <p:nvSpPr>
          <p:cNvPr id="7" name="TextBox 6">
            <a:extLst>
              <a:ext uri="{FF2B5EF4-FFF2-40B4-BE49-F238E27FC236}">
                <a16:creationId xmlns:a16="http://schemas.microsoft.com/office/drawing/2014/main" id="{3E874971-DA7A-E811-C83D-65E8D0B65B34}"/>
              </a:ext>
            </a:extLst>
          </p:cNvPr>
          <p:cNvSpPr txBox="1"/>
          <p:nvPr/>
        </p:nvSpPr>
        <p:spPr>
          <a:xfrm>
            <a:off x="9196982" y="5406590"/>
            <a:ext cx="418704" cy="646331"/>
          </a:xfrm>
          <a:prstGeom prst="rect">
            <a:avLst/>
          </a:prstGeom>
          <a:noFill/>
        </p:spPr>
        <p:txBody>
          <a:bodyPr wrap="none" rtlCol="0">
            <a:spAutoFit/>
          </a:bodyPr>
          <a:lstStyle/>
          <a:p>
            <a:r>
              <a:rPr lang="lv-LV" sz="3600" b="1" dirty="0">
                <a:solidFill>
                  <a:srgbClr val="FF0000"/>
                </a:solidFill>
              </a:rPr>
              <a:t>2</a:t>
            </a:r>
          </a:p>
        </p:txBody>
      </p:sp>
      <p:sp>
        <p:nvSpPr>
          <p:cNvPr id="8" name="TextBox 7">
            <a:extLst>
              <a:ext uri="{FF2B5EF4-FFF2-40B4-BE49-F238E27FC236}">
                <a16:creationId xmlns:a16="http://schemas.microsoft.com/office/drawing/2014/main" id="{0D26499C-D5AB-6DE9-9B52-52298D0A897B}"/>
              </a:ext>
            </a:extLst>
          </p:cNvPr>
          <p:cNvSpPr txBox="1"/>
          <p:nvPr/>
        </p:nvSpPr>
        <p:spPr>
          <a:xfrm>
            <a:off x="10710822" y="5386270"/>
            <a:ext cx="418704" cy="646331"/>
          </a:xfrm>
          <a:prstGeom prst="rect">
            <a:avLst/>
          </a:prstGeom>
          <a:noFill/>
        </p:spPr>
        <p:txBody>
          <a:bodyPr wrap="none" rtlCol="0">
            <a:spAutoFit/>
          </a:bodyPr>
          <a:lstStyle/>
          <a:p>
            <a:r>
              <a:rPr lang="lv-LV" sz="3600" b="1" dirty="0">
                <a:solidFill>
                  <a:srgbClr val="FF0000"/>
                </a:solidFill>
              </a:rPr>
              <a:t>3</a:t>
            </a:r>
          </a:p>
        </p:txBody>
      </p:sp>
      <p:sp>
        <p:nvSpPr>
          <p:cNvPr id="9" name="TextBox 8">
            <a:extLst>
              <a:ext uri="{FF2B5EF4-FFF2-40B4-BE49-F238E27FC236}">
                <a16:creationId xmlns:a16="http://schemas.microsoft.com/office/drawing/2014/main" id="{FD7ADE94-9A62-C49A-2EA0-6AFF63357F7A}"/>
              </a:ext>
            </a:extLst>
          </p:cNvPr>
          <p:cNvSpPr txBox="1"/>
          <p:nvPr/>
        </p:nvSpPr>
        <p:spPr>
          <a:xfrm>
            <a:off x="11129526" y="5386269"/>
            <a:ext cx="418704" cy="646331"/>
          </a:xfrm>
          <a:prstGeom prst="rect">
            <a:avLst/>
          </a:prstGeom>
          <a:noFill/>
        </p:spPr>
        <p:txBody>
          <a:bodyPr wrap="none" rtlCol="0">
            <a:spAutoFit/>
          </a:bodyPr>
          <a:lstStyle/>
          <a:p>
            <a:r>
              <a:rPr lang="lv-LV" sz="3600" b="1" dirty="0">
                <a:solidFill>
                  <a:srgbClr val="FF0000"/>
                </a:solidFill>
              </a:rPr>
              <a:t>4</a:t>
            </a:r>
          </a:p>
        </p:txBody>
      </p:sp>
    </p:spTree>
    <p:extLst>
      <p:ext uri="{BB962C8B-B14F-4D97-AF65-F5344CB8AC3E}">
        <p14:creationId xmlns:p14="http://schemas.microsoft.com/office/powerpoint/2010/main" val="223863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9B6314A-DCFD-332A-4569-F4403E0C21BA}"/>
              </a:ext>
            </a:extLst>
          </p:cNvPr>
          <p:cNvSpPr>
            <a:spLocks noGrp="1"/>
          </p:cNvSpPr>
          <p:nvPr>
            <p:ph type="title"/>
          </p:nvPr>
        </p:nvSpPr>
        <p:spPr/>
        <p:txBody>
          <a:bodyPr/>
          <a:lstStyle/>
          <a:p>
            <a:r>
              <a:rPr lang="lt-LT" noProof="0" dirty="0"/>
              <a:t>Pridėkite vaizdų ir vaizdo įrašų</a:t>
            </a:r>
            <a:endParaRPr lang="en-GB" noProof="0" dirty="0"/>
          </a:p>
        </p:txBody>
      </p:sp>
      <p:sp>
        <p:nvSpPr>
          <p:cNvPr id="3" name="Satura vietturis 2">
            <a:extLst>
              <a:ext uri="{FF2B5EF4-FFF2-40B4-BE49-F238E27FC236}">
                <a16:creationId xmlns:a16="http://schemas.microsoft.com/office/drawing/2014/main" id="{90D14154-54BD-4E52-D118-682FD48C6B7E}"/>
              </a:ext>
            </a:extLst>
          </p:cNvPr>
          <p:cNvSpPr>
            <a:spLocks noGrp="1"/>
          </p:cNvSpPr>
          <p:nvPr>
            <p:ph idx="1"/>
          </p:nvPr>
        </p:nvSpPr>
        <p:spPr/>
        <p:txBody>
          <a:bodyPr/>
          <a:lstStyle/>
          <a:p>
            <a:r>
              <a:rPr lang="lt-LT" b="0" i="0" noProof="0" dirty="0">
                <a:solidFill>
                  <a:srgbClr val="111111"/>
                </a:solidFill>
                <a:effectLst/>
                <a:latin typeface="TiemposTextWeb"/>
              </a:rPr>
              <a:t>Norėdami pridėti vaizdą, dešinėje ekrano pusėje esančiame meniu spustelėkite vaizdo piktogramą, tada pasirinkite vaizdą ir spustelėkite Pasirinkti.</a:t>
            </a:r>
          </a:p>
          <a:p>
            <a:r>
              <a:rPr lang="lt-LT" b="0" i="0" noProof="0" dirty="0">
                <a:solidFill>
                  <a:srgbClr val="111111"/>
                </a:solidFill>
                <a:effectLst/>
                <a:latin typeface="TiemposTextWeb"/>
              </a:rPr>
              <a:t>Norėdami pridėti vaizdo įrašą, dešinėje ekrano pusėje esančiame meniu spustelėkite vaizdo įrašo piktogramą, tada pasirinkite vaizdo įrašą ir paspauskite Pasirinkti.</a:t>
            </a:r>
          </a:p>
        </p:txBody>
      </p:sp>
      <p:pic>
        <p:nvPicPr>
          <p:cNvPr id="5" name="Attēls 4">
            <a:extLst>
              <a:ext uri="{FF2B5EF4-FFF2-40B4-BE49-F238E27FC236}">
                <a16:creationId xmlns:a16="http://schemas.microsoft.com/office/drawing/2014/main" id="{37A2E56C-17B5-965C-FBB7-C2292B8F16EA}"/>
              </a:ext>
            </a:extLst>
          </p:cNvPr>
          <p:cNvPicPr>
            <a:picLocks noChangeAspect="1"/>
          </p:cNvPicPr>
          <p:nvPr/>
        </p:nvPicPr>
        <p:blipFill>
          <a:blip r:embed="rId3"/>
          <a:stretch>
            <a:fillRect/>
          </a:stretch>
        </p:blipFill>
        <p:spPr>
          <a:xfrm>
            <a:off x="3664481" y="4391067"/>
            <a:ext cx="8527519" cy="2987299"/>
          </a:xfrm>
          <a:prstGeom prst="rect">
            <a:avLst/>
          </a:prstGeom>
        </p:spPr>
      </p:pic>
      <p:sp>
        <p:nvSpPr>
          <p:cNvPr id="7" name="Taisnstūris 6">
            <a:extLst>
              <a:ext uri="{FF2B5EF4-FFF2-40B4-BE49-F238E27FC236}">
                <a16:creationId xmlns:a16="http://schemas.microsoft.com/office/drawing/2014/main" id="{065C70B5-BCC3-7D44-EE7E-05F2D411912E}"/>
              </a:ext>
            </a:extLst>
          </p:cNvPr>
          <p:cNvSpPr/>
          <p:nvPr/>
        </p:nvSpPr>
        <p:spPr>
          <a:xfrm>
            <a:off x="8382000" y="4999411"/>
            <a:ext cx="355600" cy="3092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7">
            <a:extLst>
              <a:ext uri="{FF2B5EF4-FFF2-40B4-BE49-F238E27FC236}">
                <a16:creationId xmlns:a16="http://schemas.microsoft.com/office/drawing/2014/main" id="{E546EEA5-3ED2-5A96-E1BC-A5823EF8D481}"/>
              </a:ext>
            </a:extLst>
          </p:cNvPr>
          <p:cNvSpPr/>
          <p:nvPr/>
        </p:nvSpPr>
        <p:spPr>
          <a:xfrm>
            <a:off x="8387080" y="5382951"/>
            <a:ext cx="355600" cy="3092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fika 3" descr="Clipboard with solid fill">
            <a:hlinkClick r:id="rId4" action="ppaction://hlinkfile"/>
            <a:extLst>
              <a:ext uri="{FF2B5EF4-FFF2-40B4-BE49-F238E27FC236}">
                <a16:creationId xmlns:a16="http://schemas.microsoft.com/office/drawing/2014/main" id="{4D0F7C3A-0616-38A1-9818-394A522211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8519" y="449869"/>
            <a:ext cx="914400" cy="914400"/>
          </a:xfrm>
          <a:prstGeom prst="rect">
            <a:avLst/>
          </a:prstGeom>
        </p:spPr>
      </p:pic>
    </p:spTree>
    <p:extLst>
      <p:ext uri="{BB962C8B-B14F-4D97-AF65-F5344CB8AC3E}">
        <p14:creationId xmlns:p14="http://schemas.microsoft.com/office/powerpoint/2010/main" val="32567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4AE006-AA0F-EB63-0E75-AEFA9FF9A39C}"/>
              </a:ext>
            </a:extLst>
          </p:cNvPr>
          <p:cNvSpPr>
            <a:spLocks noGrp="1"/>
          </p:cNvSpPr>
          <p:nvPr>
            <p:ph type="title"/>
          </p:nvPr>
        </p:nvSpPr>
        <p:spPr/>
        <p:txBody>
          <a:bodyPr/>
          <a:lstStyle/>
          <a:p>
            <a:r>
              <a:rPr lang="en-GB" noProof="0" dirty="0"/>
              <a:t>Example:</a:t>
            </a:r>
          </a:p>
        </p:txBody>
      </p:sp>
      <p:sp>
        <p:nvSpPr>
          <p:cNvPr id="3" name="Satura vietturis 2">
            <a:extLst>
              <a:ext uri="{FF2B5EF4-FFF2-40B4-BE49-F238E27FC236}">
                <a16:creationId xmlns:a16="http://schemas.microsoft.com/office/drawing/2014/main" id="{C6CCD34F-D48A-316C-D093-6C7139F1E6D0}"/>
              </a:ext>
            </a:extLst>
          </p:cNvPr>
          <p:cNvSpPr>
            <a:spLocks noGrp="1"/>
          </p:cNvSpPr>
          <p:nvPr>
            <p:ph idx="1"/>
          </p:nvPr>
        </p:nvSpPr>
        <p:spPr/>
        <p:txBody>
          <a:bodyPr/>
          <a:lstStyle/>
          <a:p>
            <a:endParaRPr lang="lv-LV"/>
          </a:p>
        </p:txBody>
      </p:sp>
      <p:pic>
        <p:nvPicPr>
          <p:cNvPr id="5" name="Attēls 4">
            <a:extLst>
              <a:ext uri="{FF2B5EF4-FFF2-40B4-BE49-F238E27FC236}">
                <a16:creationId xmlns:a16="http://schemas.microsoft.com/office/drawing/2014/main" id="{DFD010BA-4823-CCF6-5668-20E2534F6533}"/>
              </a:ext>
            </a:extLst>
          </p:cNvPr>
          <p:cNvPicPr>
            <a:picLocks noChangeAspect="1"/>
          </p:cNvPicPr>
          <p:nvPr/>
        </p:nvPicPr>
        <p:blipFill>
          <a:blip r:embed="rId2"/>
          <a:stretch>
            <a:fillRect/>
          </a:stretch>
        </p:blipFill>
        <p:spPr>
          <a:xfrm>
            <a:off x="695960" y="1824376"/>
            <a:ext cx="6731000" cy="4668499"/>
          </a:xfrm>
          <a:prstGeom prst="rect">
            <a:avLst/>
          </a:prstGeom>
        </p:spPr>
      </p:pic>
    </p:spTree>
    <p:extLst>
      <p:ext uri="{BB962C8B-B14F-4D97-AF65-F5344CB8AC3E}">
        <p14:creationId xmlns:p14="http://schemas.microsoft.com/office/powerpoint/2010/main" val="109242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17ED3DD-46AA-535D-68E3-7D9D02A5CC77}"/>
              </a:ext>
            </a:extLst>
          </p:cNvPr>
          <p:cNvSpPr>
            <a:spLocks noGrp="1"/>
          </p:cNvSpPr>
          <p:nvPr>
            <p:ph type="title"/>
          </p:nvPr>
        </p:nvSpPr>
        <p:spPr/>
        <p:txBody>
          <a:bodyPr/>
          <a:lstStyle/>
          <a:p>
            <a:r>
              <a:rPr lang="lt-LT" noProof="0" dirty="0"/>
              <a:t>Temų taikymas</a:t>
            </a:r>
            <a:endParaRPr lang="en-GB" noProof="0" dirty="0"/>
          </a:p>
        </p:txBody>
      </p:sp>
      <p:sp>
        <p:nvSpPr>
          <p:cNvPr id="3" name="Satura vietturis 2">
            <a:extLst>
              <a:ext uri="{FF2B5EF4-FFF2-40B4-BE49-F238E27FC236}">
                <a16:creationId xmlns:a16="http://schemas.microsoft.com/office/drawing/2014/main" id="{4712F8DC-28AD-CFBA-F7EE-D7799596C4FE}"/>
              </a:ext>
            </a:extLst>
          </p:cNvPr>
          <p:cNvSpPr>
            <a:spLocks noGrp="1"/>
          </p:cNvSpPr>
          <p:nvPr>
            <p:ph idx="1"/>
          </p:nvPr>
        </p:nvSpPr>
        <p:spPr/>
        <p:txBody>
          <a:bodyPr/>
          <a:lstStyle/>
          <a:p>
            <a:r>
              <a:rPr lang="lt-LT" noProof="0" dirty="0"/>
              <a:t>Spustelėkite piktogramą Tinkinti temą, kuri atrodo kaip dažų paletė.</a:t>
            </a:r>
          </a:p>
          <a:p>
            <a:pPr marL="0" indent="0">
              <a:buNone/>
            </a:pPr>
            <a:endParaRPr lang="en-GB" noProof="0" dirty="0"/>
          </a:p>
        </p:txBody>
      </p:sp>
      <p:pic>
        <p:nvPicPr>
          <p:cNvPr id="5" name="Attēls 4">
            <a:extLst>
              <a:ext uri="{FF2B5EF4-FFF2-40B4-BE49-F238E27FC236}">
                <a16:creationId xmlns:a16="http://schemas.microsoft.com/office/drawing/2014/main" id="{4D0A1BD7-0A91-822C-65D8-9860DED7ED95}"/>
              </a:ext>
            </a:extLst>
          </p:cNvPr>
          <p:cNvPicPr>
            <a:picLocks noChangeAspect="1"/>
          </p:cNvPicPr>
          <p:nvPr/>
        </p:nvPicPr>
        <p:blipFill>
          <a:blip r:embed="rId3"/>
          <a:stretch>
            <a:fillRect/>
          </a:stretch>
        </p:blipFill>
        <p:spPr>
          <a:xfrm>
            <a:off x="780589" y="2964877"/>
            <a:ext cx="10630821" cy="2423370"/>
          </a:xfrm>
          <a:prstGeom prst="rect">
            <a:avLst/>
          </a:prstGeom>
        </p:spPr>
      </p:pic>
      <p:sp>
        <p:nvSpPr>
          <p:cNvPr id="6" name="Taisnstūris 5">
            <a:extLst>
              <a:ext uri="{FF2B5EF4-FFF2-40B4-BE49-F238E27FC236}">
                <a16:creationId xmlns:a16="http://schemas.microsoft.com/office/drawing/2014/main" id="{721D2BAD-C06F-855B-AB09-B20B136DAD43}"/>
              </a:ext>
            </a:extLst>
          </p:cNvPr>
          <p:cNvSpPr/>
          <p:nvPr/>
        </p:nvSpPr>
        <p:spPr>
          <a:xfrm>
            <a:off x="10942320" y="3253634"/>
            <a:ext cx="508000" cy="4649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5944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17ED3DD-46AA-535D-68E3-7D9D02A5CC77}"/>
              </a:ext>
            </a:extLst>
          </p:cNvPr>
          <p:cNvSpPr>
            <a:spLocks noGrp="1"/>
          </p:cNvSpPr>
          <p:nvPr>
            <p:ph type="title"/>
          </p:nvPr>
        </p:nvSpPr>
        <p:spPr/>
        <p:txBody>
          <a:bodyPr/>
          <a:lstStyle/>
          <a:p>
            <a:r>
              <a:rPr lang="lt-LT" dirty="0"/>
              <a:t>Temų taikymas</a:t>
            </a:r>
            <a:endParaRPr lang="en-GB" noProof="0" dirty="0"/>
          </a:p>
        </p:txBody>
      </p:sp>
      <p:sp>
        <p:nvSpPr>
          <p:cNvPr id="3" name="Satura vietturis 2">
            <a:extLst>
              <a:ext uri="{FF2B5EF4-FFF2-40B4-BE49-F238E27FC236}">
                <a16:creationId xmlns:a16="http://schemas.microsoft.com/office/drawing/2014/main" id="{4712F8DC-28AD-CFBA-F7EE-D7799596C4FE}"/>
              </a:ext>
            </a:extLst>
          </p:cNvPr>
          <p:cNvSpPr>
            <a:spLocks noGrp="1"/>
          </p:cNvSpPr>
          <p:nvPr>
            <p:ph idx="1"/>
          </p:nvPr>
        </p:nvSpPr>
        <p:spPr>
          <a:xfrm>
            <a:off x="838200" y="1825625"/>
            <a:ext cx="6436360" cy="4351338"/>
          </a:xfrm>
        </p:spPr>
        <p:txBody>
          <a:bodyPr>
            <a:normAutofit/>
          </a:bodyPr>
          <a:lstStyle/>
          <a:p>
            <a:r>
              <a:rPr lang="lt-LT" noProof="0" dirty="0"/>
              <a:t>Pasirodžiusio temos lange skiltyje Antraštė spustelėkite Pasirinkti vaizdą.</a:t>
            </a:r>
          </a:p>
          <a:p>
            <a:r>
              <a:rPr lang="lt-LT" noProof="0" dirty="0"/>
              <a:t>Lange „Pasirinkti antraštę“ pasirinkite iš anksto sukurtą antraštės vaizdą arba įkelkite savo. Pataisę antraštę taip, kaip norite, spustelėkite „Atlikta“.</a:t>
            </a:r>
          </a:p>
          <a:p>
            <a:r>
              <a:rPr lang="lt-LT" noProof="0" dirty="0"/>
              <a:t>„Google“ automatiškai pakoreguos spalvų temą, kad papildytų antraštės vaizdą. Jei norite tai pakeisti, lange „Tema“ galite pasirinkti kitą spalvą.</a:t>
            </a:r>
          </a:p>
          <a:p>
            <a:endParaRPr lang="en-GB" noProof="0" dirty="0"/>
          </a:p>
        </p:txBody>
      </p:sp>
      <p:pic>
        <p:nvPicPr>
          <p:cNvPr id="6146" name="Picture 2" descr="Theme window in Google Forms with an arrow pointing to &quot;Choose image.&quot;">
            <a:extLst>
              <a:ext uri="{FF2B5EF4-FFF2-40B4-BE49-F238E27FC236}">
                <a16:creationId xmlns:a16="http://schemas.microsoft.com/office/drawing/2014/main" id="{869DAE38-9650-4F8C-862B-87EFDC6D4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475" t="8445"/>
          <a:stretch/>
        </p:blipFill>
        <p:spPr bwMode="auto">
          <a:xfrm>
            <a:off x="7538720" y="289560"/>
            <a:ext cx="4385945" cy="6278880"/>
          </a:xfrm>
          <a:prstGeom prst="rect">
            <a:avLst/>
          </a:prstGeom>
          <a:noFill/>
          <a:extLst>
            <a:ext uri="{909E8E84-426E-40DD-AFC4-6F175D3DCCD1}">
              <a14:hiddenFill xmlns:a14="http://schemas.microsoft.com/office/drawing/2010/main">
                <a:solidFill>
                  <a:srgbClr val="FFFFFF"/>
                </a:solidFill>
              </a14:hiddenFill>
            </a:ext>
          </a:extLst>
        </p:spPr>
      </p:pic>
      <p:sp>
        <p:nvSpPr>
          <p:cNvPr id="8" name="Taisnstūris 7">
            <a:extLst>
              <a:ext uri="{FF2B5EF4-FFF2-40B4-BE49-F238E27FC236}">
                <a16:creationId xmlns:a16="http://schemas.microsoft.com/office/drawing/2014/main" id="{89BF84EF-45E8-EADF-0552-BE8EBBFA175B}"/>
              </a:ext>
            </a:extLst>
          </p:cNvPr>
          <p:cNvSpPr/>
          <p:nvPr/>
        </p:nvSpPr>
        <p:spPr>
          <a:xfrm>
            <a:off x="7538720" y="5445760"/>
            <a:ext cx="2661920" cy="8331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6846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17ED3DD-46AA-535D-68E3-7D9D02A5CC77}"/>
              </a:ext>
            </a:extLst>
          </p:cNvPr>
          <p:cNvSpPr>
            <a:spLocks noGrp="1"/>
          </p:cNvSpPr>
          <p:nvPr>
            <p:ph type="title"/>
          </p:nvPr>
        </p:nvSpPr>
        <p:spPr/>
        <p:txBody>
          <a:bodyPr/>
          <a:lstStyle/>
          <a:p>
            <a:r>
              <a:rPr lang="pt-BR" noProof="0" dirty="0"/>
              <a:t>Temų taikymas: prieš ir po</a:t>
            </a:r>
            <a:endParaRPr lang="en-GB" noProof="0" dirty="0"/>
          </a:p>
        </p:txBody>
      </p:sp>
      <p:sp>
        <p:nvSpPr>
          <p:cNvPr id="5" name="Satura vietturis 4">
            <a:extLst>
              <a:ext uri="{FF2B5EF4-FFF2-40B4-BE49-F238E27FC236}">
                <a16:creationId xmlns:a16="http://schemas.microsoft.com/office/drawing/2014/main" id="{B2D90F58-8C89-4480-0D1C-7368793EE113}"/>
              </a:ext>
            </a:extLst>
          </p:cNvPr>
          <p:cNvSpPr>
            <a:spLocks noGrp="1"/>
          </p:cNvSpPr>
          <p:nvPr>
            <p:ph idx="1"/>
          </p:nvPr>
        </p:nvSpPr>
        <p:spPr/>
        <p:txBody>
          <a:bodyPr/>
          <a:lstStyle/>
          <a:p>
            <a:endParaRPr lang="lv-LV" dirty="0"/>
          </a:p>
        </p:txBody>
      </p:sp>
      <p:pic>
        <p:nvPicPr>
          <p:cNvPr id="7" name="Attēls 6">
            <a:extLst>
              <a:ext uri="{FF2B5EF4-FFF2-40B4-BE49-F238E27FC236}">
                <a16:creationId xmlns:a16="http://schemas.microsoft.com/office/drawing/2014/main" id="{64B69596-7037-B50F-FE6B-7CB729671CBB}"/>
              </a:ext>
            </a:extLst>
          </p:cNvPr>
          <p:cNvPicPr>
            <a:picLocks noChangeAspect="1"/>
          </p:cNvPicPr>
          <p:nvPr/>
        </p:nvPicPr>
        <p:blipFill>
          <a:blip r:embed="rId2"/>
          <a:stretch>
            <a:fillRect/>
          </a:stretch>
        </p:blipFill>
        <p:spPr>
          <a:xfrm>
            <a:off x="353919" y="1455280"/>
            <a:ext cx="9472481" cy="3215919"/>
          </a:xfrm>
          <a:prstGeom prst="rect">
            <a:avLst/>
          </a:prstGeom>
        </p:spPr>
      </p:pic>
      <p:pic>
        <p:nvPicPr>
          <p:cNvPr id="10" name="Attēls 9">
            <a:extLst>
              <a:ext uri="{FF2B5EF4-FFF2-40B4-BE49-F238E27FC236}">
                <a16:creationId xmlns:a16="http://schemas.microsoft.com/office/drawing/2014/main" id="{997C9F4A-C4C3-1469-FADE-6E73EF17EB13}"/>
              </a:ext>
            </a:extLst>
          </p:cNvPr>
          <p:cNvPicPr>
            <a:picLocks noChangeAspect="1"/>
          </p:cNvPicPr>
          <p:nvPr/>
        </p:nvPicPr>
        <p:blipFill rotWithShape="1">
          <a:blip r:embed="rId3"/>
          <a:srcRect b="13954"/>
          <a:stretch/>
        </p:blipFill>
        <p:spPr>
          <a:xfrm>
            <a:off x="3207241" y="3467893"/>
            <a:ext cx="8984759" cy="3390107"/>
          </a:xfrm>
          <a:prstGeom prst="rect">
            <a:avLst/>
          </a:prstGeom>
        </p:spPr>
      </p:pic>
      <p:sp>
        <p:nvSpPr>
          <p:cNvPr id="11" name="Bultiņa: pa labi 10">
            <a:extLst>
              <a:ext uri="{FF2B5EF4-FFF2-40B4-BE49-F238E27FC236}">
                <a16:creationId xmlns:a16="http://schemas.microsoft.com/office/drawing/2014/main" id="{8426169A-35E2-52F4-F8E3-7B6422FC1CE5}"/>
              </a:ext>
            </a:extLst>
          </p:cNvPr>
          <p:cNvSpPr/>
          <p:nvPr/>
        </p:nvSpPr>
        <p:spPr>
          <a:xfrm rot="2073269">
            <a:off x="2735620" y="3364160"/>
            <a:ext cx="1312320" cy="80772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3106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99F7DF-0010-F44E-D70D-3E3D3DEE8EAC}"/>
              </a:ext>
            </a:extLst>
          </p:cNvPr>
          <p:cNvSpPr>
            <a:spLocks noGrp="1"/>
          </p:cNvSpPr>
          <p:nvPr>
            <p:ph type="title"/>
          </p:nvPr>
        </p:nvSpPr>
        <p:spPr/>
        <p:txBody>
          <a:bodyPr/>
          <a:lstStyle/>
          <a:p>
            <a:r>
              <a:rPr lang="en-GB" noProof="0" dirty="0"/>
              <a:t>.</a:t>
            </a:r>
            <a:r>
              <a:rPr lang="lt-LT" noProof="0" dirty="0"/>
              <a:t> Formos nustatymų ir nuostatų nustatymas.</a:t>
            </a:r>
            <a:endParaRPr lang="en-GB" noProof="0" dirty="0"/>
          </a:p>
        </p:txBody>
      </p:sp>
      <p:sp>
        <p:nvSpPr>
          <p:cNvPr id="3" name="Satura vietturis 2">
            <a:extLst>
              <a:ext uri="{FF2B5EF4-FFF2-40B4-BE49-F238E27FC236}">
                <a16:creationId xmlns:a16="http://schemas.microsoft.com/office/drawing/2014/main" id="{0FE2AE35-147F-8564-4CD8-0D8C7F76DF94}"/>
              </a:ext>
            </a:extLst>
          </p:cNvPr>
          <p:cNvSpPr>
            <a:spLocks noGrp="1"/>
          </p:cNvSpPr>
          <p:nvPr>
            <p:ph idx="1"/>
          </p:nvPr>
        </p:nvSpPr>
        <p:spPr>
          <a:xfrm>
            <a:off x="838200" y="1825625"/>
            <a:ext cx="5727970" cy="4667250"/>
          </a:xfrm>
        </p:spPr>
        <p:txBody>
          <a:bodyPr>
            <a:normAutofit fontScale="77500" lnSpcReduction="20000"/>
          </a:bodyPr>
          <a:lstStyle/>
          <a:p>
            <a:pPr marL="0" indent="0">
              <a:buNone/>
            </a:pPr>
            <a:r>
              <a:rPr lang="lt-LT" noProof="0" dirty="0"/>
              <a:t>Paverskite tai viktorina: paverskite savo formą į testų ir viktorinų testus su daugybe pasirinkimų.</a:t>
            </a:r>
          </a:p>
          <a:p>
            <a:pPr marL="0" indent="0">
              <a:buNone/>
            </a:pPr>
            <a:r>
              <a:rPr lang="lt-LT" noProof="0" dirty="0"/>
              <a:t>Apriboti atsakymus: norėdami apriboti kiekvieną dalyvį iki vieno atsakymo, perjunkite „Apriboti iki 1 atsakymo“.</a:t>
            </a:r>
          </a:p>
          <a:p>
            <a:pPr marL="0" indent="0">
              <a:buNone/>
            </a:pPr>
            <a:r>
              <a:rPr lang="lt-LT" noProof="0" dirty="0"/>
              <a:t>El. pašto adresų rinkimas: Įsitikinkite, kad renkate el. pašto adresus įjungę šią parinktį; kitu atveju jų negausite.</a:t>
            </a:r>
          </a:p>
          <a:p>
            <a:pPr marL="0" indent="0">
              <a:buNone/>
            </a:pPr>
            <a:r>
              <a:rPr lang="lt-LT" noProof="0" dirty="0"/>
              <a:t>Leisti redaguoti atsakymus: leiskite respondentams redaguoti savo atsakymus po pateikimo pažymėdami šį laukelį; pagal numatytuosius nustatymus jis nepažymėtas.</a:t>
            </a:r>
          </a:p>
          <a:p>
            <a:pPr marL="0" indent="0">
              <a:buNone/>
            </a:pPr>
            <a:r>
              <a:rPr lang="lt-LT" noProof="0" dirty="0"/>
              <a:t>Žr. Suvestinių diagramų ir tekstinių atsakymų: Įjunkite šį nustatymą, kad suteiktumėte vartotojams prieigą prie rezultatų suvestinių, įskaitant diagramas ir tekstinius atsakymus.</a:t>
            </a:r>
            <a:endParaRPr lang="en-GB" noProof="0" dirty="0"/>
          </a:p>
        </p:txBody>
      </p:sp>
      <p:grpSp>
        <p:nvGrpSpPr>
          <p:cNvPr id="5" name="Grupa 4">
            <a:extLst>
              <a:ext uri="{FF2B5EF4-FFF2-40B4-BE49-F238E27FC236}">
                <a16:creationId xmlns:a16="http://schemas.microsoft.com/office/drawing/2014/main" id="{2D69ADE3-9B92-2298-1432-BC1384604196}"/>
              </a:ext>
            </a:extLst>
          </p:cNvPr>
          <p:cNvGrpSpPr/>
          <p:nvPr/>
        </p:nvGrpSpPr>
        <p:grpSpPr>
          <a:xfrm>
            <a:off x="6431280" y="1412875"/>
            <a:ext cx="5609167" cy="5080000"/>
            <a:chOff x="6431280" y="1412875"/>
            <a:chExt cx="5609167" cy="5080000"/>
          </a:xfrm>
        </p:grpSpPr>
        <p:pic>
          <p:nvPicPr>
            <p:cNvPr id="8194" name="Picture 2" descr="Google Forms settings with an arrow pointing to the &quot;Limit to 1 response&quot; option.">
              <a:extLst>
                <a:ext uri="{FF2B5EF4-FFF2-40B4-BE49-F238E27FC236}">
                  <a16:creationId xmlns:a16="http://schemas.microsoft.com/office/drawing/2014/main" id="{9DCF9440-28C1-0A81-DAF1-26AA5DDB3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280" y="1412875"/>
              <a:ext cx="5609167" cy="508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oogle Forms settings with an arrow pointing to the &quot;Limit to 1 response&quot; option.">
              <a:extLst>
                <a:ext uri="{FF2B5EF4-FFF2-40B4-BE49-F238E27FC236}">
                  <a16:creationId xmlns:a16="http://schemas.microsoft.com/office/drawing/2014/main" id="{317B3B95-95F7-35A8-0030-BA755444C5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82788" r="87411" b="12112"/>
            <a:stretch/>
          </p:blipFill>
          <p:spPr bwMode="auto">
            <a:xfrm>
              <a:off x="6431280" y="5770879"/>
              <a:ext cx="706120" cy="4060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349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17B74B-8325-C5E8-DE3B-6628FD78E3F6}"/>
              </a:ext>
            </a:extLst>
          </p:cNvPr>
          <p:cNvSpPr>
            <a:spLocks noGrp="1"/>
          </p:cNvSpPr>
          <p:nvPr>
            <p:ph type="title"/>
          </p:nvPr>
        </p:nvSpPr>
        <p:spPr/>
        <p:txBody>
          <a:bodyPr/>
          <a:lstStyle/>
          <a:p>
            <a:r>
              <a:rPr lang="lt-LT" dirty="0"/>
              <a:t>Formos siuntimas</a:t>
            </a:r>
            <a:r>
              <a:rPr lang="en-GB" dirty="0"/>
              <a:t> </a:t>
            </a:r>
          </a:p>
        </p:txBody>
      </p:sp>
      <p:pic>
        <p:nvPicPr>
          <p:cNvPr id="9" name="Satura vietturis 8" descr="Attēls, kurā ir teksts, ekrānuzņēmums, programmatūra, datora ikona&#10;&#10;Apraksts ģenerēts automātiski">
            <a:extLst>
              <a:ext uri="{FF2B5EF4-FFF2-40B4-BE49-F238E27FC236}">
                <a16:creationId xmlns:a16="http://schemas.microsoft.com/office/drawing/2014/main" id="{B8FBB87D-B030-34A4-F7D4-8A29C37F4CE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90632" y="1690687"/>
            <a:ext cx="3863168" cy="4351338"/>
          </a:xfrm>
        </p:spPr>
      </p:pic>
      <p:sp>
        <p:nvSpPr>
          <p:cNvPr id="10" name="Satura vietturis 9">
            <a:extLst>
              <a:ext uri="{FF2B5EF4-FFF2-40B4-BE49-F238E27FC236}">
                <a16:creationId xmlns:a16="http://schemas.microsoft.com/office/drawing/2014/main" id="{D5C4A2C9-4C64-F68E-09B2-A1B2CA1E0DCA}"/>
              </a:ext>
            </a:extLst>
          </p:cNvPr>
          <p:cNvSpPr>
            <a:spLocks noGrp="1"/>
          </p:cNvSpPr>
          <p:nvPr>
            <p:ph sz="half" idx="2"/>
          </p:nvPr>
        </p:nvSpPr>
        <p:spPr>
          <a:xfrm>
            <a:off x="914400" y="1690687"/>
            <a:ext cx="5181600" cy="4351338"/>
          </a:xfrm>
        </p:spPr>
        <p:txBody>
          <a:bodyPr>
            <a:normAutofit/>
          </a:bodyPr>
          <a:lstStyle/>
          <a:p>
            <a:r>
              <a:rPr lang="lt-LT" dirty="0"/>
              <a:t>Kai forma bus paruošta, ieškokite mygtuko „Siųsti“.</a:t>
            </a:r>
          </a:p>
          <a:p>
            <a:r>
              <a:rPr lang="lt-LT" dirty="0"/>
              <a:t>Pasirinkite siuntimo būdą.</a:t>
            </a:r>
          </a:p>
          <a:p>
            <a:r>
              <a:rPr lang="lt-LT" dirty="0"/>
              <a:t>Pasirinkite Nustatymai.</a:t>
            </a:r>
          </a:p>
          <a:p>
            <a:r>
              <a:rPr lang="lt-LT"/>
              <a:t>Spustelėkite „Siųsti“, kad bendrintumėte formą.</a:t>
            </a:r>
            <a:endParaRPr lang="lv-LV" dirty="0"/>
          </a:p>
        </p:txBody>
      </p:sp>
      <p:pic>
        <p:nvPicPr>
          <p:cNvPr id="5" name="Attēls 4">
            <a:extLst>
              <a:ext uri="{FF2B5EF4-FFF2-40B4-BE49-F238E27FC236}">
                <a16:creationId xmlns:a16="http://schemas.microsoft.com/office/drawing/2014/main" id="{35941F6C-C087-D477-1FAA-21595F3D1BC1}"/>
              </a:ext>
            </a:extLst>
          </p:cNvPr>
          <p:cNvPicPr>
            <a:picLocks noChangeAspect="1"/>
          </p:cNvPicPr>
          <p:nvPr/>
        </p:nvPicPr>
        <p:blipFill>
          <a:blip r:embed="rId4"/>
          <a:stretch>
            <a:fillRect/>
          </a:stretch>
        </p:blipFill>
        <p:spPr>
          <a:xfrm>
            <a:off x="8309179" y="612580"/>
            <a:ext cx="3170195" cy="830652"/>
          </a:xfrm>
          <a:prstGeom prst="rect">
            <a:avLst/>
          </a:prstGeom>
        </p:spPr>
      </p:pic>
    </p:spTree>
    <p:extLst>
      <p:ext uri="{BB962C8B-B14F-4D97-AF65-F5344CB8AC3E}">
        <p14:creationId xmlns:p14="http://schemas.microsoft.com/office/powerpoint/2010/main" val="292778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0DE4CD-9E5C-6A21-3EF0-CD9DB3EAAB0A}"/>
              </a:ext>
            </a:extLst>
          </p:cNvPr>
          <p:cNvSpPr>
            <a:spLocks noGrp="1"/>
          </p:cNvSpPr>
          <p:nvPr>
            <p:ph type="title"/>
          </p:nvPr>
        </p:nvSpPr>
        <p:spPr/>
        <p:txBody>
          <a:bodyPr/>
          <a:lstStyle/>
          <a:p>
            <a:r>
              <a:rPr lang="lt-LT" b="1" dirty="0"/>
              <a:t> Atsakymų rinkimas ir rezultatų peržiūra</a:t>
            </a:r>
            <a:endParaRPr lang="en-GB" noProof="0" dirty="0"/>
          </a:p>
        </p:txBody>
      </p:sp>
      <p:sp>
        <p:nvSpPr>
          <p:cNvPr id="3" name="Satura vietturis 2">
            <a:extLst>
              <a:ext uri="{FF2B5EF4-FFF2-40B4-BE49-F238E27FC236}">
                <a16:creationId xmlns:a16="http://schemas.microsoft.com/office/drawing/2014/main" id="{CB67C16D-86CE-32D8-99D3-7B55542B86F5}"/>
              </a:ext>
            </a:extLst>
          </p:cNvPr>
          <p:cNvSpPr>
            <a:spLocks noGrp="1"/>
          </p:cNvSpPr>
          <p:nvPr>
            <p:ph idx="1"/>
          </p:nvPr>
        </p:nvSpPr>
        <p:spPr>
          <a:xfrm>
            <a:off x="949960" y="1612265"/>
            <a:ext cx="11059160" cy="4351338"/>
          </a:xfrm>
        </p:spPr>
        <p:txBody>
          <a:bodyPr/>
          <a:lstStyle/>
          <a:p>
            <a:pPr marL="0" indent="0" algn="l">
              <a:buNone/>
            </a:pPr>
            <a:r>
              <a:rPr lang="lt-LT" b="0" i="0" noProof="0" dirty="0">
                <a:effectLst/>
              </a:rPr>
              <a:t>Skiltyje „Atsakymai“ galite:</a:t>
            </a:r>
          </a:p>
          <a:p>
            <a:pPr marL="0" indent="0" algn="l">
              <a:buNone/>
            </a:pPr>
            <a:r>
              <a:rPr lang="lt-LT" b="0" i="0" noProof="0" dirty="0">
                <a:effectLst/>
              </a:rPr>
              <a:t>Norėdami pamatyti bendrą atsakymų į kiekvieną klausimą skaičių, eikite į santrauką.</a:t>
            </a:r>
          </a:p>
          <a:p>
            <a:pPr marL="0" indent="0" algn="l">
              <a:buNone/>
            </a:pPr>
            <a:r>
              <a:rPr lang="lt-LT" b="0" i="0" noProof="0" dirty="0">
                <a:effectLst/>
              </a:rPr>
              <a:t>Skirtuke Klausimas peržiūrėkite individualius atsakymus į konkrečius klausimus.</a:t>
            </a:r>
          </a:p>
          <a:p>
            <a:pPr marL="0" indent="0">
              <a:buNone/>
            </a:pPr>
            <a:endParaRPr lang="en-GB" noProof="0" dirty="0"/>
          </a:p>
        </p:txBody>
      </p:sp>
      <p:pic>
        <p:nvPicPr>
          <p:cNvPr id="7170" name="Picture 2" descr="How to retrieve your Google Form responses? – Documentation - Form  Publisher Support">
            <a:extLst>
              <a:ext uri="{FF2B5EF4-FFF2-40B4-BE49-F238E27FC236}">
                <a16:creationId xmlns:a16="http://schemas.microsoft.com/office/drawing/2014/main" id="{26DE070A-956D-C6F8-05CE-61C8290383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7" t="2360" r="1332" b="35956"/>
          <a:stretch/>
        </p:blipFill>
        <p:spPr bwMode="auto">
          <a:xfrm>
            <a:off x="4258131" y="3481565"/>
            <a:ext cx="7376160" cy="2629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8661D-22C0-5310-E8DC-2112DA1BDC3C}"/>
              </a:ext>
            </a:extLst>
          </p:cNvPr>
          <p:cNvSpPr txBox="1"/>
          <p:nvPr/>
        </p:nvSpPr>
        <p:spPr>
          <a:xfrm>
            <a:off x="3464598" y="5581908"/>
            <a:ext cx="418704" cy="646331"/>
          </a:xfrm>
          <a:prstGeom prst="rect">
            <a:avLst/>
          </a:prstGeom>
          <a:noFill/>
        </p:spPr>
        <p:txBody>
          <a:bodyPr wrap="none" rtlCol="0">
            <a:spAutoFit/>
          </a:bodyPr>
          <a:lstStyle/>
          <a:p>
            <a:r>
              <a:rPr lang="lv-LV" sz="3600" b="1" dirty="0">
                <a:solidFill>
                  <a:srgbClr val="FF0000"/>
                </a:solidFill>
              </a:rPr>
              <a:t>1</a:t>
            </a:r>
          </a:p>
        </p:txBody>
      </p:sp>
      <p:sp>
        <p:nvSpPr>
          <p:cNvPr id="7" name="TextBox 6">
            <a:extLst>
              <a:ext uri="{FF2B5EF4-FFF2-40B4-BE49-F238E27FC236}">
                <a16:creationId xmlns:a16="http://schemas.microsoft.com/office/drawing/2014/main" id="{F075E2B5-B3DA-F70B-9970-0FF5D12CCE3E}"/>
              </a:ext>
            </a:extLst>
          </p:cNvPr>
          <p:cNvSpPr txBox="1"/>
          <p:nvPr/>
        </p:nvSpPr>
        <p:spPr>
          <a:xfrm>
            <a:off x="5923318" y="5592068"/>
            <a:ext cx="418704" cy="646331"/>
          </a:xfrm>
          <a:prstGeom prst="rect">
            <a:avLst/>
          </a:prstGeom>
          <a:noFill/>
        </p:spPr>
        <p:txBody>
          <a:bodyPr wrap="none" rtlCol="0">
            <a:spAutoFit/>
          </a:bodyPr>
          <a:lstStyle/>
          <a:p>
            <a:r>
              <a:rPr lang="lv-LV" sz="3600" b="1" dirty="0">
                <a:solidFill>
                  <a:srgbClr val="FF0000"/>
                </a:solidFill>
              </a:rPr>
              <a:t>2</a:t>
            </a:r>
          </a:p>
        </p:txBody>
      </p:sp>
    </p:spTree>
    <p:extLst>
      <p:ext uri="{BB962C8B-B14F-4D97-AF65-F5344CB8AC3E}">
        <p14:creationId xmlns:p14="http://schemas.microsoft.com/office/powerpoint/2010/main" val="75714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94D665-4B9C-375E-E064-E54F8E0887E4}"/>
              </a:ext>
            </a:extLst>
          </p:cNvPr>
          <p:cNvSpPr>
            <a:spLocks noGrp="1"/>
          </p:cNvSpPr>
          <p:nvPr>
            <p:ph type="title"/>
          </p:nvPr>
        </p:nvSpPr>
        <p:spPr/>
        <p:txBody>
          <a:bodyPr/>
          <a:lstStyle/>
          <a:p>
            <a:r>
              <a:rPr lang="en-GB" noProof="0" dirty="0" err="1"/>
              <a:t>Prieš</a:t>
            </a:r>
            <a:r>
              <a:rPr lang="en-GB" noProof="0" dirty="0"/>
              <a:t> </a:t>
            </a:r>
            <a:r>
              <a:rPr lang="en-GB" noProof="0" dirty="0" err="1"/>
              <a:t>pradedant</a:t>
            </a:r>
            <a:endParaRPr lang="en-GB" noProof="0" dirty="0"/>
          </a:p>
        </p:txBody>
      </p:sp>
      <p:sp>
        <p:nvSpPr>
          <p:cNvPr id="3" name="Satura vietturis 2">
            <a:extLst>
              <a:ext uri="{FF2B5EF4-FFF2-40B4-BE49-F238E27FC236}">
                <a16:creationId xmlns:a16="http://schemas.microsoft.com/office/drawing/2014/main" id="{6AD61923-6521-1BFF-195C-65562E2F80FD}"/>
              </a:ext>
            </a:extLst>
          </p:cNvPr>
          <p:cNvSpPr>
            <a:spLocks noGrp="1"/>
          </p:cNvSpPr>
          <p:nvPr>
            <p:ph idx="1"/>
          </p:nvPr>
        </p:nvSpPr>
        <p:spPr>
          <a:xfrm>
            <a:off x="838200" y="1572706"/>
            <a:ext cx="6535366" cy="4351338"/>
          </a:xfrm>
        </p:spPr>
        <p:txBody>
          <a:bodyPr>
            <a:normAutofit/>
          </a:bodyPr>
          <a:lstStyle/>
          <a:p>
            <a:r>
              <a:rPr lang="en-US" b="0" i="0" dirty="0" err="1">
                <a:solidFill>
                  <a:srgbClr val="3C4043"/>
                </a:solidFill>
                <a:effectLst/>
                <a:latin typeface="Roboto" panose="02000000000000000000" pitchFamily="2" charset="0"/>
              </a:rPr>
              <a:t>Prisijunkite</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prie</a:t>
            </a:r>
            <a:r>
              <a:rPr lang="en-US" b="0" i="0" dirty="0">
                <a:solidFill>
                  <a:srgbClr val="3C4043"/>
                </a:solidFill>
                <a:effectLst/>
                <a:latin typeface="Roboto" panose="02000000000000000000" pitchFamily="2" charset="0"/>
              </a:rPr>
              <a:t> „Google“ </a:t>
            </a:r>
            <a:r>
              <a:rPr lang="en-US" b="0" i="0" dirty="0" err="1">
                <a:solidFill>
                  <a:srgbClr val="3C4043"/>
                </a:solidFill>
                <a:effectLst/>
                <a:latin typeface="Roboto" panose="02000000000000000000" pitchFamily="2" charset="0"/>
              </a:rPr>
              <a:t>disko</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paskyros</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Eikite</a:t>
            </a:r>
            <a:r>
              <a:rPr lang="en-US" b="0" i="0" dirty="0">
                <a:solidFill>
                  <a:srgbClr val="3C4043"/>
                </a:solidFill>
                <a:effectLst/>
                <a:latin typeface="Roboto" panose="02000000000000000000" pitchFamily="2" charset="0"/>
              </a:rPr>
              <a:t> į www.drive.google.com → </a:t>
            </a:r>
            <a:r>
              <a:rPr lang="en-US" b="0" i="0" dirty="0" err="1">
                <a:solidFill>
                  <a:srgbClr val="3C4043"/>
                </a:solidFill>
                <a:effectLst/>
                <a:latin typeface="Roboto" panose="02000000000000000000" pitchFamily="2" charset="0"/>
              </a:rPr>
              <a:t>Įveskite</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savo</a:t>
            </a:r>
            <a:r>
              <a:rPr lang="en-US" b="0" i="0" dirty="0">
                <a:solidFill>
                  <a:srgbClr val="3C4043"/>
                </a:solidFill>
                <a:effectLst/>
                <a:latin typeface="Roboto" panose="02000000000000000000" pitchFamily="2" charset="0"/>
              </a:rPr>
              <a:t> Google </a:t>
            </a:r>
            <a:r>
              <a:rPr lang="en-US" b="0" i="0" dirty="0" err="1">
                <a:solidFill>
                  <a:srgbClr val="3C4043"/>
                </a:solidFill>
                <a:effectLst/>
                <a:latin typeface="Roboto" panose="02000000000000000000" pitchFamily="2" charset="0"/>
              </a:rPr>
              <a:t>paskyros</a:t>
            </a:r>
            <a:r>
              <a:rPr lang="en-US" b="0" i="0" dirty="0">
                <a:solidFill>
                  <a:srgbClr val="3C4043"/>
                </a:solidFill>
                <a:effectLst/>
                <a:latin typeface="Roboto" panose="02000000000000000000" pitchFamily="2" charset="0"/>
              </a:rPr>
              <a:t> el. </a:t>
            </a:r>
            <a:r>
              <a:rPr lang="en-US" b="0" i="0" dirty="0" err="1">
                <a:solidFill>
                  <a:srgbClr val="3C4043"/>
                </a:solidFill>
                <a:effectLst/>
                <a:latin typeface="Roboto" panose="02000000000000000000" pitchFamily="2" charset="0"/>
              </a:rPr>
              <a:t>pašto</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adresą</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ir</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paspauskite</a:t>
            </a:r>
            <a:r>
              <a:rPr lang="en-US" b="0" i="0" dirty="0">
                <a:solidFill>
                  <a:srgbClr val="3C4043"/>
                </a:solidFill>
                <a:effectLst/>
                <a:latin typeface="Roboto" panose="02000000000000000000" pitchFamily="2" charset="0"/>
              </a:rPr>
              <a:t> → </a:t>
            </a:r>
            <a:r>
              <a:rPr lang="en-US" b="0" i="0" dirty="0" err="1">
                <a:solidFill>
                  <a:srgbClr val="3C4043"/>
                </a:solidFill>
                <a:effectLst/>
                <a:latin typeface="Roboto" panose="02000000000000000000" pitchFamily="2" charset="0"/>
              </a:rPr>
              <a:t>Įveskite</a:t>
            </a:r>
            <a:r>
              <a:rPr lang="en-US" b="0" i="0" dirty="0">
                <a:solidFill>
                  <a:srgbClr val="3C4043"/>
                </a:solidFill>
                <a:effectLst/>
                <a:latin typeface="Roboto" panose="02000000000000000000" pitchFamily="2" charset="0"/>
              </a:rPr>
              <a:t> „Google“ </a:t>
            </a:r>
            <a:r>
              <a:rPr lang="en-US" b="0" i="0" dirty="0" err="1">
                <a:solidFill>
                  <a:srgbClr val="3C4043"/>
                </a:solidFill>
                <a:effectLst/>
                <a:latin typeface="Roboto" panose="02000000000000000000" pitchFamily="2" charset="0"/>
              </a:rPr>
              <a:t>paskyros</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slaptažodį</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ir</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paspauskite</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Jei</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neturite</a:t>
            </a:r>
            <a:r>
              <a:rPr lang="en-US" b="0" i="0" dirty="0">
                <a:solidFill>
                  <a:srgbClr val="3C4043"/>
                </a:solidFill>
                <a:effectLst/>
                <a:latin typeface="Roboto" panose="02000000000000000000" pitchFamily="2" charset="0"/>
              </a:rPr>
              <a:t> „Google“ </a:t>
            </a:r>
            <a:r>
              <a:rPr lang="en-US" b="0" i="0" dirty="0" err="1">
                <a:solidFill>
                  <a:srgbClr val="3C4043"/>
                </a:solidFill>
                <a:effectLst/>
                <a:latin typeface="Roboto" panose="02000000000000000000" pitchFamily="2" charset="0"/>
              </a:rPr>
              <a:t>paskyros</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galite</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sukurti</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naują</a:t>
            </a:r>
            <a:r>
              <a:rPr lang="en-US" b="0" i="0" dirty="0">
                <a:solidFill>
                  <a:srgbClr val="3C4043"/>
                </a:solidFill>
                <a:effectLst/>
                <a:latin typeface="Roboto" panose="02000000000000000000" pitchFamily="2" charset="0"/>
              </a:rPr>
              <a:t> </a:t>
            </a:r>
            <a:r>
              <a:rPr lang="en-US" b="0" i="0" dirty="0" err="1">
                <a:solidFill>
                  <a:srgbClr val="3C4043"/>
                </a:solidFill>
                <a:effectLst/>
                <a:latin typeface="Roboto" panose="02000000000000000000" pitchFamily="2" charset="0"/>
              </a:rPr>
              <a:t>nemokamai</a:t>
            </a:r>
            <a:r>
              <a:rPr lang="en-US" b="0" i="0" dirty="0">
                <a:solidFill>
                  <a:srgbClr val="3C4043"/>
                </a:solidFill>
                <a:effectLst/>
                <a:latin typeface="Roboto" panose="02000000000000000000" pitchFamily="2" charset="0"/>
              </a:rPr>
              <a:t> →</a:t>
            </a:r>
            <a:endParaRPr lang="en-GB" noProof="0" dirty="0"/>
          </a:p>
        </p:txBody>
      </p:sp>
      <p:pic>
        <p:nvPicPr>
          <p:cNvPr id="6" name="Attēls 5">
            <a:extLst>
              <a:ext uri="{FF2B5EF4-FFF2-40B4-BE49-F238E27FC236}">
                <a16:creationId xmlns:a16="http://schemas.microsoft.com/office/drawing/2014/main" id="{7E9D8F7D-A06D-E2A5-6279-BD67AD6C8968}"/>
              </a:ext>
            </a:extLst>
          </p:cNvPr>
          <p:cNvPicPr>
            <a:picLocks noChangeAspect="1"/>
          </p:cNvPicPr>
          <p:nvPr/>
        </p:nvPicPr>
        <p:blipFill>
          <a:blip r:embed="rId3"/>
          <a:stretch>
            <a:fillRect/>
          </a:stretch>
        </p:blipFill>
        <p:spPr>
          <a:xfrm>
            <a:off x="7253812" y="688453"/>
            <a:ext cx="4938188" cy="5677392"/>
          </a:xfrm>
          <a:prstGeom prst="rect">
            <a:avLst/>
          </a:prstGeom>
        </p:spPr>
      </p:pic>
      <p:pic>
        <p:nvPicPr>
          <p:cNvPr id="7" name="Attēls 6">
            <a:extLst>
              <a:ext uri="{FF2B5EF4-FFF2-40B4-BE49-F238E27FC236}">
                <a16:creationId xmlns:a16="http://schemas.microsoft.com/office/drawing/2014/main" id="{BB912FA9-FD09-99FB-9C62-EC2DE295A15C}"/>
              </a:ext>
            </a:extLst>
          </p:cNvPr>
          <p:cNvPicPr>
            <a:picLocks noChangeAspect="1"/>
          </p:cNvPicPr>
          <p:nvPr/>
        </p:nvPicPr>
        <p:blipFill rotWithShape="1">
          <a:blip r:embed="rId3">
            <a:clrChange>
              <a:clrFrom>
                <a:srgbClr val="FFFFFF"/>
              </a:clrFrom>
              <a:clrTo>
                <a:srgbClr val="FFFFFF">
                  <a:alpha val="0"/>
                </a:srgbClr>
              </a:clrTo>
            </a:clrChange>
          </a:blip>
          <a:srcRect l="67446" t="71298" r="11847" b="20909"/>
          <a:stretch/>
        </p:blipFill>
        <p:spPr>
          <a:xfrm>
            <a:off x="2061260" y="2746549"/>
            <a:ext cx="1022555" cy="442452"/>
          </a:xfrm>
          <a:prstGeom prst="rect">
            <a:avLst/>
          </a:prstGeom>
        </p:spPr>
      </p:pic>
      <p:pic>
        <p:nvPicPr>
          <p:cNvPr id="8" name="Attēls 7">
            <a:extLst>
              <a:ext uri="{FF2B5EF4-FFF2-40B4-BE49-F238E27FC236}">
                <a16:creationId xmlns:a16="http://schemas.microsoft.com/office/drawing/2014/main" id="{342A49A5-1DB2-96FF-2904-D3676CD670CB}"/>
              </a:ext>
            </a:extLst>
          </p:cNvPr>
          <p:cNvPicPr>
            <a:picLocks noChangeAspect="1"/>
          </p:cNvPicPr>
          <p:nvPr/>
        </p:nvPicPr>
        <p:blipFill rotWithShape="1">
          <a:blip r:embed="rId3">
            <a:clrChange>
              <a:clrFrom>
                <a:srgbClr val="FFFFFF"/>
              </a:clrFrom>
              <a:clrTo>
                <a:srgbClr val="FFFFFF">
                  <a:alpha val="0"/>
                </a:srgbClr>
              </a:clrTo>
            </a:clrChange>
          </a:blip>
          <a:srcRect l="67446" t="71298" r="11847" b="20909"/>
          <a:stretch/>
        </p:blipFill>
        <p:spPr>
          <a:xfrm>
            <a:off x="1276400" y="3527149"/>
            <a:ext cx="1022555" cy="442452"/>
          </a:xfrm>
          <a:prstGeom prst="rect">
            <a:avLst/>
          </a:prstGeom>
        </p:spPr>
      </p:pic>
      <p:pic>
        <p:nvPicPr>
          <p:cNvPr id="12" name="Attēls 11">
            <a:extLst>
              <a:ext uri="{FF2B5EF4-FFF2-40B4-BE49-F238E27FC236}">
                <a16:creationId xmlns:a16="http://schemas.microsoft.com/office/drawing/2014/main" id="{9B45BF1A-2392-2B93-4CD7-5E3A339B521C}"/>
              </a:ext>
            </a:extLst>
          </p:cNvPr>
          <p:cNvPicPr>
            <a:picLocks noChangeAspect="1"/>
          </p:cNvPicPr>
          <p:nvPr/>
        </p:nvPicPr>
        <p:blipFill rotWithShape="1">
          <a:blip r:embed="rId4"/>
          <a:srcRect l="8632" t="39172" b="25569"/>
          <a:stretch/>
        </p:blipFill>
        <p:spPr>
          <a:xfrm>
            <a:off x="4307840" y="4643120"/>
            <a:ext cx="2137586" cy="325120"/>
          </a:xfrm>
          <a:prstGeom prst="rect">
            <a:avLst/>
          </a:prstGeom>
        </p:spPr>
      </p:pic>
    </p:spTree>
    <p:extLst>
      <p:ext uri="{BB962C8B-B14F-4D97-AF65-F5344CB8AC3E}">
        <p14:creationId xmlns:p14="http://schemas.microsoft.com/office/powerpoint/2010/main" val="136708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30DE4CD-9E5C-6A21-3EF0-CD9DB3EAAB0A}"/>
              </a:ext>
            </a:extLst>
          </p:cNvPr>
          <p:cNvSpPr>
            <a:spLocks noGrp="1"/>
          </p:cNvSpPr>
          <p:nvPr>
            <p:ph type="title"/>
          </p:nvPr>
        </p:nvSpPr>
        <p:spPr/>
        <p:txBody>
          <a:bodyPr/>
          <a:lstStyle/>
          <a:p>
            <a:r>
              <a:rPr lang="lt-LT" b="1" dirty="0"/>
              <a:t> Atsakymų rinkimas ir rezultatų peržiūra</a:t>
            </a:r>
            <a:endParaRPr lang="en-GB" noProof="0" dirty="0"/>
          </a:p>
        </p:txBody>
      </p:sp>
      <p:sp>
        <p:nvSpPr>
          <p:cNvPr id="3" name="Satura vietturis 2">
            <a:extLst>
              <a:ext uri="{FF2B5EF4-FFF2-40B4-BE49-F238E27FC236}">
                <a16:creationId xmlns:a16="http://schemas.microsoft.com/office/drawing/2014/main" id="{CB67C16D-86CE-32D8-99D3-7B55542B86F5}"/>
              </a:ext>
            </a:extLst>
          </p:cNvPr>
          <p:cNvSpPr>
            <a:spLocks noGrp="1"/>
          </p:cNvSpPr>
          <p:nvPr>
            <p:ph idx="1"/>
          </p:nvPr>
        </p:nvSpPr>
        <p:spPr>
          <a:xfrm>
            <a:off x="949960" y="1612265"/>
            <a:ext cx="11059160" cy="4351338"/>
          </a:xfrm>
        </p:spPr>
        <p:txBody>
          <a:bodyPr>
            <a:normAutofit/>
          </a:bodyPr>
          <a:lstStyle/>
          <a:p>
            <a:pPr algn="l">
              <a:buFont typeface="+mj-lt"/>
              <a:buAutoNum type="arabicPeriod"/>
            </a:pPr>
            <a:r>
              <a:rPr lang="lt-LT" b="0" i="0" noProof="0" dirty="0">
                <a:effectLst/>
              </a:rPr>
              <a:t>Skirtuke Asmenys išnagrinėkite visus kiekvieno dalyvio atsakymus.</a:t>
            </a:r>
          </a:p>
          <a:p>
            <a:pPr algn="l">
              <a:buFont typeface="+mj-lt"/>
              <a:buAutoNum type="arabicPeriod"/>
            </a:pPr>
            <a:r>
              <a:rPr lang="lt-LT" b="0" i="0" noProof="0" dirty="0">
                <a:effectLst/>
              </a:rPr>
              <a:t>Eksportuokite atsakymus į „Google“ skaičiuoklę spustelėdami piktogramą Kurti skaičiuoklę.</a:t>
            </a:r>
          </a:p>
          <a:p>
            <a:pPr algn="l">
              <a:buFont typeface="+mj-lt"/>
              <a:buAutoNum type="arabicPeriod"/>
            </a:pPr>
            <a:r>
              <a:rPr lang="lt-LT" b="0" i="0" noProof="0" dirty="0">
                <a:effectLst/>
              </a:rPr>
              <a:t>Naudokite perjungiklį, kad įjungtumėte arba išjungtumėte atsakymų rinkimą, kad prireikus sustabdytumėte tolesnį pateikimą.</a:t>
            </a:r>
          </a:p>
        </p:txBody>
      </p:sp>
      <p:pic>
        <p:nvPicPr>
          <p:cNvPr id="7170" name="Picture 2" descr="How to retrieve your Google Form responses? – Documentation - Form  Publisher Support">
            <a:extLst>
              <a:ext uri="{FF2B5EF4-FFF2-40B4-BE49-F238E27FC236}">
                <a16:creationId xmlns:a16="http://schemas.microsoft.com/office/drawing/2014/main" id="{26DE070A-956D-C6F8-05CE-61C8290383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7" t="2360" r="1332" b="35956"/>
          <a:stretch/>
        </p:blipFill>
        <p:spPr bwMode="auto">
          <a:xfrm>
            <a:off x="4632960" y="3787934"/>
            <a:ext cx="7376160" cy="2629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E78B03-384C-A0E1-FDBF-46523C06EEE9}"/>
              </a:ext>
            </a:extLst>
          </p:cNvPr>
          <p:cNvSpPr txBox="1"/>
          <p:nvPr/>
        </p:nvSpPr>
        <p:spPr>
          <a:xfrm>
            <a:off x="8280438" y="5581908"/>
            <a:ext cx="418704" cy="646331"/>
          </a:xfrm>
          <a:prstGeom prst="rect">
            <a:avLst/>
          </a:prstGeom>
          <a:noFill/>
        </p:spPr>
        <p:txBody>
          <a:bodyPr wrap="none" rtlCol="0">
            <a:spAutoFit/>
          </a:bodyPr>
          <a:lstStyle/>
          <a:p>
            <a:r>
              <a:rPr lang="lv-LV" sz="3600" b="1" dirty="0">
                <a:solidFill>
                  <a:srgbClr val="FF0000"/>
                </a:solidFill>
              </a:rPr>
              <a:t>1</a:t>
            </a:r>
          </a:p>
        </p:txBody>
      </p:sp>
      <p:sp>
        <p:nvSpPr>
          <p:cNvPr id="5" name="TextBox 4">
            <a:extLst>
              <a:ext uri="{FF2B5EF4-FFF2-40B4-BE49-F238E27FC236}">
                <a16:creationId xmlns:a16="http://schemas.microsoft.com/office/drawing/2014/main" id="{3FFE9A37-577D-97CA-2A7D-AC67E9F01803}"/>
              </a:ext>
            </a:extLst>
          </p:cNvPr>
          <p:cNvSpPr txBox="1"/>
          <p:nvPr/>
        </p:nvSpPr>
        <p:spPr>
          <a:xfrm>
            <a:off x="8412518" y="4854852"/>
            <a:ext cx="418704" cy="646331"/>
          </a:xfrm>
          <a:prstGeom prst="rect">
            <a:avLst/>
          </a:prstGeom>
          <a:noFill/>
        </p:spPr>
        <p:txBody>
          <a:bodyPr wrap="none" rtlCol="0">
            <a:spAutoFit/>
          </a:bodyPr>
          <a:lstStyle/>
          <a:p>
            <a:r>
              <a:rPr lang="lv-LV" sz="3600" b="1" dirty="0">
                <a:solidFill>
                  <a:srgbClr val="FF0000"/>
                </a:solidFill>
              </a:rPr>
              <a:t>2</a:t>
            </a:r>
          </a:p>
        </p:txBody>
      </p:sp>
      <p:sp>
        <p:nvSpPr>
          <p:cNvPr id="6" name="TextBox 5">
            <a:extLst>
              <a:ext uri="{FF2B5EF4-FFF2-40B4-BE49-F238E27FC236}">
                <a16:creationId xmlns:a16="http://schemas.microsoft.com/office/drawing/2014/main" id="{8F221547-D8F7-0D60-700F-54DFDE4D2A78}"/>
              </a:ext>
            </a:extLst>
          </p:cNvPr>
          <p:cNvSpPr txBox="1"/>
          <p:nvPr/>
        </p:nvSpPr>
        <p:spPr>
          <a:xfrm>
            <a:off x="9458998" y="5393332"/>
            <a:ext cx="418704" cy="646331"/>
          </a:xfrm>
          <a:prstGeom prst="rect">
            <a:avLst/>
          </a:prstGeom>
          <a:noFill/>
        </p:spPr>
        <p:txBody>
          <a:bodyPr wrap="none" rtlCol="0">
            <a:spAutoFit/>
          </a:bodyPr>
          <a:lstStyle/>
          <a:p>
            <a:r>
              <a:rPr lang="lv-LV" sz="3600" b="1" dirty="0">
                <a:solidFill>
                  <a:srgbClr val="FF0000"/>
                </a:solidFill>
              </a:rPr>
              <a:t>3</a:t>
            </a:r>
          </a:p>
        </p:txBody>
      </p:sp>
    </p:spTree>
    <p:extLst>
      <p:ext uri="{BB962C8B-B14F-4D97-AF65-F5344CB8AC3E}">
        <p14:creationId xmlns:p14="http://schemas.microsoft.com/office/powerpoint/2010/main" val="7092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D911224-6FC4-40D5-E53F-792615A52A94}"/>
              </a:ext>
            </a:extLst>
          </p:cNvPr>
          <p:cNvSpPr>
            <a:spLocks noGrp="1"/>
          </p:cNvSpPr>
          <p:nvPr>
            <p:ph type="title"/>
          </p:nvPr>
        </p:nvSpPr>
        <p:spPr/>
        <p:txBody>
          <a:bodyPr>
            <a:normAutofit/>
          </a:bodyPr>
          <a:lstStyle/>
          <a:p>
            <a:r>
              <a:rPr lang="lt-LT" dirty="0"/>
              <a:t> Dalijimasis ir bendradarbiavimas naudojant formas</a:t>
            </a:r>
            <a:endParaRPr lang="en-GB" noProof="0" dirty="0"/>
          </a:p>
        </p:txBody>
      </p:sp>
      <p:sp>
        <p:nvSpPr>
          <p:cNvPr id="3" name="Satura vietturis 2">
            <a:extLst>
              <a:ext uri="{FF2B5EF4-FFF2-40B4-BE49-F238E27FC236}">
                <a16:creationId xmlns:a16="http://schemas.microsoft.com/office/drawing/2014/main" id="{BF3142D7-5025-2B4A-39AF-B29CEFE6F999}"/>
              </a:ext>
            </a:extLst>
          </p:cNvPr>
          <p:cNvSpPr>
            <a:spLocks noGrp="1"/>
          </p:cNvSpPr>
          <p:nvPr>
            <p:ph idx="1"/>
          </p:nvPr>
        </p:nvSpPr>
        <p:spPr>
          <a:xfrm>
            <a:off x="956187" y="1825625"/>
            <a:ext cx="7019413" cy="4351338"/>
          </a:xfrm>
        </p:spPr>
        <p:txBody>
          <a:bodyPr>
            <a:normAutofit fontScale="92500"/>
          </a:bodyPr>
          <a:lstStyle/>
          <a:p>
            <a:pPr marL="0" indent="0">
              <a:buNone/>
            </a:pPr>
            <a:r>
              <a:rPr lang="lt-LT" noProof="0" dirty="0"/>
              <a:t>„Google“ formose šalia mygtuko Siųsti raskite piktogramą ⋮ Daugiau.</a:t>
            </a:r>
          </a:p>
          <a:p>
            <a:pPr marL="0" indent="0">
              <a:buNone/>
            </a:pPr>
            <a:r>
              <a:rPr lang="lt-LT" noProof="0" dirty="0"/>
              <a:t>Meniu pasirinkite „Pridėti bendradarbių“.</a:t>
            </a:r>
          </a:p>
          <a:p>
            <a:pPr marL="0" indent="0">
              <a:buNone/>
            </a:pPr>
            <a:r>
              <a:rPr lang="lt-LT" noProof="0" dirty="0"/>
              <a:t>Ekrane „Pridėti redaktorius“ įveskite bendradarbių el. pašto adresus ir spustelėkite „Atlikta“.</a:t>
            </a:r>
          </a:p>
          <a:p>
            <a:pPr marL="0" indent="0">
              <a:buNone/>
            </a:pPr>
            <a:r>
              <a:rPr lang="lt-LT" noProof="0" dirty="0"/>
              <a:t>Pasirinktinai įtraukite pranešimą ir spustelėkite „Siųsti“, kad praneštumėte bendradarbiams.</a:t>
            </a:r>
          </a:p>
          <a:p>
            <a:pPr marL="0" indent="0">
              <a:buNone/>
            </a:pPr>
            <a:r>
              <a:rPr lang="lt-LT" noProof="0" dirty="0"/>
              <a:t>Pridėję bendradarbių gausite pranešimą „Pridėtas asmuo“, kaip nurodyta toliau esančioje ekrano kopijoje.</a:t>
            </a:r>
            <a:endParaRPr lang="en-GB" noProof="0" dirty="0"/>
          </a:p>
        </p:txBody>
      </p:sp>
      <p:pic>
        <p:nvPicPr>
          <p:cNvPr id="9218" name="Picture 2" descr="Step 2: Click on Add collaborators option. ">
            <a:extLst>
              <a:ext uri="{FF2B5EF4-FFF2-40B4-BE49-F238E27FC236}">
                <a16:creationId xmlns:a16="http://schemas.microsoft.com/office/drawing/2014/main" id="{E53EAB6D-8B01-9584-B14A-50CFA76B6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20" t="11756" b="37425"/>
          <a:stretch/>
        </p:blipFill>
        <p:spPr bwMode="auto">
          <a:xfrm>
            <a:off x="9441044" y="1011456"/>
            <a:ext cx="2592567" cy="503633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a 8">
            <a:extLst>
              <a:ext uri="{FF2B5EF4-FFF2-40B4-BE49-F238E27FC236}">
                <a16:creationId xmlns:a16="http://schemas.microsoft.com/office/drawing/2014/main" id="{4736B06A-A797-FBA9-ACBD-3FC37A28A92A}"/>
              </a:ext>
            </a:extLst>
          </p:cNvPr>
          <p:cNvGrpSpPr/>
          <p:nvPr/>
        </p:nvGrpSpPr>
        <p:grpSpPr>
          <a:xfrm>
            <a:off x="7751361" y="5133181"/>
            <a:ext cx="3837158" cy="1460500"/>
            <a:chOff x="7516642" y="5091317"/>
            <a:chExt cx="3837158" cy="1460500"/>
          </a:xfrm>
        </p:grpSpPr>
        <p:pic>
          <p:nvPicPr>
            <p:cNvPr id="7" name="Attēls 6">
              <a:extLst>
                <a:ext uri="{FF2B5EF4-FFF2-40B4-BE49-F238E27FC236}">
                  <a16:creationId xmlns:a16="http://schemas.microsoft.com/office/drawing/2014/main" id="{CFDD1C79-5755-045E-5775-0C5AE4F37063}"/>
                </a:ext>
              </a:extLst>
            </p:cNvPr>
            <p:cNvPicPr>
              <a:picLocks noChangeAspect="1"/>
            </p:cNvPicPr>
            <p:nvPr/>
          </p:nvPicPr>
          <p:blipFill rotWithShape="1">
            <a:blip r:embed="rId4"/>
            <a:srcRect t="1" b="-10180"/>
            <a:stretch/>
          </p:blipFill>
          <p:spPr>
            <a:xfrm>
              <a:off x="7516642" y="5091317"/>
              <a:ext cx="3837158" cy="1460500"/>
            </a:xfrm>
            <a:prstGeom prst="rect">
              <a:avLst/>
            </a:prstGeom>
          </p:spPr>
        </p:pic>
        <p:pic>
          <p:nvPicPr>
            <p:cNvPr id="8" name="Attēls 7">
              <a:extLst>
                <a:ext uri="{FF2B5EF4-FFF2-40B4-BE49-F238E27FC236}">
                  <a16:creationId xmlns:a16="http://schemas.microsoft.com/office/drawing/2014/main" id="{38446AAE-6AC9-3A27-779D-5D20F3EAEA1A}"/>
                </a:ext>
              </a:extLst>
            </p:cNvPr>
            <p:cNvPicPr>
              <a:picLocks noChangeAspect="1"/>
            </p:cNvPicPr>
            <p:nvPr/>
          </p:nvPicPr>
          <p:blipFill rotWithShape="1">
            <a:blip r:embed="rId4"/>
            <a:srcRect l="42440" t="58192" r="18868"/>
            <a:stretch/>
          </p:blipFill>
          <p:spPr>
            <a:xfrm>
              <a:off x="7516642" y="5911441"/>
              <a:ext cx="2043078" cy="400459"/>
            </a:xfrm>
            <a:prstGeom prst="rect">
              <a:avLst/>
            </a:prstGeom>
          </p:spPr>
        </p:pic>
      </p:grpSp>
      <p:pic>
        <p:nvPicPr>
          <p:cNvPr id="9220" name="Picture 4" descr="Step 5: Once you the collaborators are added, you will see the &quot;Person added&quot; notification message as shown in the screenshot below.">
            <a:extLst>
              <a:ext uri="{FF2B5EF4-FFF2-40B4-BE49-F238E27FC236}">
                <a16:creationId xmlns:a16="http://schemas.microsoft.com/office/drawing/2014/main" id="{C4DF5BD2-5758-ED1F-12A3-14612DEEF2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557" t="11111" r="44382" b="80671"/>
          <a:stretch/>
        </p:blipFill>
        <p:spPr bwMode="auto">
          <a:xfrm>
            <a:off x="3412842" y="5895305"/>
            <a:ext cx="1659713" cy="7484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EC32B3-2E14-CF66-2B33-E505C54CAA08}"/>
              </a:ext>
            </a:extLst>
          </p:cNvPr>
          <p:cNvSpPr txBox="1"/>
          <p:nvPr/>
        </p:nvSpPr>
        <p:spPr>
          <a:xfrm>
            <a:off x="10935096" y="230188"/>
            <a:ext cx="418704" cy="646331"/>
          </a:xfrm>
          <a:prstGeom prst="rect">
            <a:avLst/>
          </a:prstGeom>
          <a:noFill/>
        </p:spPr>
        <p:txBody>
          <a:bodyPr wrap="none" rtlCol="0">
            <a:spAutoFit/>
          </a:bodyPr>
          <a:lstStyle/>
          <a:p>
            <a:r>
              <a:rPr lang="lv-LV" sz="3600" b="1" dirty="0">
                <a:solidFill>
                  <a:srgbClr val="FF0000"/>
                </a:solidFill>
              </a:rPr>
              <a:t>1</a:t>
            </a:r>
          </a:p>
        </p:txBody>
      </p:sp>
      <p:sp>
        <p:nvSpPr>
          <p:cNvPr id="11" name="TextBox 10">
            <a:extLst>
              <a:ext uri="{FF2B5EF4-FFF2-40B4-BE49-F238E27FC236}">
                <a16:creationId xmlns:a16="http://schemas.microsoft.com/office/drawing/2014/main" id="{603AFBF6-0EC2-6380-3F08-D700F6259981}"/>
              </a:ext>
            </a:extLst>
          </p:cNvPr>
          <p:cNvSpPr txBox="1"/>
          <p:nvPr/>
        </p:nvSpPr>
        <p:spPr>
          <a:xfrm>
            <a:off x="9148008" y="4351913"/>
            <a:ext cx="418704" cy="646331"/>
          </a:xfrm>
          <a:prstGeom prst="rect">
            <a:avLst/>
          </a:prstGeom>
          <a:noFill/>
        </p:spPr>
        <p:txBody>
          <a:bodyPr wrap="none" rtlCol="0">
            <a:spAutoFit/>
          </a:bodyPr>
          <a:lstStyle/>
          <a:p>
            <a:r>
              <a:rPr lang="lv-LV" sz="3600" b="1" dirty="0">
                <a:solidFill>
                  <a:srgbClr val="FF0000"/>
                </a:solidFill>
              </a:rPr>
              <a:t>2</a:t>
            </a:r>
          </a:p>
        </p:txBody>
      </p:sp>
      <p:sp>
        <p:nvSpPr>
          <p:cNvPr id="12" name="TextBox 11">
            <a:extLst>
              <a:ext uri="{FF2B5EF4-FFF2-40B4-BE49-F238E27FC236}">
                <a16:creationId xmlns:a16="http://schemas.microsoft.com/office/drawing/2014/main" id="{2A6C97CE-B707-4301-01E7-25ADF7A0F516}"/>
              </a:ext>
            </a:extLst>
          </p:cNvPr>
          <p:cNvSpPr txBox="1"/>
          <p:nvPr/>
        </p:nvSpPr>
        <p:spPr>
          <a:xfrm>
            <a:off x="9207162" y="5306170"/>
            <a:ext cx="418704" cy="646331"/>
          </a:xfrm>
          <a:prstGeom prst="rect">
            <a:avLst/>
          </a:prstGeom>
          <a:noFill/>
        </p:spPr>
        <p:txBody>
          <a:bodyPr wrap="none" rtlCol="0">
            <a:spAutoFit/>
          </a:bodyPr>
          <a:lstStyle/>
          <a:p>
            <a:r>
              <a:rPr lang="lv-LV" sz="3600" b="1" dirty="0">
                <a:solidFill>
                  <a:srgbClr val="FF0000"/>
                </a:solidFill>
              </a:rPr>
              <a:t>3</a:t>
            </a:r>
          </a:p>
        </p:txBody>
      </p:sp>
      <p:sp>
        <p:nvSpPr>
          <p:cNvPr id="13" name="TextBox 12">
            <a:extLst>
              <a:ext uri="{FF2B5EF4-FFF2-40B4-BE49-F238E27FC236}">
                <a16:creationId xmlns:a16="http://schemas.microsoft.com/office/drawing/2014/main" id="{DEA16D97-9AAD-61F5-242B-ABE7B05E8FC5}"/>
              </a:ext>
            </a:extLst>
          </p:cNvPr>
          <p:cNvSpPr txBox="1"/>
          <p:nvPr/>
        </p:nvSpPr>
        <p:spPr>
          <a:xfrm>
            <a:off x="10477162" y="6037690"/>
            <a:ext cx="418704" cy="646331"/>
          </a:xfrm>
          <a:prstGeom prst="rect">
            <a:avLst/>
          </a:prstGeom>
          <a:noFill/>
        </p:spPr>
        <p:txBody>
          <a:bodyPr wrap="none" rtlCol="0">
            <a:spAutoFit/>
          </a:bodyPr>
          <a:lstStyle/>
          <a:p>
            <a:r>
              <a:rPr lang="lv-LV" sz="3600" b="1" dirty="0">
                <a:solidFill>
                  <a:srgbClr val="FF0000"/>
                </a:solidFill>
              </a:rPr>
              <a:t>4</a:t>
            </a:r>
          </a:p>
        </p:txBody>
      </p:sp>
    </p:spTree>
    <p:extLst>
      <p:ext uri="{BB962C8B-B14F-4D97-AF65-F5344CB8AC3E}">
        <p14:creationId xmlns:p14="http://schemas.microsoft.com/office/powerpoint/2010/main" val="44475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F99A1F2-6749-C9FA-8960-26B51C5434B1}"/>
              </a:ext>
            </a:extLst>
          </p:cNvPr>
          <p:cNvSpPr>
            <a:spLocks noGrp="1"/>
          </p:cNvSpPr>
          <p:nvPr>
            <p:ph type="title"/>
          </p:nvPr>
        </p:nvSpPr>
        <p:spPr/>
        <p:txBody>
          <a:bodyPr>
            <a:normAutofit/>
          </a:bodyPr>
          <a:lstStyle/>
          <a:p>
            <a:r>
              <a:rPr lang="lt-LT" b="0" i="0" noProof="0" dirty="0">
                <a:effectLst/>
                <a:latin typeface="+mn-lt"/>
              </a:rPr>
              <a:t>Bendrinti ir bendradarbiauti naudojant „Google“ formas būtina dėl kelių priežasčių:</a:t>
            </a:r>
            <a:endParaRPr lang="en-GB" noProof="0" dirty="0">
              <a:latin typeface="+mn-lt"/>
            </a:endParaRPr>
          </a:p>
        </p:txBody>
      </p:sp>
      <p:sp>
        <p:nvSpPr>
          <p:cNvPr id="3" name="Satura vietturis 2">
            <a:extLst>
              <a:ext uri="{FF2B5EF4-FFF2-40B4-BE49-F238E27FC236}">
                <a16:creationId xmlns:a16="http://schemas.microsoft.com/office/drawing/2014/main" id="{59BDD0E2-9D76-7D1A-6F1F-3066BF408B55}"/>
              </a:ext>
            </a:extLst>
          </p:cNvPr>
          <p:cNvSpPr>
            <a:spLocks noGrp="1"/>
          </p:cNvSpPr>
          <p:nvPr>
            <p:ph idx="1"/>
          </p:nvPr>
        </p:nvSpPr>
        <p:spPr/>
        <p:txBody>
          <a:bodyPr>
            <a:normAutofit/>
          </a:bodyPr>
          <a:lstStyle/>
          <a:p>
            <a:r>
              <a:rPr lang="lt-LT" noProof="0" dirty="0"/>
              <a:t>Bendradarbiaudami keli asmenys gali dirbti kartu kurdami, redaguodami ir tvarkydami formas. Tai ypač naudinga komandoms, mokytojams ar projektų grupėms.</a:t>
            </a:r>
          </a:p>
          <a:p>
            <a:r>
              <a:rPr lang="lt-LT" noProof="0" dirty="0"/>
              <a:t>Bendradarbiai gali peržiūrėti ir pateikti atsiliepimų apie formos turinį, klausimus ir dizainą, padėdami patobulinti ir pagerinti formos efektyvumą.</a:t>
            </a:r>
          </a:p>
          <a:p>
            <a:r>
              <a:rPr lang="lt-LT" noProof="0" dirty="0"/>
              <a:t>Dalijimasis formomis supaprastina duomenų ir atsakymų rinkimo procesą. Bendradarbiai gali platinti formą platesnei auditorijai, todėl duomenų rinkimas tampa greitesnis ir efektyvesnis.</a:t>
            </a:r>
            <a:endParaRPr lang="en-GB" noProof="0" dirty="0"/>
          </a:p>
        </p:txBody>
      </p:sp>
    </p:spTree>
    <p:extLst>
      <p:ext uri="{BB962C8B-B14F-4D97-AF65-F5344CB8AC3E}">
        <p14:creationId xmlns:p14="http://schemas.microsoft.com/office/powerpoint/2010/main" val="244087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4955263-3DC7-CB63-4238-0E056B040F50}"/>
              </a:ext>
            </a:extLst>
          </p:cNvPr>
          <p:cNvSpPr>
            <a:spLocks noGrp="1"/>
          </p:cNvSpPr>
          <p:nvPr>
            <p:ph type="title"/>
          </p:nvPr>
        </p:nvSpPr>
        <p:spPr/>
        <p:txBody>
          <a:bodyPr/>
          <a:lstStyle/>
          <a:p>
            <a:r>
              <a:rPr lang="lt-LT" noProof="0" dirty="0"/>
              <a:t>Kodėl man reikia naudoti „Google“ formas</a:t>
            </a:r>
            <a:r>
              <a:rPr lang="en-US" noProof="0" dirty="0"/>
              <a:t>?</a:t>
            </a:r>
            <a:endParaRPr lang="en-GB" noProof="0" dirty="0"/>
          </a:p>
        </p:txBody>
      </p:sp>
      <p:sp>
        <p:nvSpPr>
          <p:cNvPr id="3" name="Satura vietturis 2">
            <a:extLst>
              <a:ext uri="{FF2B5EF4-FFF2-40B4-BE49-F238E27FC236}">
                <a16:creationId xmlns:a16="http://schemas.microsoft.com/office/drawing/2014/main" id="{272631C3-BFB2-F100-A715-9CEC909C6F7D}"/>
              </a:ext>
            </a:extLst>
          </p:cNvPr>
          <p:cNvSpPr>
            <a:spLocks noGrp="1"/>
          </p:cNvSpPr>
          <p:nvPr>
            <p:ph idx="1"/>
          </p:nvPr>
        </p:nvSpPr>
        <p:spPr/>
        <p:txBody>
          <a:bodyPr>
            <a:normAutofit lnSpcReduction="10000"/>
          </a:bodyPr>
          <a:lstStyle/>
          <a:p>
            <a:r>
              <a:rPr lang="lt-LT" noProof="0" dirty="0"/>
              <a:t>Apklausos: galite kurti apklausas, kad surinktumėte atsiliepimus, nuomones ir informaciją iš žmonių grupės.</a:t>
            </a:r>
          </a:p>
          <a:p>
            <a:r>
              <a:rPr lang="lt-LT" noProof="0" dirty="0"/>
              <a:t>Įvykių atsakymai: galite naudoti „Google“ formas, norėdami rinkti atsakymus į renginius, vakarėlius ar susitikimus.</a:t>
            </a:r>
          </a:p>
          <a:p>
            <a:r>
              <a:rPr lang="lt-LT" noProof="0" dirty="0"/>
              <a:t>Viktorinos ir testai: „Google Forms“ leidžia kurti viktorinas ir testus su įvairių tipų klausimais.</a:t>
            </a:r>
          </a:p>
          <a:p>
            <a:r>
              <a:rPr lang="lt-LT" noProof="0" dirty="0"/>
              <a:t>Atsiliepimų formos: naudokite „Google“ formas, kad rinktumėte atsiliepimus iš klientų, klientų ar darbuotojų.</a:t>
            </a:r>
          </a:p>
          <a:p>
            <a:r>
              <a:rPr lang="lt-LT" noProof="0" dirty="0"/>
              <a:t>Registracijos formos: „Google“ formos gali būti naudojamos registruojantis į susitikimus.</a:t>
            </a:r>
            <a:endParaRPr lang="en-GB" noProof="0" dirty="0"/>
          </a:p>
        </p:txBody>
      </p:sp>
    </p:spTree>
    <p:extLst>
      <p:ext uri="{BB962C8B-B14F-4D97-AF65-F5344CB8AC3E}">
        <p14:creationId xmlns:p14="http://schemas.microsoft.com/office/powerpoint/2010/main" val="315951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44461CC-75D2-C397-6E65-2D435B9A38C7}"/>
              </a:ext>
            </a:extLst>
          </p:cNvPr>
          <p:cNvSpPr>
            <a:spLocks noGrp="1"/>
          </p:cNvSpPr>
          <p:nvPr>
            <p:ph type="title"/>
          </p:nvPr>
        </p:nvSpPr>
        <p:spPr/>
        <p:txBody>
          <a:bodyPr/>
          <a:lstStyle/>
          <a:p>
            <a:r>
              <a:rPr lang="lt-LT" dirty="0"/>
              <a:t>Sukurk naują formą</a:t>
            </a:r>
            <a:endParaRPr lang="en-GB" noProof="0" dirty="0"/>
          </a:p>
        </p:txBody>
      </p:sp>
      <p:sp>
        <p:nvSpPr>
          <p:cNvPr id="3" name="Satura vietturis 2">
            <a:extLst>
              <a:ext uri="{FF2B5EF4-FFF2-40B4-BE49-F238E27FC236}">
                <a16:creationId xmlns:a16="http://schemas.microsoft.com/office/drawing/2014/main" id="{22F96A47-4E89-163B-D8B9-842CCA12570B}"/>
              </a:ext>
            </a:extLst>
          </p:cNvPr>
          <p:cNvSpPr>
            <a:spLocks noGrp="1"/>
          </p:cNvSpPr>
          <p:nvPr>
            <p:ph idx="1"/>
          </p:nvPr>
        </p:nvSpPr>
        <p:spPr>
          <a:xfrm>
            <a:off x="838200" y="1825625"/>
            <a:ext cx="7868920" cy="4351338"/>
          </a:xfrm>
        </p:spPr>
        <p:txBody>
          <a:bodyPr/>
          <a:lstStyle/>
          <a:p>
            <a:r>
              <a:rPr lang="en-GB" noProof="0" dirty="0"/>
              <a:t> „Google“ </a:t>
            </a:r>
            <a:r>
              <a:rPr lang="en-GB" noProof="0" dirty="0" err="1"/>
              <a:t>diską</a:t>
            </a:r>
            <a:r>
              <a:rPr lang="en-GB" noProof="0" dirty="0"/>
              <a:t> </a:t>
            </a:r>
            <a:r>
              <a:rPr lang="en-GB" noProof="0" dirty="0" err="1"/>
              <a:t>ir</a:t>
            </a:r>
            <a:r>
              <a:rPr lang="en-GB" noProof="0" dirty="0"/>
              <a:t> </a:t>
            </a:r>
            <a:r>
              <a:rPr lang="en-GB" noProof="0" dirty="0" err="1"/>
              <a:t>pasirinkę</a:t>
            </a:r>
            <a:r>
              <a:rPr lang="en-GB" noProof="0" dirty="0"/>
              <a:t> „</a:t>
            </a:r>
            <a:r>
              <a:rPr lang="en-GB" noProof="0" dirty="0" err="1"/>
              <a:t>Naujas</a:t>
            </a:r>
            <a:r>
              <a:rPr lang="en-GB" noProof="0" dirty="0"/>
              <a:t>“ → „Google“ </a:t>
            </a:r>
            <a:r>
              <a:rPr lang="en-GB" noProof="0" dirty="0" err="1"/>
              <a:t>formos</a:t>
            </a:r>
            <a:r>
              <a:rPr lang="en-GB" noProof="0" dirty="0"/>
              <a:t>.</a:t>
            </a:r>
          </a:p>
        </p:txBody>
      </p:sp>
      <p:pic>
        <p:nvPicPr>
          <p:cNvPr id="7" name="Attēls 6">
            <a:extLst>
              <a:ext uri="{FF2B5EF4-FFF2-40B4-BE49-F238E27FC236}">
                <a16:creationId xmlns:a16="http://schemas.microsoft.com/office/drawing/2014/main" id="{57DF9B98-8576-27B1-282E-96A583220D93}"/>
              </a:ext>
            </a:extLst>
          </p:cNvPr>
          <p:cNvPicPr>
            <a:picLocks noChangeAspect="1"/>
          </p:cNvPicPr>
          <p:nvPr/>
        </p:nvPicPr>
        <p:blipFill rotWithShape="1">
          <a:blip r:embed="rId4"/>
          <a:srcRect l="14654" t="27538"/>
          <a:stretch/>
        </p:blipFill>
        <p:spPr>
          <a:xfrm>
            <a:off x="9985939" y="1412542"/>
            <a:ext cx="1398341" cy="508030"/>
          </a:xfrm>
          <a:prstGeom prst="rect">
            <a:avLst/>
          </a:prstGeom>
        </p:spPr>
      </p:pic>
      <p:pic>
        <p:nvPicPr>
          <p:cNvPr id="8" name="Attēls 7" descr="clicking google forms">
            <a:extLst>
              <a:ext uri="{FF2B5EF4-FFF2-40B4-BE49-F238E27FC236}">
                <a16:creationId xmlns:a16="http://schemas.microsoft.com/office/drawing/2014/main" id="{1C20A0F6-361D-70FE-F0D0-F335B0652D76}"/>
              </a:ext>
            </a:extLst>
          </p:cNvPr>
          <p:cNvPicPr>
            <a:picLocks noChangeAspect="1"/>
          </p:cNvPicPr>
          <p:nvPr/>
        </p:nvPicPr>
        <p:blipFill rotWithShape="1">
          <a:blip r:embed="rId5">
            <a:extLst>
              <a:ext uri="{28A0092B-C50C-407E-A947-70E740481C1C}">
                <a14:useLocalDpi xmlns:a14="http://schemas.microsoft.com/office/drawing/2010/main" val="0"/>
              </a:ext>
            </a:extLst>
          </a:blip>
          <a:srcRect l="2026" r="52482" b="31619"/>
          <a:stretch/>
        </p:blipFill>
        <p:spPr bwMode="auto">
          <a:xfrm>
            <a:off x="9056492" y="2268865"/>
            <a:ext cx="2703871" cy="3337817"/>
          </a:xfrm>
          <a:prstGeom prst="rect">
            <a:avLst/>
          </a:prstGeom>
          <a:noFill/>
          <a:ln>
            <a:noFill/>
          </a:ln>
        </p:spPr>
      </p:pic>
      <p:pic>
        <p:nvPicPr>
          <p:cNvPr id="9" name="Attēls 8" descr="clicking google forms">
            <a:extLst>
              <a:ext uri="{FF2B5EF4-FFF2-40B4-BE49-F238E27FC236}">
                <a16:creationId xmlns:a16="http://schemas.microsoft.com/office/drawing/2014/main" id="{EC90CB6B-7655-1DD9-429F-F9A073EB0981}"/>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58510" r="8975" b="25576"/>
          <a:stretch/>
        </p:blipFill>
        <p:spPr bwMode="auto">
          <a:xfrm>
            <a:off x="9060302" y="4987605"/>
            <a:ext cx="2438400" cy="776749"/>
          </a:xfrm>
          <a:prstGeom prst="rect">
            <a:avLst/>
          </a:prstGeom>
          <a:noFill/>
          <a:ln>
            <a:noFill/>
          </a:ln>
        </p:spPr>
      </p:pic>
      <p:sp>
        <p:nvSpPr>
          <p:cNvPr id="10" name="Taisnstūris 9">
            <a:extLst>
              <a:ext uri="{FF2B5EF4-FFF2-40B4-BE49-F238E27FC236}">
                <a16:creationId xmlns:a16="http://schemas.microsoft.com/office/drawing/2014/main" id="{2BC61C2B-9280-865F-7587-A0D4ED4866C3}"/>
              </a:ext>
            </a:extLst>
          </p:cNvPr>
          <p:cNvSpPr/>
          <p:nvPr/>
        </p:nvSpPr>
        <p:spPr>
          <a:xfrm>
            <a:off x="9872570" y="1309405"/>
            <a:ext cx="1511710" cy="6475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Bultiņa: uz leju 11">
            <a:extLst>
              <a:ext uri="{FF2B5EF4-FFF2-40B4-BE49-F238E27FC236}">
                <a16:creationId xmlns:a16="http://schemas.microsoft.com/office/drawing/2014/main" id="{E7995899-6E85-CEA0-5807-86ED58FDDFF3}"/>
              </a:ext>
            </a:extLst>
          </p:cNvPr>
          <p:cNvSpPr/>
          <p:nvPr/>
        </p:nvSpPr>
        <p:spPr>
          <a:xfrm>
            <a:off x="10455705" y="1957003"/>
            <a:ext cx="345440" cy="44324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078" name="Picture 6" descr="How to Create a Google Form - YouTube">
            <a:extLst>
              <a:ext uri="{FF2B5EF4-FFF2-40B4-BE49-F238E27FC236}">
                <a16:creationId xmlns:a16="http://schemas.microsoft.com/office/drawing/2014/main" id="{4509E20F-51D5-EB83-1E01-A3D4A7002B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931" r="4833" b="54370"/>
          <a:stretch/>
        </p:blipFill>
        <p:spPr bwMode="auto">
          <a:xfrm>
            <a:off x="576539" y="4001294"/>
            <a:ext cx="7868921" cy="1660390"/>
          </a:xfrm>
          <a:prstGeom prst="rect">
            <a:avLst/>
          </a:prstGeom>
          <a:noFill/>
          <a:extLst>
            <a:ext uri="{909E8E84-426E-40DD-AFC4-6F175D3DCCD1}">
              <a14:hiddenFill xmlns:a14="http://schemas.microsoft.com/office/drawing/2010/main">
                <a:solidFill>
                  <a:srgbClr val="FFFFFF"/>
                </a:solidFill>
              </a14:hiddenFill>
            </a:ext>
          </a:extLst>
        </p:spPr>
      </p:pic>
      <p:sp>
        <p:nvSpPr>
          <p:cNvPr id="13" name="Bultiņa: pa labi 12">
            <a:extLst>
              <a:ext uri="{FF2B5EF4-FFF2-40B4-BE49-F238E27FC236}">
                <a16:creationId xmlns:a16="http://schemas.microsoft.com/office/drawing/2014/main" id="{903BEA3E-1A18-42AF-C0B8-2C90DD2A01E6}"/>
              </a:ext>
            </a:extLst>
          </p:cNvPr>
          <p:cNvSpPr/>
          <p:nvPr/>
        </p:nvSpPr>
        <p:spPr>
          <a:xfrm flipH="1">
            <a:off x="8294492" y="4831489"/>
            <a:ext cx="762000" cy="4611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82969845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509A2C-3845-A29A-95DF-AE15503CF600}"/>
              </a:ext>
            </a:extLst>
          </p:cNvPr>
          <p:cNvSpPr>
            <a:spLocks noGrp="1"/>
          </p:cNvSpPr>
          <p:nvPr>
            <p:ph type="title"/>
          </p:nvPr>
        </p:nvSpPr>
        <p:spPr/>
        <p:txBody>
          <a:bodyPr>
            <a:normAutofit/>
          </a:bodyPr>
          <a:lstStyle/>
          <a:p>
            <a:r>
              <a:rPr lang="en-GB" b="0" i="0" noProof="0">
                <a:solidFill>
                  <a:srgbClr val="1F1F1F"/>
                </a:solidFill>
                <a:effectLst/>
                <a:latin typeface="Google Sans"/>
              </a:rPr>
              <a:t> </a:t>
            </a:r>
            <a:r>
              <a:rPr lang="lt-LT" b="0" i="0" dirty="0">
                <a:solidFill>
                  <a:srgbClr val="1F1F1F"/>
                </a:solidFill>
                <a:effectLst/>
                <a:latin typeface="+mn-lt"/>
              </a:rPr>
              <a:t>Įvadas į „Google“ formas (sąsaja)</a:t>
            </a:r>
            <a:br>
              <a:rPr lang="lt-LT" b="0" i="0" dirty="0">
                <a:solidFill>
                  <a:srgbClr val="1F1F1F"/>
                </a:solidFill>
                <a:effectLst/>
                <a:latin typeface="+mn-lt"/>
              </a:rPr>
            </a:br>
            <a:endParaRPr lang="en-GB" noProof="0" dirty="0"/>
          </a:p>
        </p:txBody>
      </p:sp>
      <p:pic>
        <p:nvPicPr>
          <p:cNvPr id="4" name="Picture 6" descr="How to Create a Google Form - YouTube">
            <a:extLst>
              <a:ext uri="{FF2B5EF4-FFF2-40B4-BE49-F238E27FC236}">
                <a16:creationId xmlns:a16="http://schemas.microsoft.com/office/drawing/2014/main" id="{AEEB09EE-E158-C7F7-B40E-CBD4F4E1B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31" r="4833" b="56612"/>
          <a:stretch/>
        </p:blipFill>
        <p:spPr bwMode="auto">
          <a:xfrm>
            <a:off x="764499" y="4263410"/>
            <a:ext cx="10589301" cy="2094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41DFAC-F0B1-E750-AE20-1756FC9EAFAD}"/>
              </a:ext>
            </a:extLst>
          </p:cNvPr>
          <p:cNvSpPr txBox="1"/>
          <p:nvPr/>
        </p:nvSpPr>
        <p:spPr>
          <a:xfrm>
            <a:off x="4370091" y="1508046"/>
            <a:ext cx="4257040" cy="2585323"/>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lt-LT" b="0" i="0">
                <a:solidFill>
                  <a:schemeClr val="tx1"/>
                </a:solidFill>
                <a:effectLst/>
              </a:rPr>
              <a:t>Formos viršuje esančioje skiltyje „Nustatymai“ galite:</a:t>
            </a:r>
          </a:p>
          <a:p>
            <a:pPr algn="l"/>
            <a:r>
              <a:rPr lang="lt-LT" b="0" i="0">
                <a:solidFill>
                  <a:schemeClr val="tx1"/>
                </a:solidFill>
                <a:effectLst/>
              </a:rPr>
              <a:t>Surinkite el. pašto adresus iš respondentų.</a:t>
            </a:r>
          </a:p>
          <a:p>
            <a:pPr algn="l"/>
            <a:r>
              <a:rPr lang="lt-LT" b="0" i="0">
                <a:solidFill>
                  <a:schemeClr val="tx1"/>
                </a:solidFill>
                <a:effectLst/>
              </a:rPr>
              <a:t>Nuspręskite, ar respondentai gali gauti savo atsakymų kopiją.</a:t>
            </a:r>
          </a:p>
          <a:p>
            <a:pPr algn="l"/>
            <a:r>
              <a:rPr lang="lt-LT" b="0" i="0">
                <a:solidFill>
                  <a:schemeClr val="tx1"/>
                </a:solidFill>
                <a:effectLst/>
              </a:rPr>
              <a:t>Leiskite respondentams redaguoti savo atsakymus.</a:t>
            </a:r>
          </a:p>
          <a:p>
            <a:pPr algn="l"/>
            <a:r>
              <a:rPr lang="lt-LT" b="0" i="0">
                <a:solidFill>
                  <a:schemeClr val="tx1"/>
                </a:solidFill>
                <a:effectLst/>
              </a:rPr>
              <a:t>Pridėkite eigos juostą.</a:t>
            </a:r>
          </a:p>
          <a:p>
            <a:pPr algn="l"/>
            <a:r>
              <a:rPr lang="lt-LT" b="0" i="0">
                <a:solidFill>
                  <a:schemeClr val="tx1"/>
                </a:solidFill>
                <a:effectLst/>
              </a:rPr>
              <a:t>Tinkinkite patvirtinimo pranešimą.</a:t>
            </a:r>
            <a:endParaRPr lang="en-US" b="0" i="0" dirty="0">
              <a:solidFill>
                <a:schemeClr val="tx1"/>
              </a:solidFill>
              <a:effectLst/>
            </a:endParaRPr>
          </a:p>
        </p:txBody>
      </p:sp>
      <p:cxnSp>
        <p:nvCxnSpPr>
          <p:cNvPr id="11" name="Taisns bultveida savienotājs 10">
            <a:extLst>
              <a:ext uri="{FF2B5EF4-FFF2-40B4-BE49-F238E27FC236}">
                <a16:creationId xmlns:a16="http://schemas.microsoft.com/office/drawing/2014/main" id="{1413A9D4-BC47-7C6C-CCD2-D4962A835A8F}"/>
              </a:ext>
            </a:extLst>
          </p:cNvPr>
          <p:cNvCxnSpPr>
            <a:cxnSpLocks/>
            <a:stCxn id="9" idx="2"/>
          </p:cNvCxnSpPr>
          <p:nvPr/>
        </p:nvCxnSpPr>
        <p:spPr>
          <a:xfrm>
            <a:off x="6498611" y="4093369"/>
            <a:ext cx="481309" cy="7935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662851-2097-44FC-1693-57C2862986A3}"/>
              </a:ext>
            </a:extLst>
          </p:cNvPr>
          <p:cNvSpPr txBox="1"/>
          <p:nvPr/>
        </p:nvSpPr>
        <p:spPr>
          <a:xfrm>
            <a:off x="925851" y="1508046"/>
            <a:ext cx="3058159" cy="2862322"/>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lt-LT" b="0" i="0" dirty="0">
                <a:solidFill>
                  <a:schemeClr val="tx1"/>
                </a:solidFill>
                <a:effectLst/>
                <a:latin typeface="Söhne"/>
              </a:rPr>
              <a:t>Išsiuntę formą galite pasiekti atsakymus atidarę formą ir viršutinėje įrankių juostoje spustelėję „Atsakymai“. Šiame skyriuje pateikiama visų atsakymų apžvalga, įskaitant individualius atsakymus į kiekvieną klausimą ir konkrečius respondento duomenis.</a:t>
            </a:r>
            <a:endParaRPr lang="en-US" b="0" i="0" dirty="0">
              <a:solidFill>
                <a:schemeClr val="tx1"/>
              </a:solidFill>
              <a:effectLst/>
            </a:endParaRPr>
          </a:p>
        </p:txBody>
      </p:sp>
      <p:cxnSp>
        <p:nvCxnSpPr>
          <p:cNvPr id="14" name="Taisns bultveida savienotājs 13">
            <a:extLst>
              <a:ext uri="{FF2B5EF4-FFF2-40B4-BE49-F238E27FC236}">
                <a16:creationId xmlns:a16="http://schemas.microsoft.com/office/drawing/2014/main" id="{72DC3440-3CC0-3072-D9B4-9D94E9CBBB00}"/>
              </a:ext>
            </a:extLst>
          </p:cNvPr>
          <p:cNvCxnSpPr>
            <a:cxnSpLocks/>
            <a:stCxn id="12" idx="2"/>
          </p:cNvCxnSpPr>
          <p:nvPr/>
        </p:nvCxnSpPr>
        <p:spPr>
          <a:xfrm>
            <a:off x="2454931" y="4370368"/>
            <a:ext cx="3641069" cy="516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B3DD2A-438D-6523-6C8F-B33ADAD073DA}"/>
              </a:ext>
            </a:extLst>
          </p:cNvPr>
          <p:cNvSpPr txBox="1"/>
          <p:nvPr/>
        </p:nvSpPr>
        <p:spPr>
          <a:xfrm>
            <a:off x="8840492" y="538480"/>
            <a:ext cx="2885440" cy="3139321"/>
          </a:xfrm>
          <a:prstGeom prst="rect">
            <a:avLst/>
          </a:prstGeom>
          <a:noFill/>
          <a:ln w="28575">
            <a:solidFill>
              <a:srgbClr val="FF0000"/>
            </a:solidFill>
          </a:ln>
        </p:spPr>
        <p:txBody>
          <a:bodyPr wrap="square">
            <a:spAutoFit/>
          </a:bodyPr>
          <a:lstStyle/>
          <a:p>
            <a:r>
              <a:rPr lang="lt-LT"/>
              <a:t>Spustelėję "Siųsti", galite tinkinti nustatymus, pvz.:</a:t>
            </a:r>
          </a:p>
          <a:p>
            <a:r>
              <a:rPr lang="lt-LT"/>
              <a:t>El. pašto adresai.</a:t>
            </a:r>
          </a:p>
          <a:p>
            <a:r>
              <a:rPr lang="lt-LT"/>
              <a:t>Temos eilutė (jei norite kitokio nei formos pavadinimo).</a:t>
            </a:r>
          </a:p>
          <a:p>
            <a:r>
              <a:rPr lang="lt-LT"/>
              <a:t>Pranešimo turinys (pritaikymas, nei numatytasis).</a:t>
            </a:r>
          </a:p>
          <a:p>
            <a:r>
              <a:rPr lang="lt-LT"/>
              <a:t>Pasirinkite įtraukti formą į el. laišką arba nuorodą į ją.</a:t>
            </a:r>
            <a:endParaRPr lang="en-GB" dirty="0"/>
          </a:p>
        </p:txBody>
      </p:sp>
      <p:cxnSp>
        <p:nvCxnSpPr>
          <p:cNvPr id="22" name="Taisns bultveida savienotājs 21">
            <a:extLst>
              <a:ext uri="{FF2B5EF4-FFF2-40B4-BE49-F238E27FC236}">
                <a16:creationId xmlns:a16="http://schemas.microsoft.com/office/drawing/2014/main" id="{60A2FA03-279E-CF60-A5C8-34627E775885}"/>
              </a:ext>
            </a:extLst>
          </p:cNvPr>
          <p:cNvCxnSpPr>
            <a:stCxn id="20" idx="2"/>
          </p:cNvCxnSpPr>
          <p:nvPr/>
        </p:nvCxnSpPr>
        <p:spPr>
          <a:xfrm>
            <a:off x="10283212" y="3677801"/>
            <a:ext cx="171428" cy="547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99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3BE612-E2EE-B009-092C-EE28B8652E23}"/>
              </a:ext>
            </a:extLst>
          </p:cNvPr>
          <p:cNvSpPr>
            <a:spLocks noGrp="1"/>
          </p:cNvSpPr>
          <p:nvPr>
            <p:ph type="title"/>
          </p:nvPr>
        </p:nvSpPr>
        <p:spPr/>
        <p:txBody>
          <a:bodyPr>
            <a:normAutofit/>
          </a:bodyPr>
          <a:lstStyle/>
          <a:p>
            <a:r>
              <a:rPr lang="en-GB" noProof="0" dirty="0"/>
              <a:t> </a:t>
            </a:r>
            <a:r>
              <a:rPr lang="pt-BR" b="0" i="0" dirty="0">
                <a:solidFill>
                  <a:srgbClr val="3C4043"/>
                </a:solidFill>
                <a:effectLst/>
                <a:highlight>
                  <a:srgbClr val="D2E3FC"/>
                </a:highlight>
                <a:latin typeface="Roboto" panose="02000000000000000000" pitchFamily="2" charset="0"/>
              </a:rPr>
              <a:t>Pakeiskite formos pavadinimą ir aprašymą</a:t>
            </a:r>
            <a:endParaRPr lang="en-GB" noProof="0" dirty="0"/>
          </a:p>
        </p:txBody>
      </p:sp>
      <p:sp>
        <p:nvSpPr>
          <p:cNvPr id="3" name="Satura vietturis 2">
            <a:extLst>
              <a:ext uri="{FF2B5EF4-FFF2-40B4-BE49-F238E27FC236}">
                <a16:creationId xmlns:a16="http://schemas.microsoft.com/office/drawing/2014/main" id="{06ED6AC5-7C13-C1A7-6B73-1D33E644A42D}"/>
              </a:ext>
            </a:extLst>
          </p:cNvPr>
          <p:cNvSpPr>
            <a:spLocks noGrp="1"/>
          </p:cNvSpPr>
          <p:nvPr>
            <p:ph idx="1"/>
          </p:nvPr>
        </p:nvSpPr>
        <p:spPr/>
        <p:txBody>
          <a:bodyPr>
            <a:normAutofit/>
          </a:bodyPr>
          <a:lstStyle/>
          <a:p>
            <a:pPr marL="514350" indent="-514350" algn="l">
              <a:buFont typeface="+mj-lt"/>
              <a:buAutoNum type="arabicPeriod"/>
            </a:pPr>
            <a:r>
              <a:rPr lang="lt-LT" b="0" i="0" noProof="0" dirty="0">
                <a:effectLst/>
              </a:rPr>
              <a:t>Norėdami pervardyti formą, tiesiog spustelėkite puslapio viršuje esantį tekstą „Forma be pavadinimo“ ir įveskite naują pavadinimą, pvz., „Registruotis projekto mokymams“ arba „Kontaktinės informacijos forma“.</a:t>
            </a:r>
          </a:p>
          <a:p>
            <a:pPr marL="514350" indent="-514350" algn="l">
              <a:buFont typeface="+mj-lt"/>
              <a:buAutoNum type="arabicPeriod"/>
            </a:pPr>
            <a:r>
              <a:rPr lang="lt-LT" b="0" i="0" noProof="0" dirty="0">
                <a:effectLst/>
              </a:rPr>
              <a:t>Jei norite pateikti papildomo konteksto, spustelėkite teksto laukelį „Formos aprašymas“ ir pridėkite trumpą aprašymą, kuris bus rodomas po pavadinimu.</a:t>
            </a:r>
            <a:endParaRPr lang="en-GB" noProof="0" dirty="0"/>
          </a:p>
        </p:txBody>
      </p:sp>
      <p:pic>
        <p:nvPicPr>
          <p:cNvPr id="5" name="Attēls 4">
            <a:extLst>
              <a:ext uri="{FF2B5EF4-FFF2-40B4-BE49-F238E27FC236}">
                <a16:creationId xmlns:a16="http://schemas.microsoft.com/office/drawing/2014/main" id="{23E6765F-AD71-A85A-D98F-C2B091EF31C3}"/>
              </a:ext>
            </a:extLst>
          </p:cNvPr>
          <p:cNvPicPr>
            <a:picLocks noChangeAspect="1"/>
          </p:cNvPicPr>
          <p:nvPr/>
        </p:nvPicPr>
        <p:blipFill>
          <a:blip r:embed="rId3"/>
          <a:stretch>
            <a:fillRect/>
          </a:stretch>
        </p:blipFill>
        <p:spPr>
          <a:xfrm>
            <a:off x="2078604" y="4602351"/>
            <a:ext cx="8908552" cy="1486029"/>
          </a:xfrm>
          <a:prstGeom prst="rect">
            <a:avLst/>
          </a:prstGeom>
        </p:spPr>
      </p:pic>
      <p:sp>
        <p:nvSpPr>
          <p:cNvPr id="6" name="TextBox 5">
            <a:extLst>
              <a:ext uri="{FF2B5EF4-FFF2-40B4-BE49-F238E27FC236}">
                <a16:creationId xmlns:a16="http://schemas.microsoft.com/office/drawing/2014/main" id="{A41720D7-E80B-930E-9601-39412781EC51}"/>
              </a:ext>
            </a:extLst>
          </p:cNvPr>
          <p:cNvSpPr txBox="1"/>
          <p:nvPr/>
        </p:nvSpPr>
        <p:spPr>
          <a:xfrm>
            <a:off x="4358640" y="4785360"/>
            <a:ext cx="418704" cy="646331"/>
          </a:xfrm>
          <a:prstGeom prst="rect">
            <a:avLst/>
          </a:prstGeom>
          <a:noFill/>
        </p:spPr>
        <p:txBody>
          <a:bodyPr wrap="none" rtlCol="0">
            <a:spAutoFit/>
          </a:bodyPr>
          <a:lstStyle/>
          <a:p>
            <a:r>
              <a:rPr lang="lv-LV" sz="3600" b="1" dirty="0">
                <a:solidFill>
                  <a:srgbClr val="FF0000"/>
                </a:solidFill>
              </a:rPr>
              <a:t>1</a:t>
            </a:r>
          </a:p>
        </p:txBody>
      </p:sp>
      <p:sp>
        <p:nvSpPr>
          <p:cNvPr id="7" name="TextBox 6">
            <a:extLst>
              <a:ext uri="{FF2B5EF4-FFF2-40B4-BE49-F238E27FC236}">
                <a16:creationId xmlns:a16="http://schemas.microsoft.com/office/drawing/2014/main" id="{E622BDD3-9F48-4FAC-3649-347DA41FCB09}"/>
              </a:ext>
            </a:extLst>
          </p:cNvPr>
          <p:cNvSpPr txBox="1"/>
          <p:nvPr/>
        </p:nvSpPr>
        <p:spPr>
          <a:xfrm>
            <a:off x="3698240" y="5262880"/>
            <a:ext cx="418704" cy="646331"/>
          </a:xfrm>
          <a:prstGeom prst="rect">
            <a:avLst/>
          </a:prstGeom>
          <a:noFill/>
        </p:spPr>
        <p:txBody>
          <a:bodyPr wrap="none" rtlCol="0">
            <a:spAutoFit/>
          </a:bodyPr>
          <a:lstStyle/>
          <a:p>
            <a:r>
              <a:rPr lang="lv-LV" sz="3600" b="1" dirty="0">
                <a:solidFill>
                  <a:srgbClr val="FF0000"/>
                </a:solidFill>
              </a:rPr>
              <a:t>2</a:t>
            </a:r>
          </a:p>
        </p:txBody>
      </p:sp>
    </p:spTree>
    <p:extLst>
      <p:ext uri="{BB962C8B-B14F-4D97-AF65-F5344CB8AC3E}">
        <p14:creationId xmlns:p14="http://schemas.microsoft.com/office/powerpoint/2010/main" val="238378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57AF0A6-A5BB-194C-3EAF-F5A51E8DBA56}"/>
              </a:ext>
            </a:extLst>
          </p:cNvPr>
          <p:cNvSpPr>
            <a:spLocks noGrp="1"/>
          </p:cNvSpPr>
          <p:nvPr>
            <p:ph type="title"/>
          </p:nvPr>
        </p:nvSpPr>
        <p:spPr/>
        <p:txBody>
          <a:bodyPr/>
          <a:lstStyle/>
          <a:p>
            <a:r>
              <a:rPr lang="lt-LT" dirty="0"/>
              <a:t>Pridėti naują klausimą</a:t>
            </a:r>
            <a:endParaRPr lang="en-GB" noProof="0" dirty="0"/>
          </a:p>
        </p:txBody>
      </p:sp>
      <p:sp>
        <p:nvSpPr>
          <p:cNvPr id="3" name="Satura vietturis 2">
            <a:extLst>
              <a:ext uri="{FF2B5EF4-FFF2-40B4-BE49-F238E27FC236}">
                <a16:creationId xmlns:a16="http://schemas.microsoft.com/office/drawing/2014/main" id="{B00FAF3F-8516-881E-DE82-5DABC8F53364}"/>
              </a:ext>
            </a:extLst>
          </p:cNvPr>
          <p:cNvSpPr>
            <a:spLocks noGrp="1"/>
          </p:cNvSpPr>
          <p:nvPr>
            <p:ph idx="1"/>
          </p:nvPr>
        </p:nvSpPr>
        <p:spPr/>
        <p:txBody>
          <a:bodyPr/>
          <a:lstStyle/>
          <a:p>
            <a:r>
              <a:rPr lang="lt-LT" noProof="0" dirty="0"/>
              <a:t> Norėdami pridėti klausimą, dešinėje formos pusėje esančiame meniu spustelėkite pliuso ženklą +, tada pasirinkite norimo pridėti klausimo tipą ir sukurkite naują klausimą.</a:t>
            </a:r>
            <a:endParaRPr lang="en-GB" noProof="0" dirty="0"/>
          </a:p>
        </p:txBody>
      </p:sp>
      <p:pic>
        <p:nvPicPr>
          <p:cNvPr id="5" name="Attēls 4">
            <a:extLst>
              <a:ext uri="{FF2B5EF4-FFF2-40B4-BE49-F238E27FC236}">
                <a16:creationId xmlns:a16="http://schemas.microsoft.com/office/drawing/2014/main" id="{ACE2B256-817F-81F1-6CDA-AF3A3B5B58FE}"/>
              </a:ext>
            </a:extLst>
          </p:cNvPr>
          <p:cNvPicPr>
            <a:picLocks noChangeAspect="1"/>
          </p:cNvPicPr>
          <p:nvPr/>
        </p:nvPicPr>
        <p:blipFill>
          <a:blip r:embed="rId3"/>
          <a:stretch>
            <a:fillRect/>
          </a:stretch>
        </p:blipFill>
        <p:spPr>
          <a:xfrm>
            <a:off x="990239" y="3312042"/>
            <a:ext cx="8321761" cy="2712955"/>
          </a:xfrm>
          <a:prstGeom prst="rect">
            <a:avLst/>
          </a:prstGeom>
        </p:spPr>
      </p:pic>
      <p:sp>
        <p:nvSpPr>
          <p:cNvPr id="6" name="Taisnstūris 5">
            <a:extLst>
              <a:ext uri="{FF2B5EF4-FFF2-40B4-BE49-F238E27FC236}">
                <a16:creationId xmlns:a16="http://schemas.microsoft.com/office/drawing/2014/main" id="{D159B6D1-B216-277A-65C0-7E24A627CC2D}"/>
              </a:ext>
            </a:extLst>
          </p:cNvPr>
          <p:cNvSpPr/>
          <p:nvPr/>
        </p:nvSpPr>
        <p:spPr>
          <a:xfrm>
            <a:off x="8432800" y="3281562"/>
            <a:ext cx="518160" cy="46747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9354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C89C18-E1F9-CAE6-8123-C894CD24DE4B}"/>
              </a:ext>
            </a:extLst>
          </p:cNvPr>
          <p:cNvSpPr>
            <a:spLocks noGrp="1"/>
          </p:cNvSpPr>
          <p:nvPr>
            <p:ph type="title"/>
          </p:nvPr>
        </p:nvSpPr>
        <p:spPr/>
        <p:txBody>
          <a:bodyPr/>
          <a:lstStyle/>
          <a:p>
            <a:pPr algn="ctr"/>
            <a:r>
              <a:rPr lang="lt-LT" dirty="0"/>
              <a:t>K</a:t>
            </a:r>
            <a:r>
              <a:rPr lang="lt-LT" noProof="0" dirty="0"/>
              <a:t>lausimų tipai</a:t>
            </a:r>
            <a:endParaRPr lang="en-GB" noProof="0" dirty="0"/>
          </a:p>
        </p:txBody>
      </p:sp>
      <p:sp>
        <p:nvSpPr>
          <p:cNvPr id="3" name="Satura vietturis 2">
            <a:extLst>
              <a:ext uri="{FF2B5EF4-FFF2-40B4-BE49-F238E27FC236}">
                <a16:creationId xmlns:a16="http://schemas.microsoft.com/office/drawing/2014/main" id="{17FFE026-A99C-BFAF-C145-03E386B13CEC}"/>
              </a:ext>
            </a:extLst>
          </p:cNvPr>
          <p:cNvSpPr>
            <a:spLocks noGrp="1"/>
          </p:cNvSpPr>
          <p:nvPr>
            <p:ph idx="1"/>
          </p:nvPr>
        </p:nvSpPr>
        <p:spPr>
          <a:xfrm>
            <a:off x="838200" y="1825625"/>
            <a:ext cx="8305800" cy="4351338"/>
          </a:xfrm>
        </p:spPr>
        <p:txBody>
          <a:bodyPr>
            <a:normAutofit fontScale="92500" lnSpcReduction="10000"/>
          </a:bodyPr>
          <a:lstStyle/>
          <a:p>
            <a:r>
              <a:rPr lang="lt-LT" b="1" noProof="0" dirty="0"/>
              <a:t>Trumpas atsakymas: naudokite, kai reikia glaustų atsakymų. Dėžutė nedidelė, puikiai tinka trumpiems atsakymams.</a:t>
            </a:r>
          </a:p>
          <a:p>
            <a:r>
              <a:rPr lang="lt-LT" b="1" noProof="0" dirty="0"/>
              <a:t>Pastraipa: naudokite, kai reikia ilgesnių ir išsamesnių atsakymų. Tai suteikia didesnį teksto laukelį.</a:t>
            </a:r>
          </a:p>
          <a:p>
            <a:r>
              <a:rPr lang="lt-LT" b="1" noProof="0" dirty="0"/>
              <a:t>Keli pasirinkimai: idealiai tinka pateikti ribotas atsakymų parinktis. Tai supaprastina analizę ir užtikrina standartizuotus atsakymus, tačiau gali būti lengviau nei atviri testų klausimai.</a:t>
            </a:r>
          </a:p>
          <a:p>
            <a:r>
              <a:rPr lang="lt-LT" b="1" noProof="0" dirty="0"/>
              <a:t>Žymieji langeliai: panašūs į klausimus su atsakymų variantais, tačiau čia formų užpildai gali pasirinkti daugiau nei vieną parinktį.</a:t>
            </a:r>
            <a:endParaRPr lang="en-GB" noProof="0" dirty="0"/>
          </a:p>
        </p:txBody>
      </p:sp>
      <p:pic>
        <p:nvPicPr>
          <p:cNvPr id="4098" name="Picture 2">
            <a:extLst>
              <a:ext uri="{FF2B5EF4-FFF2-40B4-BE49-F238E27FC236}">
                <a16:creationId xmlns:a16="http://schemas.microsoft.com/office/drawing/2014/main" id="{8AC294E6-7B08-6A83-0F98-4894E640A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727" y="365125"/>
            <a:ext cx="1850073" cy="598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9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C89C18-E1F9-CAE6-8123-C894CD24DE4B}"/>
              </a:ext>
            </a:extLst>
          </p:cNvPr>
          <p:cNvSpPr>
            <a:spLocks noGrp="1"/>
          </p:cNvSpPr>
          <p:nvPr>
            <p:ph type="title"/>
          </p:nvPr>
        </p:nvSpPr>
        <p:spPr/>
        <p:txBody>
          <a:bodyPr/>
          <a:lstStyle/>
          <a:p>
            <a:pPr algn="ctr"/>
            <a:r>
              <a:rPr lang="lt-LT" dirty="0"/>
              <a:t>Klausimų tipai </a:t>
            </a:r>
            <a:r>
              <a:rPr lang="en-GB" noProof="0" dirty="0"/>
              <a:t>II</a:t>
            </a:r>
          </a:p>
        </p:txBody>
      </p:sp>
      <p:sp>
        <p:nvSpPr>
          <p:cNvPr id="3" name="Satura vietturis 2">
            <a:extLst>
              <a:ext uri="{FF2B5EF4-FFF2-40B4-BE49-F238E27FC236}">
                <a16:creationId xmlns:a16="http://schemas.microsoft.com/office/drawing/2014/main" id="{17FFE026-A99C-BFAF-C145-03E386B13CEC}"/>
              </a:ext>
            </a:extLst>
          </p:cNvPr>
          <p:cNvSpPr>
            <a:spLocks noGrp="1"/>
          </p:cNvSpPr>
          <p:nvPr>
            <p:ph idx="1"/>
          </p:nvPr>
        </p:nvSpPr>
        <p:spPr>
          <a:xfrm>
            <a:off x="838200" y="1825625"/>
            <a:ext cx="8305800" cy="4351338"/>
          </a:xfrm>
        </p:spPr>
        <p:txBody>
          <a:bodyPr>
            <a:normAutofit fontScale="92500" lnSpcReduction="10000"/>
          </a:bodyPr>
          <a:lstStyle/>
          <a:p>
            <a:pPr algn="l"/>
            <a:r>
              <a:rPr lang="lt-LT" b="1" i="0" noProof="0" dirty="0">
                <a:solidFill>
                  <a:srgbClr val="000000"/>
                </a:solidFill>
                <a:effectLst/>
              </a:rPr>
              <a:t>Išskleidžiamasis meniu: panašus į klausimus su keliais atsakymų variantais, tačiau parinktys yra paslėptos, kol formos užpildas nepaspaudžia išskleidžiamojo meniu.</a:t>
            </a:r>
          </a:p>
          <a:p>
            <a:pPr algn="l"/>
            <a:r>
              <a:rPr lang="lt-LT" b="1" i="0" noProof="0" dirty="0">
                <a:solidFill>
                  <a:srgbClr val="000000"/>
                </a:solidFill>
                <a:effectLst/>
              </a:rPr>
              <a:t>Failo įkėlimas: leidžia respondentams įkelti failą.</a:t>
            </a:r>
          </a:p>
          <a:p>
            <a:pPr algn="l"/>
            <a:r>
              <a:rPr lang="lt-LT" b="1" i="0" noProof="0" dirty="0">
                <a:solidFill>
                  <a:srgbClr val="000000"/>
                </a:solidFill>
                <a:effectLst/>
              </a:rPr>
              <a:t>Linijinė skalė: naudokite tai, kai norite surinkti skaitines nuomones skalėje. Skalė gali prasidėti nuo 0 arba 1 ir siekti iki 10, o jūs galite ją tinkinti.</a:t>
            </a:r>
          </a:p>
          <a:p>
            <a:pPr algn="l"/>
            <a:r>
              <a:rPr lang="lt-LT" b="1" i="0" noProof="0" dirty="0">
                <a:solidFill>
                  <a:srgbClr val="000000"/>
                </a:solidFill>
                <a:effectLst/>
              </a:rPr>
              <a:t>Kelių pasirinkimų tinklelis: pagalvokite apie tai kaip apie kelių atsakymų klausimų grupę, sujungtą. Eilutės vaizduoja skirtingus klausimus ar temas, o stulpeliai paprastai naudojami nuomonėms, tačiau gali būti pritaikyti įvairiems </a:t>
            </a:r>
            <a:r>
              <a:rPr lang="lt-LT" b="1" i="0" noProof="0">
                <a:solidFill>
                  <a:srgbClr val="000000"/>
                </a:solidFill>
                <a:effectLst/>
              </a:rPr>
              <a:t>tikslams.</a:t>
            </a:r>
            <a:endParaRPr lang="lt-LT" b="1" i="0" noProof="0" dirty="0">
              <a:solidFill>
                <a:srgbClr val="000000"/>
              </a:solidFill>
              <a:effectLst/>
            </a:endParaRPr>
          </a:p>
        </p:txBody>
      </p:sp>
      <p:pic>
        <p:nvPicPr>
          <p:cNvPr id="4098" name="Picture 2">
            <a:extLst>
              <a:ext uri="{FF2B5EF4-FFF2-40B4-BE49-F238E27FC236}">
                <a16:creationId xmlns:a16="http://schemas.microsoft.com/office/drawing/2014/main" id="{8AC294E6-7B08-6A83-0F98-4894E640A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727" y="365125"/>
            <a:ext cx="1850073" cy="598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6204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3758</Words>
  <Application>Microsoft Office PowerPoint</Application>
  <PresentationFormat>Widescreen</PresentationFormat>
  <Paragraphs>287</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Google Sans</vt:lpstr>
      <vt:lpstr>Roboto</vt:lpstr>
      <vt:lpstr>Söhne</vt:lpstr>
      <vt:lpstr>TiemposTextWeb</vt:lpstr>
      <vt:lpstr>Office dizains</vt:lpstr>
      <vt:lpstr>Google Forms</vt:lpstr>
      <vt:lpstr>Prieš pradedant</vt:lpstr>
      <vt:lpstr>Kodėl man reikia naudoti „Google“ formas?</vt:lpstr>
      <vt:lpstr>Sukurk naują formą</vt:lpstr>
      <vt:lpstr> Įvadas į „Google“ formas (sąsaja) </vt:lpstr>
      <vt:lpstr> Pakeiskite formos pavadinimą ir aprašymą</vt:lpstr>
      <vt:lpstr>Pridėti naują klausimą</vt:lpstr>
      <vt:lpstr>Klausimų tipai</vt:lpstr>
      <vt:lpstr>Klausimų tipai II</vt:lpstr>
      <vt:lpstr>Klausimų tipai </vt:lpstr>
      <vt:lpstr>Klausimo nustatymai</vt:lpstr>
      <vt:lpstr>Pridėkite vaizdų ir vaizdo įrašų</vt:lpstr>
      <vt:lpstr>Example:</vt:lpstr>
      <vt:lpstr>Temų taikymas</vt:lpstr>
      <vt:lpstr>Temų taikymas</vt:lpstr>
      <vt:lpstr>Temų taikymas: prieš ir po</vt:lpstr>
      <vt:lpstr>. Formos nustatymų ir nuostatų nustatymas.</vt:lpstr>
      <vt:lpstr>Formos siuntimas </vt:lpstr>
      <vt:lpstr> Atsakymų rinkimas ir rezultatų peržiūra</vt:lpstr>
      <vt:lpstr> Atsakymų rinkimas ir rezultatų peržiūra</vt:lpstr>
      <vt:lpstr> Dalijimasis ir bendradarbiavimas naudojant formas</vt:lpstr>
      <vt:lpstr>Bendrinti ir bendradarbiauti naudojant „Google“ formas būtina dėl kelių priežasčių: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Forms</dc:title>
  <dc:creator>Edvarts Pāvulēns</dc:creator>
  <cp:lastModifiedBy>37069882668</cp:lastModifiedBy>
  <cp:revision>25</cp:revision>
  <dcterms:created xsi:type="dcterms:W3CDTF">2023-10-07T09:07:23Z</dcterms:created>
  <dcterms:modified xsi:type="dcterms:W3CDTF">2024-05-21T16:05:24Z</dcterms:modified>
</cp:coreProperties>
</file>