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eta Baukse" initials="VB" lastIdx="1" clrIdx="0">
    <p:extLst>
      <p:ext uri="{19B8F6BF-5375-455C-9EA6-DF929625EA0E}">
        <p15:presenceInfo xmlns:p15="http://schemas.microsoft.com/office/powerpoint/2012/main" userId="Vineta Bauk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6" d="100"/>
          <a:sy n="86" d="100"/>
        </p:scale>
        <p:origin x="37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17.09.2021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92792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17.09.2021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6769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17.09.2021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309903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7D42-5D0B-49ED-B0E0-71889667AC11}" type="datetimeFigureOut">
              <a:rPr lang="lv-LV" smtClean="0"/>
              <a:t>17.09.2021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327198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67D42-5D0B-49ED-B0E0-71889667AC11}" type="datetimeFigureOut">
              <a:rPr lang="lv-LV" smtClean="0"/>
              <a:t>17.09.2021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71875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67D42-5D0B-49ED-B0E0-71889667AC11}" type="datetimeFigureOut">
              <a:rPr lang="lv-LV" smtClean="0"/>
              <a:t>17.09.2021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16020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67D42-5D0B-49ED-B0E0-71889667AC11}" type="datetimeFigureOut">
              <a:rPr lang="lv-LV" smtClean="0"/>
              <a:t>17.09.2021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19687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67D42-5D0B-49ED-B0E0-71889667AC11}" type="datetimeFigureOut">
              <a:rPr lang="lv-LV" smtClean="0"/>
              <a:t>17.09.2021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225968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67D42-5D0B-49ED-B0E0-71889667AC11}" type="datetimeFigureOut">
              <a:rPr lang="lv-LV" smtClean="0"/>
              <a:t>17.09.2021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44684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67D42-5D0B-49ED-B0E0-71889667AC11}" type="datetimeFigureOut">
              <a:rPr lang="lv-LV" smtClean="0"/>
              <a:t>17.09.2021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243016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67D42-5D0B-49ED-B0E0-71889667AC11}" type="datetimeFigureOut">
              <a:rPr lang="lv-LV" smtClean="0"/>
              <a:t>17.09.2021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6E62816-4CE2-43B1-9174-745F689684E6}" type="slidenum">
              <a:rPr lang="lv-LV" smtClean="0"/>
              <a:t>‹#›</a:t>
            </a:fld>
            <a:endParaRPr lang="lv-LV"/>
          </a:p>
        </p:txBody>
      </p:sp>
    </p:spTree>
    <p:extLst>
      <p:ext uri="{BB962C8B-B14F-4D97-AF65-F5344CB8AC3E}">
        <p14:creationId xmlns:p14="http://schemas.microsoft.com/office/powerpoint/2010/main" val="204475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67D42-5D0B-49ED-B0E0-71889667AC11}" type="datetimeFigureOut">
              <a:rPr lang="lv-LV" smtClean="0"/>
              <a:t>17.09.2021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62816-4CE2-43B1-9174-745F689684E6}" type="slidenum">
              <a:rPr lang="lv-LV" smtClean="0"/>
              <a:t>‹#›</a:t>
            </a:fld>
            <a:endParaRPr lang="lv-LV"/>
          </a:p>
        </p:txBody>
      </p:sp>
    </p:spTree>
    <p:extLst>
      <p:ext uri="{BB962C8B-B14F-4D97-AF65-F5344CB8AC3E}">
        <p14:creationId xmlns:p14="http://schemas.microsoft.com/office/powerpoint/2010/main" val="33433607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6185-4889-442C-95CE-5D77E410C94E}"/>
              </a:ext>
            </a:extLst>
          </p:cNvPr>
          <p:cNvSpPr>
            <a:spLocks noGrp="1"/>
          </p:cNvSpPr>
          <p:nvPr>
            <p:ph type="ctrTitle"/>
          </p:nvPr>
        </p:nvSpPr>
        <p:spPr>
          <a:xfrm>
            <a:off x="1524000" y="1433082"/>
            <a:ext cx="9144000" cy="2387600"/>
          </a:xfrm>
        </p:spPr>
        <p:txBody>
          <a:bodyPr/>
          <a:lstStyle/>
          <a:p>
            <a:r>
              <a:rPr lang="lt-LT" dirty="0"/>
              <a:t>LAIKYSENA IR EMOCIJOS</a:t>
            </a:r>
            <a:br>
              <a:rPr lang="en-US" dirty="0"/>
            </a:br>
            <a:r>
              <a:rPr lang="en-US" dirty="0"/>
              <a:t>(II DALIS)</a:t>
            </a:r>
            <a:endParaRPr lang="lv-LV" dirty="0"/>
          </a:p>
        </p:txBody>
      </p:sp>
      <p:sp>
        <p:nvSpPr>
          <p:cNvPr id="3" name="Subtitle 2">
            <a:extLst>
              <a:ext uri="{FF2B5EF4-FFF2-40B4-BE49-F238E27FC236}">
                <a16:creationId xmlns:a16="http://schemas.microsoft.com/office/drawing/2014/main" id="{572CDFC9-2631-4C0B-A3CB-7DC933FE2B4D}"/>
              </a:ext>
            </a:extLst>
          </p:cNvPr>
          <p:cNvSpPr>
            <a:spLocks noGrp="1"/>
          </p:cNvSpPr>
          <p:nvPr>
            <p:ph type="subTitle" idx="1"/>
          </p:nvPr>
        </p:nvSpPr>
        <p:spPr>
          <a:xfrm>
            <a:off x="1524000" y="3731334"/>
            <a:ext cx="9144000" cy="2505722"/>
          </a:xfrm>
        </p:spPr>
        <p:txBody>
          <a:bodyPr>
            <a:normAutofit/>
          </a:bodyPr>
          <a:lstStyle/>
          <a:p>
            <a:pPr>
              <a:lnSpc>
                <a:spcPct val="150000"/>
              </a:lnSpc>
            </a:pPr>
            <a:r>
              <a:rPr lang="lv-LV" b="1" dirty="0"/>
              <a:t>Amžius ne kliūtis</a:t>
            </a:r>
          </a:p>
          <a:p>
            <a:pPr>
              <a:lnSpc>
                <a:spcPct val="150000"/>
              </a:lnSpc>
            </a:pPr>
            <a:r>
              <a:rPr lang="lv-LV" b="1" dirty="0"/>
              <a:t> </a:t>
            </a:r>
            <a:r>
              <a:rPr lang="lv-LV" dirty="0"/>
              <a:t>Vineta Baukše</a:t>
            </a:r>
          </a:p>
          <a:p>
            <a:pPr>
              <a:lnSpc>
                <a:spcPct val="150000"/>
              </a:lnSpc>
            </a:pPr>
            <a:r>
              <a:rPr lang="lv-LV" dirty="0"/>
              <a:t>2021</a:t>
            </a:r>
          </a:p>
        </p:txBody>
      </p:sp>
    </p:spTree>
    <p:extLst>
      <p:ext uri="{BB962C8B-B14F-4D97-AF65-F5344CB8AC3E}">
        <p14:creationId xmlns:p14="http://schemas.microsoft.com/office/powerpoint/2010/main" val="420203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F5E8-C17F-4086-9A54-B87F7B6C7A0F}"/>
              </a:ext>
            </a:extLst>
          </p:cNvPr>
          <p:cNvSpPr>
            <a:spLocks noGrp="1"/>
          </p:cNvSpPr>
          <p:nvPr>
            <p:ph type="title"/>
          </p:nvPr>
        </p:nvSpPr>
        <p:spPr/>
        <p:txBody>
          <a:bodyPr/>
          <a:lstStyle/>
          <a:p>
            <a:pPr algn="ctr"/>
            <a:r>
              <a:rPr lang="lv-LV" dirty="0"/>
              <a:t>Laikysena ir emocijos</a:t>
            </a:r>
          </a:p>
        </p:txBody>
      </p:sp>
      <p:sp>
        <p:nvSpPr>
          <p:cNvPr id="3" name="Content Placeholder 2">
            <a:extLst>
              <a:ext uri="{FF2B5EF4-FFF2-40B4-BE49-F238E27FC236}">
                <a16:creationId xmlns:a16="http://schemas.microsoft.com/office/drawing/2014/main" id="{8B247504-C661-4D59-ABDD-01CC0E0E3D2F}"/>
              </a:ext>
            </a:extLst>
          </p:cNvPr>
          <p:cNvSpPr>
            <a:spLocks noGrp="1"/>
          </p:cNvSpPr>
          <p:nvPr>
            <p:ph idx="1"/>
          </p:nvPr>
        </p:nvSpPr>
        <p:spPr>
          <a:xfrm>
            <a:off x="838200" y="1825625"/>
            <a:ext cx="5163105" cy="4351338"/>
          </a:xfrm>
        </p:spPr>
        <p:txBody>
          <a:bodyPr>
            <a:normAutofit fontScale="92500" lnSpcReduction="20000"/>
          </a:bodyPr>
          <a:lstStyle/>
          <a:p>
            <a:r>
              <a:rPr lang="lt-LT" dirty="0"/>
              <a:t>Manekenės poza.</a:t>
            </a:r>
          </a:p>
          <a:p>
            <a:r>
              <a:rPr lang="lt-LT" dirty="0"/>
              <a:t>Šie žmonės visada galvoja, kad į juos kažkas žiūri, todėl dažnai dirbtinai pozuoja.</a:t>
            </a:r>
          </a:p>
          <a:p>
            <a:r>
              <a:rPr lang="lt-LT" dirty="0"/>
              <a:t>Tai tokie žmonės, kurie susitikę bučiuoja jus į abu skruostus ir tuoj dairosi kas į jus pažiūrėjo.</a:t>
            </a:r>
          </a:p>
          <a:p>
            <a:r>
              <a:rPr lang="lt-LT" dirty="0"/>
              <a:t>Dažnai jie stovi kavinėje prie baro ir vaizduoja žmones, gimusius gyventi prabangų aukštuomenės gyvenimą. Ir nors jie atrodo kaip savimylos snobai, iš tikrųjų yra kuklūs, nepasitikintys ir  </a:t>
            </a:r>
            <a:r>
              <a:rPr lang="lt-LT" dirty="0" err="1"/>
              <a:t>egocentriški</a:t>
            </a:r>
            <a:r>
              <a:rPr lang="lt-LT" dirty="0"/>
              <a:t>.</a:t>
            </a:r>
          </a:p>
        </p:txBody>
      </p:sp>
      <p:pic>
        <p:nvPicPr>
          <p:cNvPr id="10242" name="Picture 2" descr="Free photo Beautiful Model Posing Posture - Max Pixel">
            <a:extLst>
              <a:ext uri="{FF2B5EF4-FFF2-40B4-BE49-F238E27FC236}">
                <a16:creationId xmlns:a16="http://schemas.microsoft.com/office/drawing/2014/main" id="{F2AF8D2B-9B95-4CDA-BD85-FD3A4B165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742" y="1453033"/>
            <a:ext cx="3400336" cy="509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7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A6A4-BDA2-4990-A338-3D7C90181708}"/>
              </a:ext>
            </a:extLst>
          </p:cNvPr>
          <p:cNvSpPr>
            <a:spLocks noGrp="1"/>
          </p:cNvSpPr>
          <p:nvPr>
            <p:ph type="title"/>
          </p:nvPr>
        </p:nvSpPr>
        <p:spPr/>
        <p:txBody>
          <a:bodyPr/>
          <a:lstStyle/>
          <a:p>
            <a:pPr algn="ctr"/>
            <a:r>
              <a:rPr lang="lv-LV" dirty="0"/>
              <a:t>Laikysena ir emocijos</a:t>
            </a:r>
          </a:p>
        </p:txBody>
      </p:sp>
      <p:sp>
        <p:nvSpPr>
          <p:cNvPr id="3" name="Content Placeholder 2">
            <a:extLst>
              <a:ext uri="{FF2B5EF4-FFF2-40B4-BE49-F238E27FC236}">
                <a16:creationId xmlns:a16="http://schemas.microsoft.com/office/drawing/2014/main" id="{B2E83E71-7566-4890-863E-1D91B1498338}"/>
              </a:ext>
            </a:extLst>
          </p:cNvPr>
          <p:cNvSpPr>
            <a:spLocks noGrp="1"/>
          </p:cNvSpPr>
          <p:nvPr>
            <p:ph idx="1"/>
          </p:nvPr>
        </p:nvSpPr>
        <p:spPr>
          <a:xfrm>
            <a:off x="838200" y="1825625"/>
            <a:ext cx="4790243" cy="4351338"/>
          </a:xfrm>
        </p:spPr>
        <p:txBody>
          <a:bodyPr/>
          <a:lstStyle/>
          <a:p>
            <a:r>
              <a:rPr lang="lt-LT" dirty="0"/>
              <a:t>Uždara poza. </a:t>
            </a:r>
          </a:p>
          <a:p>
            <a:r>
              <a:rPr lang="lt-LT" dirty="0"/>
              <a:t>Žmonės, kuriems nepatinka jų pašnekovas, arba jie nesutinka su tuo ką jis sako, dažnai išsako savo poziciją kūno kalba. Jie išsitiesia ir sukryžiuoja ant krūtinės rankas. </a:t>
            </a:r>
          </a:p>
        </p:txBody>
      </p:sp>
      <p:pic>
        <p:nvPicPr>
          <p:cNvPr id="11266" name="Picture 2" descr="closed-body-posture - Flourish Yoga">
            <a:extLst>
              <a:ext uri="{FF2B5EF4-FFF2-40B4-BE49-F238E27FC236}">
                <a16:creationId xmlns:a16="http://schemas.microsoft.com/office/drawing/2014/main" id="{4F052A03-E7CA-4503-AA72-8E48FD507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945" y="1690688"/>
            <a:ext cx="40862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9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E79D-DEFF-44D1-A223-53E771E735B4}"/>
              </a:ext>
            </a:extLst>
          </p:cNvPr>
          <p:cNvSpPr>
            <a:spLocks noGrp="1"/>
          </p:cNvSpPr>
          <p:nvPr>
            <p:ph type="title"/>
          </p:nvPr>
        </p:nvSpPr>
        <p:spPr/>
        <p:txBody>
          <a:bodyPr/>
          <a:lstStyle/>
          <a:p>
            <a:pPr algn="ctr"/>
            <a:r>
              <a:rPr lang="lv-LV" dirty="0"/>
              <a:t>Laikysena ir emocijos</a:t>
            </a:r>
          </a:p>
        </p:txBody>
      </p:sp>
      <p:sp>
        <p:nvSpPr>
          <p:cNvPr id="3" name="Content Placeholder 2">
            <a:extLst>
              <a:ext uri="{FF2B5EF4-FFF2-40B4-BE49-F238E27FC236}">
                <a16:creationId xmlns:a16="http://schemas.microsoft.com/office/drawing/2014/main" id="{1D2AB76B-BEC9-466A-AD1E-BD0F2F43A0FE}"/>
              </a:ext>
            </a:extLst>
          </p:cNvPr>
          <p:cNvSpPr>
            <a:spLocks noGrp="1"/>
          </p:cNvSpPr>
          <p:nvPr>
            <p:ph idx="1"/>
          </p:nvPr>
        </p:nvSpPr>
        <p:spPr>
          <a:xfrm>
            <a:off x="838200" y="1825625"/>
            <a:ext cx="5358414" cy="4351338"/>
          </a:xfrm>
        </p:spPr>
        <p:txBody>
          <a:bodyPr>
            <a:normAutofit fontScale="85000" lnSpcReduction="10000"/>
          </a:bodyPr>
          <a:lstStyle/>
          <a:p>
            <a:r>
              <a:rPr lang="lt-LT" dirty="0"/>
              <a:t>Neutrali poza.    </a:t>
            </a:r>
          </a:p>
          <a:p>
            <a:r>
              <a:rPr lang="lt-LT" dirty="0"/>
              <a:t>Žmonės, kurie dar nepriėmė sprendimo dėl pašnekovo pareikštos nuomonės arba ne iki galo suprato situaciją, dažnai stovi suėmę rankas.</a:t>
            </a:r>
          </a:p>
          <a:p>
            <a:r>
              <a:rPr lang="lt-LT" dirty="0"/>
              <a:t>Sėdėdami jie paprastai užima lūkuriuojančiojo pozą – padeda plaštakas ant kelių ir užkelia koją ant kojos. </a:t>
            </a:r>
          </a:p>
          <a:p>
            <a:r>
              <a:rPr lang="lt-LT" dirty="0"/>
              <a:t>Jų poza, kai nugara tiesi ir galva pakelta, dalinai atvira, bet ant kelių sudėtos plaštakos sukryžiuotais pirštais, aukštai pakelta koja rodo dalinį užsidarymą. </a:t>
            </a:r>
          </a:p>
          <a:p>
            <a:endParaRPr lang="lv-LV" dirty="0"/>
          </a:p>
        </p:txBody>
      </p:sp>
      <p:pic>
        <p:nvPicPr>
          <p:cNvPr id="12290" name="Picture 2">
            <a:extLst>
              <a:ext uri="{FF2B5EF4-FFF2-40B4-BE49-F238E27FC236}">
                <a16:creationId xmlns:a16="http://schemas.microsoft.com/office/drawing/2014/main" id="{EA4A5E5F-87B4-4ED1-8319-241EDB19BC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121" y="1468114"/>
            <a:ext cx="3159086" cy="502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9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4F0C-AA2A-4609-8C12-839E185C8108}"/>
              </a:ext>
            </a:extLst>
          </p:cNvPr>
          <p:cNvSpPr>
            <a:spLocks noGrp="1"/>
          </p:cNvSpPr>
          <p:nvPr>
            <p:ph type="title"/>
          </p:nvPr>
        </p:nvSpPr>
        <p:spPr/>
        <p:txBody>
          <a:bodyPr/>
          <a:lstStyle/>
          <a:p>
            <a:pPr algn="ctr"/>
            <a:r>
              <a:rPr lang="lv-LV" dirty="0"/>
              <a:t>Laikysea ir emocijos</a:t>
            </a:r>
          </a:p>
        </p:txBody>
      </p:sp>
      <p:sp>
        <p:nvSpPr>
          <p:cNvPr id="3" name="Content Placeholder 2">
            <a:extLst>
              <a:ext uri="{FF2B5EF4-FFF2-40B4-BE49-F238E27FC236}">
                <a16:creationId xmlns:a16="http://schemas.microsoft.com/office/drawing/2014/main" id="{1C508653-462F-4A57-A0C3-D17A3C49975A}"/>
              </a:ext>
            </a:extLst>
          </p:cNvPr>
          <p:cNvSpPr>
            <a:spLocks noGrp="1"/>
          </p:cNvSpPr>
          <p:nvPr>
            <p:ph idx="1"/>
          </p:nvPr>
        </p:nvSpPr>
        <p:spPr>
          <a:xfrm>
            <a:off x="838200" y="1825625"/>
            <a:ext cx="5257800" cy="4351338"/>
          </a:xfrm>
        </p:spPr>
        <p:txBody>
          <a:bodyPr>
            <a:normAutofit fontScale="85000" lnSpcReduction="20000"/>
          </a:bodyPr>
          <a:lstStyle/>
          <a:p>
            <a:r>
              <a:rPr lang="lt-LT" dirty="0"/>
              <a:t>Nuobodžiaujanti poza.  </a:t>
            </a:r>
          </a:p>
          <a:p>
            <a:r>
              <a:rPr lang="lt-LT" dirty="0"/>
              <a:t>Žmonės, kuriems pokalbis neįdomus ir nuobodus, pirmiausia nuveda žvilgsnį į šalį, o po to nusisuka visu kūnu. </a:t>
            </a:r>
          </a:p>
          <a:p>
            <a:r>
              <a:rPr lang="lt-LT" dirty="0"/>
              <a:t>Nuobodžiaujančio klausytojo rankos sukryžiuotais pirštais paprastai padėtos ant kelių. Jeigu žmogus visai praranda susidomėjimą, jis nuleidžia galvą arba pradeda ramstyti ją rankomis.</a:t>
            </a:r>
          </a:p>
          <a:p>
            <a:r>
              <a:rPr lang="lt-LT" dirty="0"/>
              <a:t>Viršutinė kūno dalis atsiremia į kėdės atlošą, o kojos ištiestos pirmyn. </a:t>
            </a:r>
          </a:p>
          <a:p>
            <a:r>
              <a:rPr lang="lt-LT" dirty="0"/>
              <a:t>Jeigu žmogus stovi, tai jis būna sunėręs rankų pirštus prieš save, o veidą pasuka į šalį. </a:t>
            </a:r>
          </a:p>
        </p:txBody>
      </p:sp>
      <p:pic>
        <p:nvPicPr>
          <p:cNvPr id="13314" name="Picture 2" descr="There Are Benefits To Your Kids Being Bored This Summer - Kids Safety  Network | Summer kids, Child safety, Kids">
            <a:extLst>
              <a:ext uri="{FF2B5EF4-FFF2-40B4-BE49-F238E27FC236}">
                <a16:creationId xmlns:a16="http://schemas.microsoft.com/office/drawing/2014/main" id="{2115F4AF-175A-4912-AF0D-ACE9F9D10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199" y="2006192"/>
            <a:ext cx="5689246" cy="379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2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68F0-CE5F-4530-AB13-837E98FAC247}"/>
              </a:ext>
            </a:extLst>
          </p:cNvPr>
          <p:cNvSpPr>
            <a:spLocks noGrp="1"/>
          </p:cNvSpPr>
          <p:nvPr>
            <p:ph type="title"/>
          </p:nvPr>
        </p:nvSpPr>
        <p:spPr/>
        <p:txBody>
          <a:bodyPr/>
          <a:lstStyle/>
          <a:p>
            <a:pPr algn="ctr"/>
            <a:r>
              <a:rPr lang="lv-LV" dirty="0"/>
              <a:t>Laisva poza</a:t>
            </a:r>
          </a:p>
        </p:txBody>
      </p:sp>
      <p:sp>
        <p:nvSpPr>
          <p:cNvPr id="3" name="Content Placeholder 2">
            <a:extLst>
              <a:ext uri="{FF2B5EF4-FFF2-40B4-BE49-F238E27FC236}">
                <a16:creationId xmlns:a16="http://schemas.microsoft.com/office/drawing/2014/main" id="{3BA159D7-7DD2-4D0D-993A-E39AA19E964B}"/>
              </a:ext>
            </a:extLst>
          </p:cNvPr>
          <p:cNvSpPr>
            <a:spLocks noGrp="1"/>
          </p:cNvSpPr>
          <p:nvPr>
            <p:ph idx="1"/>
          </p:nvPr>
        </p:nvSpPr>
        <p:spPr>
          <a:xfrm>
            <a:off x="838200" y="1825625"/>
            <a:ext cx="10515600" cy="4752728"/>
          </a:xfrm>
        </p:spPr>
        <p:txBody>
          <a:bodyPr>
            <a:normAutofit fontScale="92500" lnSpcReduction="10000"/>
          </a:bodyPr>
          <a:lstStyle/>
          <a:p>
            <a:r>
              <a:rPr lang="lt-LT" dirty="0"/>
              <a:t>Patariama praktikuoti laisvą pozą – tokiu būdu atrodai neįsitempęs.</a:t>
            </a:r>
          </a:p>
          <a:p>
            <a:r>
              <a:rPr lang="ru-RU" dirty="0"/>
              <a:t>1. </a:t>
            </a:r>
            <a:r>
              <a:rPr lang="lt-LT" dirty="0"/>
              <a:t>viršutiniu pakaušio tašku lengvai tempkis aukštyn.</a:t>
            </a:r>
          </a:p>
          <a:p>
            <a:r>
              <a:rPr lang="ru-RU" dirty="0"/>
              <a:t>2. </a:t>
            </a:r>
            <a:r>
              <a:rPr lang="lt-LT" dirty="0"/>
              <a:t>veidas atpalaiduotas, lūpų kampučiai pakelti aukštyn, dantys nesukąsti.</a:t>
            </a:r>
          </a:p>
          <a:p>
            <a:r>
              <a:rPr lang="ru-RU" dirty="0"/>
              <a:t>3. </a:t>
            </a:r>
            <a:r>
              <a:rPr lang="lt-LT" dirty="0"/>
              <a:t>mentes suvesti už nugaros kuo arčiau prie stuburo, pečiai nuleisti, laisvi.</a:t>
            </a:r>
          </a:p>
          <a:p>
            <a:r>
              <a:rPr lang="ru-RU" dirty="0"/>
              <a:t>4. </a:t>
            </a:r>
            <a:r>
              <a:rPr lang="lt-LT" dirty="0"/>
              <a:t>pilvą lengvai įtraukti.    </a:t>
            </a:r>
          </a:p>
          <a:p>
            <a:r>
              <a:rPr lang="lt-LT" dirty="0"/>
              <a:t>Tai padeda parodyti kitiems, kad tu jautiesi patogiai.</a:t>
            </a:r>
          </a:p>
          <a:p>
            <a:r>
              <a:rPr lang="lt-LT" dirty="0"/>
              <a:t>Jeigu tau sunku įsiminti šią pozą, treniruokis po 3 minutes per dieną stovėdamas prie sienos. Remtis į sieną pakaušiu, pečiais, sėdmenimis, kulnais, pilvas įtrauktas. Kvėpuoti ritmingai ir ramiai. </a:t>
            </a:r>
          </a:p>
          <a:p>
            <a:r>
              <a:rPr lang="lt-LT" dirty="0"/>
              <a:t>Naudok pozos korektorių, kuris atsimins apie laikyseną vietoj tavęs ir primins nugarą laikyti tiesiai, o pečius neleistus. </a:t>
            </a:r>
          </a:p>
          <a:p>
            <a:endParaRPr lang="lv-LV" dirty="0"/>
          </a:p>
        </p:txBody>
      </p:sp>
    </p:spTree>
    <p:extLst>
      <p:ext uri="{BB962C8B-B14F-4D97-AF65-F5344CB8AC3E}">
        <p14:creationId xmlns:p14="http://schemas.microsoft.com/office/powerpoint/2010/main" val="238419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D72C72-5E84-47E0-9ADC-12110DFDF187}"/>
              </a:ext>
            </a:extLst>
          </p:cNvPr>
          <p:cNvSpPr>
            <a:spLocks noGrp="1"/>
          </p:cNvSpPr>
          <p:nvPr>
            <p:ph type="body" idx="1"/>
          </p:nvPr>
        </p:nvSpPr>
        <p:spPr>
          <a:xfrm>
            <a:off x="836612" y="740129"/>
            <a:ext cx="5157787" cy="823912"/>
          </a:xfrm>
        </p:spPr>
        <p:txBody>
          <a:bodyPr>
            <a:normAutofit/>
          </a:bodyPr>
          <a:lstStyle/>
          <a:p>
            <a:r>
              <a:rPr lang="lv-LV" sz="4000" dirty="0">
                <a:latin typeface="+mj-lt"/>
                <a:cs typeface="Arial" panose="020B0604020202020204" pitchFamily="34" charset="0"/>
              </a:rPr>
              <a:t>Laikysenos stereotipas</a:t>
            </a:r>
            <a:endParaRPr lang="lv-LV" sz="4000" dirty="0">
              <a:latin typeface="+mj-lt"/>
            </a:endParaRPr>
          </a:p>
        </p:txBody>
      </p:sp>
      <p:pic>
        <p:nvPicPr>
          <p:cNvPr id="14344" name="Picture 8" descr="Posture Fitness of the Egoscue® method - Upright Posture Fitness - Look  Younger, Feel Better and Live Pain Free">
            <a:extLst>
              <a:ext uri="{FF2B5EF4-FFF2-40B4-BE49-F238E27FC236}">
                <a16:creationId xmlns:a16="http://schemas.microsoft.com/office/drawing/2014/main" id="{560C6057-CB0B-4201-A4F5-EF49785F6D7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6611" y="1911519"/>
            <a:ext cx="3553323" cy="4737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7B511BE-4C41-443F-9080-EB18A40DE3BE}"/>
              </a:ext>
            </a:extLst>
          </p:cNvPr>
          <p:cNvSpPr>
            <a:spLocks noGrp="1"/>
          </p:cNvSpPr>
          <p:nvPr>
            <p:ph type="body" sz="quarter" idx="3"/>
          </p:nvPr>
        </p:nvSpPr>
        <p:spPr>
          <a:xfrm>
            <a:off x="6096000" y="740129"/>
            <a:ext cx="5183188" cy="823912"/>
          </a:xfrm>
        </p:spPr>
        <p:txBody>
          <a:bodyPr>
            <a:normAutofit/>
          </a:bodyPr>
          <a:lstStyle/>
          <a:p>
            <a:r>
              <a:rPr lang="lv-LV" sz="4000" dirty="0">
                <a:latin typeface="+mj-lt"/>
                <a:cs typeface="Arial" panose="020B0604020202020204" pitchFamily="34" charset="0"/>
              </a:rPr>
              <a:t>Laikysenos korektorius</a:t>
            </a:r>
            <a:endParaRPr lang="lv-LV" sz="4000" dirty="0"/>
          </a:p>
        </p:txBody>
      </p:sp>
      <p:pic>
        <p:nvPicPr>
          <p:cNvPr id="14342" name="Picture 6" descr="Amazon.com: Posture Corrector for Men and Women, Upper Back Brace for  Clavicle Support, Adjustable Back Straightener and Providing Pain Relief  from Neck, Back &amp;amp; Shoulder, (Universal) (F4 Posture Corrector, Regular)  (Generation 1">
            <a:extLst>
              <a:ext uri="{FF2B5EF4-FFF2-40B4-BE49-F238E27FC236}">
                <a16:creationId xmlns:a16="http://schemas.microsoft.com/office/drawing/2014/main" id="{E94433FF-07D9-4472-927C-78617E5840B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94398" y="1911518"/>
            <a:ext cx="4737763" cy="473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2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un Fall Activities for Families - Autumn Bucket List">
            <a:extLst>
              <a:ext uri="{FF2B5EF4-FFF2-40B4-BE49-F238E27FC236}">
                <a16:creationId xmlns:a16="http://schemas.microsoft.com/office/drawing/2014/main" id="{290321E1-48D6-4FF3-8134-B6116BEA3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63" y="-863935"/>
            <a:ext cx="12810477" cy="85641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8F2739-BD7D-4732-81C6-93DBEBC8328C}"/>
              </a:ext>
            </a:extLst>
          </p:cNvPr>
          <p:cNvSpPr>
            <a:spLocks noGrp="1"/>
          </p:cNvSpPr>
          <p:nvPr>
            <p:ph type="title"/>
          </p:nvPr>
        </p:nvSpPr>
        <p:spPr>
          <a:xfrm>
            <a:off x="838200" y="520167"/>
            <a:ext cx="10515600" cy="1325563"/>
          </a:xfrm>
        </p:spPr>
        <p:txBody>
          <a:bodyPr>
            <a:noAutofit/>
          </a:bodyPr>
          <a:lstStyle/>
          <a:p>
            <a:r>
              <a:rPr lang="lt-LT" b="1" dirty="0"/>
              <a:t>Kur tu bebūtum, atsimink: kiekviename judesyje Tu, Tavo pastangos</a:t>
            </a:r>
            <a:r>
              <a:rPr lang="en-US" b="1" dirty="0"/>
              <a:t>! (J. </a:t>
            </a:r>
            <a:r>
              <a:rPr lang="en-US" b="1" dirty="0" err="1"/>
              <a:t>Rainis</a:t>
            </a:r>
            <a:r>
              <a:rPr lang="en-US" b="1" dirty="0"/>
              <a:t>) </a:t>
            </a:r>
            <a:endParaRPr lang="lt-LT" b="1" dirty="0"/>
          </a:p>
        </p:txBody>
      </p:sp>
    </p:spTree>
    <p:extLst>
      <p:ext uri="{BB962C8B-B14F-4D97-AF65-F5344CB8AC3E}">
        <p14:creationId xmlns:p14="http://schemas.microsoft.com/office/powerpoint/2010/main" val="142247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66C-4A87-4C45-8497-CE11AD6EBAA9}"/>
              </a:ext>
            </a:extLst>
          </p:cNvPr>
          <p:cNvSpPr>
            <a:spLocks noGrp="1"/>
          </p:cNvSpPr>
          <p:nvPr>
            <p:ph type="title"/>
          </p:nvPr>
        </p:nvSpPr>
        <p:spPr>
          <a:xfrm>
            <a:off x="838200" y="2766218"/>
            <a:ext cx="10515600" cy="1325563"/>
          </a:xfrm>
        </p:spPr>
        <p:txBody>
          <a:bodyPr/>
          <a:lstStyle/>
          <a:p>
            <a:pPr algn="ctr"/>
            <a:r>
              <a:rPr lang="lv-LV" dirty="0"/>
              <a:t>Ačiū už dėmesį</a:t>
            </a:r>
            <a:r>
              <a:rPr lang="en-US" dirty="0"/>
              <a:t>!</a:t>
            </a:r>
            <a:endParaRPr lang="lv-LV" dirty="0"/>
          </a:p>
        </p:txBody>
      </p:sp>
    </p:spTree>
    <p:extLst>
      <p:ext uri="{BB962C8B-B14F-4D97-AF65-F5344CB8AC3E}">
        <p14:creationId xmlns:p14="http://schemas.microsoft.com/office/powerpoint/2010/main" val="225770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CFB5-9C31-4647-B1C4-713FA12BE50B}"/>
              </a:ext>
            </a:extLst>
          </p:cNvPr>
          <p:cNvSpPr>
            <a:spLocks noGrp="1"/>
          </p:cNvSpPr>
          <p:nvPr>
            <p:ph type="title"/>
          </p:nvPr>
        </p:nvSpPr>
        <p:spPr/>
        <p:txBody>
          <a:bodyPr>
            <a:normAutofit/>
          </a:bodyPr>
          <a:lstStyle/>
          <a:p>
            <a:r>
              <a:rPr lang="lt-LT" dirty="0"/>
              <a:t>Gydomieji ir profilaktiniai pratimai laikysenai gerinti</a:t>
            </a:r>
          </a:p>
        </p:txBody>
      </p:sp>
      <p:sp>
        <p:nvSpPr>
          <p:cNvPr id="3" name="Content Placeholder 2">
            <a:extLst>
              <a:ext uri="{FF2B5EF4-FFF2-40B4-BE49-F238E27FC236}">
                <a16:creationId xmlns:a16="http://schemas.microsoft.com/office/drawing/2014/main" id="{A40D5C9D-A5EF-4AB8-B40D-A4462068F1C4}"/>
              </a:ext>
            </a:extLst>
          </p:cNvPr>
          <p:cNvSpPr>
            <a:spLocks noGrp="1"/>
          </p:cNvSpPr>
          <p:nvPr>
            <p:ph idx="1"/>
          </p:nvPr>
        </p:nvSpPr>
        <p:spPr>
          <a:xfrm>
            <a:off x="838200" y="1825625"/>
            <a:ext cx="4461769" cy="4351338"/>
          </a:xfrm>
        </p:spPr>
        <p:txBody>
          <a:bodyPr>
            <a:normAutofit lnSpcReduction="10000"/>
          </a:bodyPr>
          <a:lstStyle/>
          <a:p>
            <a:r>
              <a:rPr lang="lt-LT" dirty="0"/>
              <a:t>pradžioje laikysenos sutrikimai būna funkciniai ir juos lengva pataisyti aktyviai įtempiant raumenis. Vėliau netaisyklinga laikysena tampa pastovi ir įvyksta įvairios kūno deformacijos.</a:t>
            </a:r>
          </a:p>
          <a:p>
            <a:r>
              <a:rPr lang="lt-LT" dirty="0"/>
              <a:t>netaisyklingos laikysenos profilaktika – tai bendras organizmo stiprinimas</a:t>
            </a:r>
            <a:r>
              <a:rPr lang="en-US" dirty="0"/>
              <a:t>!</a:t>
            </a:r>
            <a:endParaRPr lang="lt-LT" dirty="0"/>
          </a:p>
        </p:txBody>
      </p:sp>
      <p:pic>
        <p:nvPicPr>
          <p:cNvPr id="4098" name="Picture 2" descr="Therapeutic Exercises Get You Back on Track - Advance Physical Therapy">
            <a:extLst>
              <a:ext uri="{FF2B5EF4-FFF2-40B4-BE49-F238E27FC236}">
                <a16:creationId xmlns:a16="http://schemas.microsoft.com/office/drawing/2014/main" id="{21947D0A-0E11-4268-A02C-8CCDB935F2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202" y="1988598"/>
            <a:ext cx="5978452" cy="398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8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662D-0919-4BF1-AB79-B68824D8D0BA}"/>
              </a:ext>
            </a:extLst>
          </p:cNvPr>
          <p:cNvSpPr>
            <a:spLocks noGrp="1"/>
          </p:cNvSpPr>
          <p:nvPr>
            <p:ph type="title"/>
          </p:nvPr>
        </p:nvSpPr>
        <p:spPr/>
        <p:txBody>
          <a:bodyPr>
            <a:normAutofit/>
          </a:bodyPr>
          <a:lstStyle/>
          <a:p>
            <a:pPr algn="ctr"/>
            <a:r>
              <a:rPr lang="en-US" dirty="0" err="1"/>
              <a:t>Gydomosios</a:t>
            </a:r>
            <a:r>
              <a:rPr lang="en-US" dirty="0"/>
              <a:t> </a:t>
            </a:r>
            <a:r>
              <a:rPr lang="en-US" dirty="0" err="1"/>
              <a:t>ir</a:t>
            </a:r>
            <a:r>
              <a:rPr lang="en-US" dirty="0"/>
              <a:t> </a:t>
            </a:r>
            <a:r>
              <a:rPr lang="en-US" dirty="0" err="1"/>
              <a:t>profilaktinės</a:t>
            </a:r>
            <a:r>
              <a:rPr lang="en-US" dirty="0"/>
              <a:t> </a:t>
            </a:r>
            <a:r>
              <a:rPr lang="en-US" dirty="0" err="1"/>
              <a:t>priemon</a:t>
            </a:r>
            <a:r>
              <a:rPr lang="lt-LT" dirty="0"/>
              <a:t>ės laikysenos gerinimui.</a:t>
            </a:r>
            <a:endParaRPr lang="lv-LV" dirty="0"/>
          </a:p>
        </p:txBody>
      </p:sp>
      <p:sp>
        <p:nvSpPr>
          <p:cNvPr id="3" name="Content Placeholder 2">
            <a:extLst>
              <a:ext uri="{FF2B5EF4-FFF2-40B4-BE49-F238E27FC236}">
                <a16:creationId xmlns:a16="http://schemas.microsoft.com/office/drawing/2014/main" id="{2ED34513-F376-4C1A-8C38-EFCE8C7E1923}"/>
              </a:ext>
            </a:extLst>
          </p:cNvPr>
          <p:cNvSpPr>
            <a:spLocks noGrp="1"/>
          </p:cNvSpPr>
          <p:nvPr>
            <p:ph idx="1"/>
          </p:nvPr>
        </p:nvSpPr>
        <p:spPr>
          <a:xfrm>
            <a:off x="838200" y="1825625"/>
            <a:ext cx="10515600" cy="4912526"/>
          </a:xfrm>
        </p:spPr>
        <p:txBody>
          <a:bodyPr>
            <a:normAutofit fontScale="77500" lnSpcReduction="20000"/>
          </a:bodyPr>
          <a:lstStyle/>
          <a:p>
            <a:r>
              <a:rPr lang="lt-LT" b="1" dirty="0"/>
              <a:t>Bendro lavinimo pratimai</a:t>
            </a:r>
            <a:r>
              <a:rPr lang="lt-LT" dirty="0"/>
              <a:t>  - jie daro bendrą įtaką organizmui, padeda harmoningai vystyti visą atramos – judėjimo aparatą, stiprina nugarą, pečius, pilvo ir kojų raumenis, įtakoja judesių koordinacijos vystymąsi.  </a:t>
            </a:r>
          </a:p>
          <a:p>
            <a:r>
              <a:rPr lang="ru-RU" dirty="0"/>
              <a:t>*</a:t>
            </a:r>
            <a:r>
              <a:rPr lang="lt-LT" b="1" dirty="0"/>
              <a:t>Specialieji pratimai</a:t>
            </a:r>
            <a:r>
              <a:rPr lang="lt-LT" dirty="0"/>
              <a:t> – lavina taisyklingos laikysenos pajautimą, treniruoja įvairius analizatorius, kurie dalyvauja išlaikant taisyklingą laikyseną.  Tai pratimai prie veidrodžio (regos analizatorius) prie vertikalios sienos ( </a:t>
            </a:r>
            <a:r>
              <a:rPr lang="lt-LT" dirty="0" err="1"/>
              <a:t>taktilinis</a:t>
            </a:r>
            <a:r>
              <a:rPr lang="lt-LT" dirty="0"/>
              <a:t> ir raumeninis jautrumas), pratimai pusiausvyrai ugdyti ir pratimai su svoriu ant galvos, stuburo atpalaidavimui.  </a:t>
            </a:r>
          </a:p>
          <a:p>
            <a:r>
              <a:rPr lang="lt-LT" b="1" dirty="0"/>
              <a:t>Masažas </a:t>
            </a:r>
            <a:r>
              <a:rPr lang="lt-LT" dirty="0"/>
              <a:t>teigiamai veikia fiziologines ir psichologines funkcijas. Jis visapusiškai</a:t>
            </a:r>
            <a:r>
              <a:rPr lang="lt-LT" b="1" dirty="0"/>
              <a:t> </a:t>
            </a:r>
            <a:r>
              <a:rPr lang="lt-LT" dirty="0"/>
              <a:t>veikia organizmą – stimuliuoja kraujotaką, gerina medžiagų apykaitą, atpalaiduoja pažeistus ar pertemptus raumenis, visą organizmą, jo tonusą, padeda formuoti ir gerinti laikyseną, pagerina savijautą, mažina psichologinę įtampą, gerina miegą. </a:t>
            </a:r>
          </a:p>
          <a:p>
            <a:r>
              <a:rPr lang="lt-LT" b="1" dirty="0"/>
              <a:t>Plaukiojimas  - </a:t>
            </a:r>
            <a:r>
              <a:rPr lang="lt-LT" dirty="0"/>
              <a:t>palankiai veikia </a:t>
            </a:r>
            <a:r>
              <a:rPr lang="lt-LT" dirty="0" err="1"/>
              <a:t>psichomotorinį</a:t>
            </a:r>
            <a:r>
              <a:rPr lang="lt-LT" dirty="0"/>
              <a:t> organizmo vystymąsi. Vanduo teigiamai veikia nervų sistemą, aktyvina medžiagų apykaitą, gerina širdies darbą, kraujotaką ir kvėpavimą. Didina raumenų jėgą ir judesių koordinaciją, normalizuoja raumenų tonusą. Vandenyje tobulėja termoreguliacija, organizmas grūdinasi, nukraunamas stuburas, o taip pat vyksta emocinė relaksacija. </a:t>
            </a:r>
          </a:p>
          <a:p>
            <a:r>
              <a:rPr lang="lt-LT" b="1" dirty="0"/>
              <a:t>Aplinkos veiksnių normalizavimas – </a:t>
            </a:r>
            <a:r>
              <a:rPr lang="lt-LT" dirty="0"/>
              <a:t>adekvatus apšvietimas, oro temperatūra, individo ūgį atitinkantys baldai, dienos režimo laikymasis.</a:t>
            </a:r>
          </a:p>
        </p:txBody>
      </p:sp>
    </p:spTree>
    <p:extLst>
      <p:ext uri="{BB962C8B-B14F-4D97-AF65-F5344CB8AC3E}">
        <p14:creationId xmlns:p14="http://schemas.microsoft.com/office/powerpoint/2010/main" val="16735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B0FC8-12E7-4440-81E2-CE2742DAFBA2}"/>
              </a:ext>
            </a:extLst>
          </p:cNvPr>
          <p:cNvSpPr>
            <a:spLocks noGrp="1"/>
          </p:cNvSpPr>
          <p:nvPr>
            <p:ph idx="1"/>
          </p:nvPr>
        </p:nvSpPr>
        <p:spPr>
          <a:xfrm>
            <a:off x="820445" y="292963"/>
            <a:ext cx="3724922" cy="6345638"/>
          </a:xfrm>
        </p:spPr>
        <p:txBody>
          <a:bodyPr>
            <a:normAutofit fontScale="92500" lnSpcReduction="20000"/>
          </a:bodyPr>
          <a:lstStyle/>
          <a:p>
            <a:r>
              <a:rPr lang="lt-LT" dirty="0"/>
              <a:t>Vienas iš svarbiausių aplinkos veiksnių – kur vyksta fiziniai pratimai – patalpoje ar gamtoje. </a:t>
            </a:r>
          </a:p>
          <a:p>
            <a:r>
              <a:rPr lang="lt-LT" dirty="0"/>
              <a:t>Visais laikais žmogui buvo svarbi gamta, nes mes  patys esame jos dalis. Kai judame, sportuojame lauke, gerėja savijauta ir atsiranda pasitenkinimo jausmas. </a:t>
            </a:r>
          </a:p>
          <a:p>
            <a:r>
              <a:rPr lang="lt-LT" dirty="0"/>
              <a:t>Kai žmonės įtraukiami fizinius </a:t>
            </a:r>
            <a:r>
              <a:rPr lang="lt-LT" dirty="0" err="1"/>
              <a:t>pratimus</a:t>
            </a:r>
            <a:r>
              <a:rPr lang="lt-LT" dirty="0"/>
              <a:t> atlikti lauke, išlaikant teisingą intensyvumą ir dozavimą, gerėja jų savijauta ir gyvenimo kokybė.</a:t>
            </a:r>
          </a:p>
        </p:txBody>
      </p:sp>
      <p:pic>
        <p:nvPicPr>
          <p:cNvPr id="5122" name="Picture 2" descr="Something for Everyone… A Look at the Cultural Arts Department Events &amp;amp;  Activities! — The Knolls">
            <a:extLst>
              <a:ext uri="{FF2B5EF4-FFF2-40B4-BE49-F238E27FC236}">
                <a16:creationId xmlns:a16="http://schemas.microsoft.com/office/drawing/2014/main" id="{FBEBCAA8-D025-4539-AC44-4C6952A4B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240" y="292963"/>
            <a:ext cx="4666003" cy="3112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5 Outdoor Activities to Boost Your Health | Seniors Guide">
            <a:extLst>
              <a:ext uri="{FF2B5EF4-FFF2-40B4-BE49-F238E27FC236}">
                <a16:creationId xmlns:a16="http://schemas.microsoft.com/office/drawing/2014/main" id="{BC985172-4648-42B8-87D9-A4D80702F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240" y="3527932"/>
            <a:ext cx="4666003" cy="311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2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BA96-039D-4ADB-BCE1-F2285186CF59}"/>
              </a:ext>
            </a:extLst>
          </p:cNvPr>
          <p:cNvSpPr>
            <a:spLocks noGrp="1"/>
          </p:cNvSpPr>
          <p:nvPr>
            <p:ph type="title"/>
          </p:nvPr>
        </p:nvSpPr>
        <p:spPr/>
        <p:txBody>
          <a:bodyPr/>
          <a:lstStyle/>
          <a:p>
            <a:pPr algn="ctr"/>
            <a:r>
              <a:rPr lang="lv-LV" dirty="0">
                <a:cs typeface="Arial" panose="020B0604020202020204" pitchFamily="34" charset="0"/>
              </a:rPr>
              <a:t>Fizinis aktyvumas ir emocijos</a:t>
            </a:r>
            <a:endParaRPr lang="lv-LV" dirty="0"/>
          </a:p>
        </p:txBody>
      </p:sp>
      <p:sp>
        <p:nvSpPr>
          <p:cNvPr id="3" name="Content Placeholder 2">
            <a:extLst>
              <a:ext uri="{FF2B5EF4-FFF2-40B4-BE49-F238E27FC236}">
                <a16:creationId xmlns:a16="http://schemas.microsoft.com/office/drawing/2014/main" id="{BC7122A2-3DA5-4E4F-8EFA-3E501CB59072}"/>
              </a:ext>
            </a:extLst>
          </p:cNvPr>
          <p:cNvSpPr>
            <a:spLocks noGrp="1"/>
          </p:cNvSpPr>
          <p:nvPr>
            <p:ph idx="1"/>
          </p:nvPr>
        </p:nvSpPr>
        <p:spPr/>
        <p:txBody>
          <a:bodyPr/>
          <a:lstStyle/>
          <a:p>
            <a:r>
              <a:rPr lang="lt-LT" dirty="0"/>
              <a:t>Dauguma žmonių būdami fiziškai aktyvūs jaučia teigiamas emocijas – laisvę, džiaugsmą, energijos pliūpsnį. O po užsiėmimų dauguma pripažįsta, kad jaučiasi žvalesni, palankiai nusiteikę.</a:t>
            </a:r>
          </a:p>
          <a:p>
            <a:pPr lvl="0"/>
            <a:r>
              <a:rPr lang="lt-LT" dirty="0"/>
              <a:t>Būna ir neigiamos emocijos. Pati dažniausia – nuovargis, kurį apklaustieji jautė ir užsiėmimų metu ir po jų.  </a:t>
            </a:r>
          </a:p>
          <a:p>
            <a:r>
              <a:rPr lang="lt-LT" dirty="0"/>
              <a:t>Todėl visada svarbu įvertinti savo sveikatą ir planuojamą užsiėmimą. Reikia išbandyti viską ir surasti sau mielą fizinio aktyvumo būdą – pasivaikščiojimas, šiaurietiškas ėjimas ir kt... </a:t>
            </a:r>
          </a:p>
          <a:p>
            <a:pPr marL="0" indent="0">
              <a:buNone/>
            </a:pPr>
            <a:endParaRPr lang="lv-LV" dirty="0"/>
          </a:p>
        </p:txBody>
      </p:sp>
    </p:spTree>
    <p:extLst>
      <p:ext uri="{BB962C8B-B14F-4D97-AF65-F5344CB8AC3E}">
        <p14:creationId xmlns:p14="http://schemas.microsoft.com/office/powerpoint/2010/main" val="406093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00C3-3E09-4C10-ABAA-B49A141460E3}"/>
              </a:ext>
            </a:extLst>
          </p:cNvPr>
          <p:cNvSpPr>
            <a:spLocks noGrp="1"/>
          </p:cNvSpPr>
          <p:nvPr>
            <p:ph type="title"/>
          </p:nvPr>
        </p:nvSpPr>
        <p:spPr/>
        <p:txBody>
          <a:bodyPr/>
          <a:lstStyle/>
          <a:p>
            <a:pPr algn="ctr"/>
            <a:r>
              <a:rPr lang="lv-LV" dirty="0"/>
              <a:t>Laikysena ir emocijos</a:t>
            </a:r>
          </a:p>
        </p:txBody>
      </p:sp>
      <p:sp>
        <p:nvSpPr>
          <p:cNvPr id="3" name="Content Placeholder 2">
            <a:extLst>
              <a:ext uri="{FF2B5EF4-FFF2-40B4-BE49-F238E27FC236}">
                <a16:creationId xmlns:a16="http://schemas.microsoft.com/office/drawing/2014/main" id="{02102367-26EE-47C5-8329-FFFB9FC73C4D}"/>
              </a:ext>
            </a:extLst>
          </p:cNvPr>
          <p:cNvSpPr>
            <a:spLocks noGrp="1"/>
          </p:cNvSpPr>
          <p:nvPr>
            <p:ph idx="1"/>
          </p:nvPr>
        </p:nvSpPr>
        <p:spPr>
          <a:xfrm>
            <a:off x="838200" y="1825625"/>
            <a:ext cx="4870142" cy="4351338"/>
          </a:xfrm>
        </p:spPr>
        <p:txBody>
          <a:bodyPr>
            <a:normAutofit fontScale="77500" lnSpcReduction="20000"/>
          </a:bodyPr>
          <a:lstStyle/>
          <a:p>
            <a:r>
              <a:rPr lang="lt-LT" dirty="0"/>
              <a:t>Laikysena ir įvairios kūno pozos gali teikti informaciją kokias emocijas žmogus patiria. </a:t>
            </a:r>
          </a:p>
          <a:p>
            <a:r>
              <a:rPr lang="lt-LT" dirty="0"/>
              <a:t>kūno pozos – kūno kalba. </a:t>
            </a:r>
          </a:p>
          <a:p>
            <a:r>
              <a:rPr lang="lt-LT" dirty="0"/>
              <a:t>Stovėdamas savimi pasitikintis žmogus nugarą laiko tiesią, pečiai atlošti, krūtinė tiesi, galva pakelta, pilvas įtrauktas. Jis patogiai stovi remdamasis  į žemę abiem </a:t>
            </a:r>
            <a:r>
              <a:rPr lang="lt-LT" dirty="0" err="1"/>
              <a:t>kojom</a:t>
            </a:r>
            <a:r>
              <a:rPr lang="lt-LT" dirty="0"/>
              <a:t>, svorį paskirsto tolygiai.</a:t>
            </a:r>
          </a:p>
          <a:p>
            <a:r>
              <a:rPr lang="lt-LT" dirty="0"/>
              <a:t>Sėdėdamas rankas ir kojas laiko laisvai, nekryžiuoja. Tokie žmonės atviri ir laisvi, o šios savybės daro juos patrauklesniais. Jų laisva laikysena ir elgesys kelia nuotaiką, jų norisi klausytis. </a:t>
            </a:r>
          </a:p>
          <a:p>
            <a:pPr marL="0" indent="0">
              <a:buNone/>
            </a:pPr>
            <a:endParaRPr lang="lv-LV" dirty="0"/>
          </a:p>
        </p:txBody>
      </p:sp>
      <p:pic>
        <p:nvPicPr>
          <p:cNvPr id="6146" name="Picture 2" descr="Arnold and food | NaMaximum">
            <a:extLst>
              <a:ext uri="{FF2B5EF4-FFF2-40B4-BE49-F238E27FC236}">
                <a16:creationId xmlns:a16="http://schemas.microsoft.com/office/drawing/2014/main" id="{0008B572-D1F4-49BD-8A36-5F4F3BFB3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284" y="1690688"/>
            <a:ext cx="3500779" cy="508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4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883D-1854-4999-A1D6-41CEED6E78B8}"/>
              </a:ext>
            </a:extLst>
          </p:cNvPr>
          <p:cNvSpPr>
            <a:spLocks noGrp="1"/>
          </p:cNvSpPr>
          <p:nvPr>
            <p:ph type="title"/>
          </p:nvPr>
        </p:nvSpPr>
        <p:spPr/>
        <p:txBody>
          <a:bodyPr/>
          <a:lstStyle/>
          <a:p>
            <a:pPr algn="ctr"/>
            <a:r>
              <a:rPr lang="lv-LV" dirty="0"/>
              <a:t>Laikysena ir emocijos </a:t>
            </a:r>
          </a:p>
        </p:txBody>
      </p:sp>
      <p:sp>
        <p:nvSpPr>
          <p:cNvPr id="3" name="Content Placeholder 2">
            <a:extLst>
              <a:ext uri="{FF2B5EF4-FFF2-40B4-BE49-F238E27FC236}">
                <a16:creationId xmlns:a16="http://schemas.microsoft.com/office/drawing/2014/main" id="{1DBC3BC7-FC7B-4052-9C08-90D1A7FDC97A}"/>
              </a:ext>
            </a:extLst>
          </p:cNvPr>
          <p:cNvSpPr>
            <a:spLocks noGrp="1"/>
          </p:cNvSpPr>
          <p:nvPr>
            <p:ph idx="1"/>
          </p:nvPr>
        </p:nvSpPr>
        <p:spPr>
          <a:xfrm>
            <a:off x="838201" y="1825625"/>
            <a:ext cx="4488402" cy="4351338"/>
          </a:xfrm>
        </p:spPr>
        <p:txBody>
          <a:bodyPr/>
          <a:lstStyle/>
          <a:p>
            <a:r>
              <a:rPr lang="lt-LT" dirty="0"/>
              <a:t>Susikūprinusi laikysena. Jei žmogui sunku ant širdies, jis paprastai kūprinasi.</a:t>
            </a:r>
          </a:p>
          <a:p>
            <a:r>
              <a:rPr lang="lt-LT" dirty="0"/>
              <a:t>Nusileidę pečiai kalba apie žemą savivertę ir net depresiją. </a:t>
            </a:r>
          </a:p>
        </p:txBody>
      </p:sp>
      <p:pic>
        <p:nvPicPr>
          <p:cNvPr id="7170" name="Picture 2" descr="How To Heal Bad Posture And Depression | BioSoul Integration Center">
            <a:extLst>
              <a:ext uri="{FF2B5EF4-FFF2-40B4-BE49-F238E27FC236}">
                <a16:creationId xmlns:a16="http://schemas.microsoft.com/office/drawing/2014/main" id="{B28DAF72-DD28-4B85-A370-F581A1A35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741" y="1338192"/>
            <a:ext cx="3564292" cy="524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4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FCB4-77D7-4F1D-8D97-0000A8430848}"/>
              </a:ext>
            </a:extLst>
          </p:cNvPr>
          <p:cNvSpPr>
            <a:spLocks noGrp="1"/>
          </p:cNvSpPr>
          <p:nvPr>
            <p:ph type="title"/>
          </p:nvPr>
        </p:nvSpPr>
        <p:spPr/>
        <p:txBody>
          <a:bodyPr/>
          <a:lstStyle/>
          <a:p>
            <a:pPr algn="ctr"/>
            <a:r>
              <a:rPr lang="lv-LV" dirty="0"/>
              <a:t>Laikysena ir emocijos </a:t>
            </a:r>
          </a:p>
        </p:txBody>
      </p:sp>
      <p:sp>
        <p:nvSpPr>
          <p:cNvPr id="3" name="Content Placeholder 2">
            <a:extLst>
              <a:ext uri="{FF2B5EF4-FFF2-40B4-BE49-F238E27FC236}">
                <a16:creationId xmlns:a16="http://schemas.microsoft.com/office/drawing/2014/main" id="{FACE897B-51A8-47FB-A21F-1E95419D376E}"/>
              </a:ext>
            </a:extLst>
          </p:cNvPr>
          <p:cNvSpPr>
            <a:spLocks noGrp="1"/>
          </p:cNvSpPr>
          <p:nvPr>
            <p:ph idx="1"/>
          </p:nvPr>
        </p:nvSpPr>
        <p:spPr>
          <a:xfrm>
            <a:off x="838199" y="1825625"/>
            <a:ext cx="4799121" cy="4351338"/>
          </a:xfrm>
        </p:spPr>
        <p:txBody>
          <a:bodyPr>
            <a:normAutofit fontScale="92500" lnSpcReduction="10000"/>
          </a:bodyPr>
          <a:lstStyle/>
          <a:p>
            <a:r>
              <a:rPr lang="lt-LT" dirty="0"/>
              <a:t>Pirmyn palinkęs kūnas. </a:t>
            </a:r>
          </a:p>
          <a:p>
            <a:r>
              <a:rPr lang="lt-LT" dirty="0"/>
              <a:t>Jei žmogus ištiesęs kaklą lenkiasi į jūsų pusę, net neabejokite – jis pyksta. </a:t>
            </a:r>
          </a:p>
          <a:p>
            <a:r>
              <a:rPr lang="lt-LT" dirty="0"/>
              <a:t>Tokiais atvejais žandikauliai sukąsti, o kūnas įsitempęs.</a:t>
            </a:r>
          </a:p>
          <a:p>
            <a:r>
              <a:rPr lang="lt-LT" dirty="0"/>
              <a:t> Tokia karinga poza liudija apie pasiruošimą gintis. </a:t>
            </a:r>
          </a:p>
          <a:p>
            <a:r>
              <a:rPr lang="lt-LT" dirty="0"/>
              <a:t> Jeigu matote ką nors energingai einant palinkus pirmyn, žinokite- žmogaus vidus verda iš pykčio.</a:t>
            </a:r>
          </a:p>
        </p:txBody>
      </p:sp>
      <p:pic>
        <p:nvPicPr>
          <p:cNvPr id="8194" name="Picture 2" descr="Can your Posture Make you Angry? — Naturally Empowered Healing and Living">
            <a:extLst>
              <a:ext uri="{FF2B5EF4-FFF2-40B4-BE49-F238E27FC236}">
                <a16:creationId xmlns:a16="http://schemas.microsoft.com/office/drawing/2014/main" id="{96A51FC4-319C-4A6B-80EA-7629856C3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388" y="1309556"/>
            <a:ext cx="3721620" cy="538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8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7D54-CC09-4635-A09C-BA07DD44FB6F}"/>
              </a:ext>
            </a:extLst>
          </p:cNvPr>
          <p:cNvSpPr>
            <a:spLocks noGrp="1"/>
          </p:cNvSpPr>
          <p:nvPr>
            <p:ph type="title"/>
          </p:nvPr>
        </p:nvSpPr>
        <p:spPr/>
        <p:txBody>
          <a:bodyPr/>
          <a:lstStyle/>
          <a:p>
            <a:pPr algn="ctr"/>
            <a:r>
              <a:rPr lang="lv-LV" dirty="0"/>
              <a:t>Laikysena ir emocijos</a:t>
            </a:r>
          </a:p>
        </p:txBody>
      </p:sp>
      <p:sp>
        <p:nvSpPr>
          <p:cNvPr id="3" name="Content Placeholder 2">
            <a:extLst>
              <a:ext uri="{FF2B5EF4-FFF2-40B4-BE49-F238E27FC236}">
                <a16:creationId xmlns:a16="http://schemas.microsoft.com/office/drawing/2014/main" id="{95A42245-8C6D-4508-94DA-AB549F9CCB3F}"/>
              </a:ext>
            </a:extLst>
          </p:cNvPr>
          <p:cNvSpPr>
            <a:spLocks noGrp="1"/>
          </p:cNvSpPr>
          <p:nvPr>
            <p:ph idx="1"/>
          </p:nvPr>
        </p:nvSpPr>
        <p:spPr>
          <a:xfrm>
            <a:off x="838200" y="1825625"/>
            <a:ext cx="5065450" cy="4667250"/>
          </a:xfrm>
        </p:spPr>
        <p:txBody>
          <a:bodyPr>
            <a:normAutofit fontScale="92500" lnSpcReduction="20000"/>
          </a:bodyPr>
          <a:lstStyle/>
          <a:p>
            <a:r>
              <a:rPr lang="lt-LT" dirty="0"/>
              <a:t> ,,Sumedėjusi“ sustingusi poza. </a:t>
            </a:r>
          </a:p>
          <a:p>
            <a:r>
              <a:rPr lang="lt-LT" dirty="0"/>
              <a:t>Žmogus, kuris atrodo karingai ,,sumedėjęs“, yra griežtas ir nepalenkiamas savo požiūriais ir poelgiais. </a:t>
            </a:r>
          </a:p>
          <a:p>
            <a:r>
              <a:rPr lang="lt-LT" dirty="0"/>
              <a:t>Jie dažnai mato tik balta arba juoda, ir kadangi yra valdingi, tai visada yra įsitikinę savo teisumu.</a:t>
            </a:r>
          </a:p>
          <a:p>
            <a:r>
              <a:rPr lang="lt-LT" dirty="0"/>
              <a:t>Užrietę nosį jie į kitus žiūri iš aukšto.</a:t>
            </a:r>
          </a:p>
          <a:p>
            <a:r>
              <a:rPr lang="lt-LT" dirty="0"/>
              <a:t>Šie žmonės dievina tvarką ir discipliną ir jie prastai pasijaučia neįprastoje aplinkoje.</a:t>
            </a:r>
          </a:p>
        </p:txBody>
      </p:sp>
      <p:pic>
        <p:nvPicPr>
          <p:cNvPr id="9218" name="Picture 2" descr="▷ The 3 types of arrogance, according to science">
            <a:extLst>
              <a:ext uri="{FF2B5EF4-FFF2-40B4-BE49-F238E27FC236}">
                <a16:creationId xmlns:a16="http://schemas.microsoft.com/office/drawing/2014/main" id="{78BBFDD4-CD52-493B-AA50-4EB4D4390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137" y="1970844"/>
            <a:ext cx="5221353" cy="362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23709"/>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7408</TotalTime>
  <Words>1067</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LAIKYSENA IR EMOCIJOS (II DALIS)</vt:lpstr>
      <vt:lpstr>Gydomieji ir profilaktiniai pratimai laikysenai gerinti</vt:lpstr>
      <vt:lpstr>Gydomosios ir profilaktinės priemonės laikysenos gerinimui.</vt:lpstr>
      <vt:lpstr>PowerPoint Presentation</vt:lpstr>
      <vt:lpstr>Fizinis aktyvumas ir emocijos</vt:lpstr>
      <vt:lpstr>Laikysena ir emocijos</vt:lpstr>
      <vt:lpstr>Laikysena ir emocijos </vt:lpstr>
      <vt:lpstr>Laikysena ir emocijos </vt:lpstr>
      <vt:lpstr>Laikysena ir emocijos</vt:lpstr>
      <vt:lpstr>Laikysena ir emocijos</vt:lpstr>
      <vt:lpstr>Laikysena ir emocijos</vt:lpstr>
      <vt:lpstr>Laikysena ir emocijos</vt:lpstr>
      <vt:lpstr>Laikysea ir emocijos</vt:lpstr>
      <vt:lpstr>Laisva poza</vt:lpstr>
      <vt:lpstr>PowerPoint Presentation</vt:lpstr>
      <vt:lpstr>Kur tu bebūtum, atsimink: kiekviename judesyje Tu, Tavo pastangos! (J. Rainis) </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Ķermeņa stāja un emocijas.</dc:title>
  <dc:creator>Vineta Baukse</dc:creator>
  <cp:lastModifiedBy>Andrej Jedik</cp:lastModifiedBy>
  <cp:revision>87</cp:revision>
  <dcterms:created xsi:type="dcterms:W3CDTF">2021-08-25T10:17:02Z</dcterms:created>
  <dcterms:modified xsi:type="dcterms:W3CDTF">2021-09-17T14:31:07Z</dcterms:modified>
</cp:coreProperties>
</file>