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8" r:id="rId4"/>
    <p:sldId id="263" r:id="rId5"/>
    <p:sldId id="267" r:id="rId6"/>
    <p:sldId id="266" r:id="rId7"/>
    <p:sldId id="270" r:id="rId8"/>
    <p:sldId id="271" r:id="rId9"/>
    <p:sldId id="302" r:id="rId10"/>
    <p:sldId id="299" r:id="rId11"/>
    <p:sldId id="272" r:id="rId12"/>
    <p:sldId id="275" r:id="rId13"/>
    <p:sldId id="278" r:id="rId14"/>
    <p:sldId id="280" r:id="rId15"/>
    <p:sldId id="281" r:id="rId16"/>
    <p:sldId id="282" r:id="rId17"/>
    <p:sldId id="283" r:id="rId18"/>
    <p:sldId id="285" r:id="rId19"/>
    <p:sldId id="286" r:id="rId20"/>
    <p:sldId id="293" r:id="rId21"/>
    <p:sldId id="291" r:id="rId22"/>
    <p:sldId id="290" r:id="rId23"/>
    <p:sldId id="294" r:id="rId24"/>
    <p:sldId id="295" r:id="rId25"/>
    <p:sldId id="292" r:id="rId26"/>
    <p:sldId id="296" r:id="rId27"/>
    <p:sldId id="297" r:id="rId28"/>
    <p:sldId id="288" r:id="rId2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092E5A-1BE6-4296-93EC-9744004D28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77C87537-D505-4A37-9E62-0C86EF5AD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EE104E01-71D6-4429-8F74-0B7E7889F19B}"/>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5" name="Footer Placeholder 4">
            <a:extLst>
              <a:ext uri="{FF2B5EF4-FFF2-40B4-BE49-F238E27FC236}">
                <a16:creationId xmlns:a16="http://schemas.microsoft.com/office/drawing/2014/main" xmlns="" id="{0B275EFC-E6A5-4F48-B00A-38434F59816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EB9F5806-AF84-4800-8656-1E19CC383755}"/>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140315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FE6CE4-B50B-4DB5-954B-FFFB4A261615}"/>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8FACDCB7-3B53-4794-8BCE-5D0E554782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65F87747-743C-4BC9-A7E5-1A48BC1EB5A9}"/>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5" name="Footer Placeholder 4">
            <a:extLst>
              <a:ext uri="{FF2B5EF4-FFF2-40B4-BE49-F238E27FC236}">
                <a16:creationId xmlns:a16="http://schemas.microsoft.com/office/drawing/2014/main" xmlns="" id="{3830B036-06F8-45F9-BD71-28844DBEBC6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556E8C2F-FBC2-48F8-9E3E-66A3E26668D5}"/>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72908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F134391-9310-4468-80A1-9228265D4A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3697DCAD-350F-4244-A637-EC54B7F1AC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1776D13B-300F-48E0-8D6F-472871E2E1B2}"/>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5" name="Footer Placeholder 4">
            <a:extLst>
              <a:ext uri="{FF2B5EF4-FFF2-40B4-BE49-F238E27FC236}">
                <a16:creationId xmlns:a16="http://schemas.microsoft.com/office/drawing/2014/main" xmlns="" id="{301DC353-8D81-4706-9CB6-01746287347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BB556A93-4ACD-4337-96AE-6ED8D035CC6A}"/>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1666258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DF2FDA-14B3-42C0-8A3C-A7CA5B257F9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7ECDD0DE-ED9C-436D-A853-C36D55699F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CADDB0D4-0D64-4336-A65C-487C30A1CF3B}"/>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5" name="Footer Placeholder 4">
            <a:extLst>
              <a:ext uri="{FF2B5EF4-FFF2-40B4-BE49-F238E27FC236}">
                <a16:creationId xmlns:a16="http://schemas.microsoft.com/office/drawing/2014/main" xmlns="" id="{0C52D6C5-8C0D-415D-8667-4810EBEC0D7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D6CDFC28-DE1D-4F0D-8BC4-DF70D84663E6}"/>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415729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DD662-12BC-4E35-8A53-62DA8C1CE7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4FF68DDC-B798-4438-84B5-1A5A2EDA4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483D995-BA35-4B2C-B82C-3C67F9D2D445}"/>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5" name="Footer Placeholder 4">
            <a:extLst>
              <a:ext uri="{FF2B5EF4-FFF2-40B4-BE49-F238E27FC236}">
                <a16:creationId xmlns:a16="http://schemas.microsoft.com/office/drawing/2014/main" xmlns="" id="{58369F61-11BD-4391-ACCB-EF4AF8F6103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C27C1C7D-EAB2-49E1-8EE4-F453A2C1B851}"/>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225139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4B3D1-6A7D-46BB-95B0-5718FB0F194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B65F99BA-9CD7-4B53-8E9B-6C5D213086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9660DE42-60E2-45EE-9776-F5F07238E4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78279013-04B5-4007-9781-BF2FDDC986F9}"/>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6" name="Footer Placeholder 5">
            <a:extLst>
              <a:ext uri="{FF2B5EF4-FFF2-40B4-BE49-F238E27FC236}">
                <a16:creationId xmlns:a16="http://schemas.microsoft.com/office/drawing/2014/main" xmlns="" id="{1D886CFE-C0DA-4ACE-8A18-DEFBE7C3C50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C6CAF5DA-84BF-4396-8775-2EBCA7E1459B}"/>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386607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223E7E-F455-4CD8-9086-FA3940C4DDE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6C299661-2B75-4049-BA85-BC99977703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027A3D4-0980-4BCE-8F23-B7600EFC32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436AFC92-41F2-4045-A3BD-46C03DFB15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41EDE6C-D83C-4D73-AA81-5EC73D993D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605A852C-5BEA-466B-8423-8CF86DA5CB86}"/>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8" name="Footer Placeholder 7">
            <a:extLst>
              <a:ext uri="{FF2B5EF4-FFF2-40B4-BE49-F238E27FC236}">
                <a16:creationId xmlns:a16="http://schemas.microsoft.com/office/drawing/2014/main" xmlns="" id="{0ED17926-7FA5-4A76-BAD3-5F13B44AA3D7}"/>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xmlns="" id="{8A565FE0-51FC-4A40-9204-77B68DE02E84}"/>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117564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7DB97B-5279-4761-988F-4264D80839B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3B921D0C-BE45-4A81-84C5-50B629C2938C}"/>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4" name="Footer Placeholder 3">
            <a:extLst>
              <a:ext uri="{FF2B5EF4-FFF2-40B4-BE49-F238E27FC236}">
                <a16:creationId xmlns:a16="http://schemas.microsoft.com/office/drawing/2014/main" xmlns="" id="{D2600EDE-A0CC-4690-81B1-AB2EA8ED768B}"/>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xmlns="" id="{E254BCFF-DCA0-4738-9F14-509F3E03C6BB}"/>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291968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FE82422-5413-492E-841E-1B0436F6E49A}"/>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3" name="Footer Placeholder 2">
            <a:extLst>
              <a:ext uri="{FF2B5EF4-FFF2-40B4-BE49-F238E27FC236}">
                <a16:creationId xmlns:a16="http://schemas.microsoft.com/office/drawing/2014/main" xmlns="" id="{5D4732D7-C75E-47EB-9635-21E429B5232B}"/>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xmlns="" id="{26367D7D-42F8-4A79-B2BA-B5BD665A4903}"/>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857590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28977E-FAEB-416C-A53D-FA365BEB4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547B407E-BCC7-4044-A26C-7466FC864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65B927D9-4B52-4233-9B53-670046180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2DC46D-DA64-463D-8F1E-4B3424A18601}"/>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6" name="Footer Placeholder 5">
            <a:extLst>
              <a:ext uri="{FF2B5EF4-FFF2-40B4-BE49-F238E27FC236}">
                <a16:creationId xmlns:a16="http://schemas.microsoft.com/office/drawing/2014/main" xmlns="" id="{99B3B59C-C814-418B-9E91-66D9D3BA06B7}"/>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922FE823-A940-4CB0-9744-E55B5E48E23B}"/>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247253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680155-FFC9-4EC2-9484-348554ABA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2F531CAA-1605-4936-AFCF-FB8DA2750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xmlns="" id="{92D7A073-6783-47B2-A371-735B39AF5D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807D39E-C3CA-474D-A7BF-F043E6F4EE52}"/>
              </a:ext>
            </a:extLst>
          </p:cNvPr>
          <p:cNvSpPr>
            <a:spLocks noGrp="1"/>
          </p:cNvSpPr>
          <p:nvPr>
            <p:ph type="dt" sz="half" idx="10"/>
          </p:nvPr>
        </p:nvSpPr>
        <p:spPr/>
        <p:txBody>
          <a:bodyPr/>
          <a:lstStyle/>
          <a:p>
            <a:fld id="{38B449D7-7304-444E-9E93-DDD0BA85D500}" type="datetimeFigureOut">
              <a:rPr lang="lv-LV" smtClean="0"/>
              <a:t>12.09.2021</a:t>
            </a:fld>
            <a:endParaRPr lang="lv-LV"/>
          </a:p>
        </p:txBody>
      </p:sp>
      <p:sp>
        <p:nvSpPr>
          <p:cNvPr id="6" name="Footer Placeholder 5">
            <a:extLst>
              <a:ext uri="{FF2B5EF4-FFF2-40B4-BE49-F238E27FC236}">
                <a16:creationId xmlns:a16="http://schemas.microsoft.com/office/drawing/2014/main" xmlns="" id="{9CC4C69E-9E2A-4922-8E59-DB2C2C872D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434A0B45-226B-482A-8DA2-1E5A0212DB12}"/>
              </a:ext>
            </a:extLst>
          </p:cNvPr>
          <p:cNvSpPr>
            <a:spLocks noGrp="1"/>
          </p:cNvSpPr>
          <p:nvPr>
            <p:ph type="sldNum" sz="quarter" idx="12"/>
          </p:nvPr>
        </p:nvSpPr>
        <p:spPr/>
        <p:txBody>
          <a:bodyPr/>
          <a:lstStyle/>
          <a:p>
            <a:fld id="{C216989E-7D74-4A1D-AFE7-FBA5FB462386}" type="slidenum">
              <a:rPr lang="lv-LV" smtClean="0"/>
              <a:t>‹#›</a:t>
            </a:fld>
            <a:endParaRPr lang="lv-LV"/>
          </a:p>
        </p:txBody>
      </p:sp>
    </p:spTree>
    <p:extLst>
      <p:ext uri="{BB962C8B-B14F-4D97-AF65-F5344CB8AC3E}">
        <p14:creationId xmlns:p14="http://schemas.microsoft.com/office/powerpoint/2010/main" val="32417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3A6E85-D95E-46F0-A881-EF45E31D6B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CF58DC93-767B-44AC-976C-67DFE5220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2B1C98CD-2522-4D90-A5FF-DFF6666A97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449D7-7304-444E-9E93-DDD0BA85D500}" type="datetimeFigureOut">
              <a:rPr lang="lv-LV" smtClean="0"/>
              <a:t>12.09.2021</a:t>
            </a:fld>
            <a:endParaRPr lang="lv-LV"/>
          </a:p>
        </p:txBody>
      </p:sp>
      <p:sp>
        <p:nvSpPr>
          <p:cNvPr id="5" name="Footer Placeholder 4">
            <a:extLst>
              <a:ext uri="{FF2B5EF4-FFF2-40B4-BE49-F238E27FC236}">
                <a16:creationId xmlns:a16="http://schemas.microsoft.com/office/drawing/2014/main" xmlns="" id="{5570796A-6CB4-4A8F-8877-9A63DDF13B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xmlns="" id="{281316FE-EBD3-4AB9-8F04-58F3076B2A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16989E-7D74-4A1D-AFE7-FBA5FB462386}" type="slidenum">
              <a:rPr lang="lv-LV" smtClean="0"/>
              <a:t>‹#›</a:t>
            </a:fld>
            <a:endParaRPr lang="lv-LV"/>
          </a:p>
        </p:txBody>
      </p:sp>
    </p:spTree>
    <p:extLst>
      <p:ext uri="{BB962C8B-B14F-4D97-AF65-F5344CB8AC3E}">
        <p14:creationId xmlns:p14="http://schemas.microsoft.com/office/powerpoint/2010/main" val="222835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60FADA-7C6B-4250-8BB8-AD7D93175D6E}"/>
              </a:ext>
            </a:extLst>
          </p:cNvPr>
          <p:cNvSpPr>
            <a:spLocks noGrp="1"/>
          </p:cNvSpPr>
          <p:nvPr>
            <p:ph type="ctrTitle"/>
          </p:nvPr>
        </p:nvSpPr>
        <p:spPr>
          <a:xfrm>
            <a:off x="1524000" y="1663901"/>
            <a:ext cx="9144000" cy="2387600"/>
          </a:xfrm>
        </p:spPr>
        <p:txBody>
          <a:bodyPr>
            <a:normAutofit fontScale="90000"/>
          </a:bodyPr>
          <a:lstStyle/>
          <a:p>
            <a:pPr lvl="0"/>
            <a:r>
              <a:rPr lang="lt-LT" b="1" dirty="0"/>
              <a:t>KASDIENINIAI UŽSIĖMIMAI, DARBO ERGONOMIKA, MIEGAS</a:t>
            </a:r>
            <a:endParaRPr lang="lt-LT" dirty="0"/>
          </a:p>
        </p:txBody>
      </p:sp>
      <p:sp>
        <p:nvSpPr>
          <p:cNvPr id="3" name="Subtitle 2">
            <a:extLst>
              <a:ext uri="{FF2B5EF4-FFF2-40B4-BE49-F238E27FC236}">
                <a16:creationId xmlns:a16="http://schemas.microsoft.com/office/drawing/2014/main" xmlns="" id="{C4985AF9-AA7C-4757-A0F7-90DA0BF235E7}"/>
              </a:ext>
            </a:extLst>
          </p:cNvPr>
          <p:cNvSpPr>
            <a:spLocks noGrp="1"/>
          </p:cNvSpPr>
          <p:nvPr>
            <p:ph type="subTitle" idx="1"/>
          </p:nvPr>
        </p:nvSpPr>
        <p:spPr>
          <a:xfrm>
            <a:off x="1524000" y="4693992"/>
            <a:ext cx="9144000" cy="1655762"/>
          </a:xfrm>
        </p:spPr>
        <p:txBody>
          <a:bodyPr/>
          <a:lstStyle/>
          <a:p>
            <a:r>
              <a:rPr lang="lv-LV" b="1" dirty="0" smtClean="0"/>
              <a:t>Amžius ne kliūtis </a:t>
            </a:r>
            <a:r>
              <a:rPr lang="lv-LV" dirty="0" smtClean="0"/>
              <a:t>Vineta </a:t>
            </a:r>
            <a:r>
              <a:rPr lang="lv-LV" dirty="0"/>
              <a:t>Baukše</a:t>
            </a:r>
          </a:p>
          <a:p>
            <a:r>
              <a:rPr lang="lv-LV" dirty="0"/>
              <a:t>2021</a:t>
            </a:r>
          </a:p>
        </p:txBody>
      </p:sp>
    </p:spTree>
    <p:extLst>
      <p:ext uri="{BB962C8B-B14F-4D97-AF65-F5344CB8AC3E}">
        <p14:creationId xmlns:p14="http://schemas.microsoft.com/office/powerpoint/2010/main" val="235231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7AA5F-3894-4552-B9EF-C0854C7FCB80}"/>
              </a:ext>
            </a:extLst>
          </p:cNvPr>
          <p:cNvSpPr>
            <a:spLocks noGrp="1"/>
          </p:cNvSpPr>
          <p:nvPr>
            <p:ph type="title"/>
          </p:nvPr>
        </p:nvSpPr>
        <p:spPr/>
        <p:txBody>
          <a:bodyPr/>
          <a:lstStyle/>
          <a:p>
            <a:r>
              <a:rPr lang="lt-LT" dirty="0"/>
              <a:t>Ergonomika – tai teisingos žmogaus darbo vietos įrengimas.</a:t>
            </a:r>
          </a:p>
        </p:txBody>
      </p:sp>
      <p:sp>
        <p:nvSpPr>
          <p:cNvPr id="4" name="Stačiakampis 3"/>
          <p:cNvSpPr/>
          <p:nvPr/>
        </p:nvSpPr>
        <p:spPr>
          <a:xfrm>
            <a:off x="579549" y="2363067"/>
            <a:ext cx="10380372" cy="3582584"/>
          </a:xfrm>
          <a:prstGeom prst="rect">
            <a:avLst/>
          </a:prstGeom>
        </p:spPr>
        <p:txBody>
          <a:bodyPr wrap="square">
            <a:spAutoFit/>
          </a:bodyPr>
          <a:lstStyle/>
          <a:p>
            <a:pPr algn="just">
              <a:lnSpc>
                <a:spcPct val="115000"/>
              </a:lnSpc>
              <a:spcAft>
                <a:spcPts val="1000"/>
              </a:spcAft>
            </a:pPr>
            <a:r>
              <a:rPr lang="lt-LT" sz="3200" dirty="0">
                <a:latin typeface="Times New Roman" panose="02020603050405020304" pitchFamily="18" charset="0"/>
                <a:ea typeface="Calibri" panose="020F0502020204030204" pitchFamily="34" charset="0"/>
                <a:cs typeface="Times New Roman" panose="02020603050405020304" pitchFamily="18" charset="0"/>
              </a:rPr>
              <a:t>Pagrindinis ergonomikos uždavinys – sukurti žmogui efektyvią, saugią ir patogią darbo vietą.</a:t>
            </a:r>
            <a:endParaRPr lang="lt-LT"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3200" dirty="0" err="1">
                <a:latin typeface="Times New Roman" panose="02020603050405020304" pitchFamily="18" charset="0"/>
                <a:ea typeface="Calibri" panose="020F0502020204030204" pitchFamily="34" charset="0"/>
                <a:cs typeface="Times New Roman" panose="02020603050405020304" pitchFamily="18" charset="0"/>
              </a:rPr>
              <a:t>Ergonomiškumas</a:t>
            </a:r>
            <a:r>
              <a:rPr lang="lt-LT" sz="3200" dirty="0">
                <a:latin typeface="Times New Roman" panose="02020603050405020304" pitchFamily="18" charset="0"/>
                <a:ea typeface="Calibri" panose="020F0502020204030204" pitchFamily="34" charset="0"/>
                <a:cs typeface="Times New Roman" panose="02020603050405020304" pitchFamily="18" charset="0"/>
              </a:rPr>
              <a:t> labai svarbus gerinant bet kurio žmogaus gyvenimo kokybę – tai leidžia dirbti produktyviai, sumažinti apkrovą pečiams, rankoms, nugarai ir kojoms, ir tuo pačiu jausti mažesnį nuovargį darbo dienos pabaigoje.</a:t>
            </a:r>
            <a:endParaRPr lang="lt-LT"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6786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1CA3A-0111-4847-B732-5F898663817E}"/>
              </a:ext>
            </a:extLst>
          </p:cNvPr>
          <p:cNvSpPr>
            <a:spLocks noGrp="1"/>
          </p:cNvSpPr>
          <p:nvPr>
            <p:ph type="title"/>
          </p:nvPr>
        </p:nvSpPr>
        <p:spPr>
          <a:xfrm>
            <a:off x="799563" y="365125"/>
            <a:ext cx="10716491" cy="7421130"/>
          </a:xfrm>
        </p:spPr>
        <p:txBody>
          <a:bodyPr>
            <a:normAutofit fontScale="90000"/>
          </a:bodyPr>
          <a:lstStyle/>
          <a:p>
            <a:r>
              <a:rPr lang="lt-LT" b="1" dirty="0"/>
              <a:t>Taisyklinga sėdėjimo poza. </a:t>
            </a:r>
            <a:r>
              <a:rPr lang="lt-LT" dirty="0"/>
              <a:t/>
            </a:r>
            <a:br>
              <a:rPr lang="lt-LT" dirty="0"/>
            </a:br>
            <a:r>
              <a:rPr lang="lv-LV" dirty="0"/>
              <a:t/>
            </a:r>
            <a:br>
              <a:rPr lang="lv-LV" dirty="0"/>
            </a:br>
            <a:r>
              <a:rPr lang="lt-LT" sz="3600" dirty="0"/>
              <a:t>Sėdėkite pilnai ant visos sėdynės:</a:t>
            </a:r>
            <a:br>
              <a:rPr lang="lt-LT" sz="3600" dirty="0"/>
            </a:br>
            <a:r>
              <a:rPr lang="lt-LT" sz="3600" dirty="0"/>
              <a:t>Nugara turi remtis per visą kėdės atlošo ilgį, kad stuburas būtų taisyklingoje fiziologinėje pozicijoje. </a:t>
            </a:r>
            <a:br>
              <a:rPr lang="lt-LT" sz="3600" dirty="0"/>
            </a:br>
            <a:r>
              <a:rPr lang="lt-LT" sz="3600" dirty="0"/>
              <a:t>Kojų pėdos, taip pat ir kulnai turi stabiliai remtis į grindis. </a:t>
            </a:r>
            <a:br>
              <a:rPr lang="lt-LT" sz="3600" dirty="0"/>
            </a:br>
            <a:r>
              <a:rPr lang="lt-LT" sz="3600" dirty="0"/>
              <a:t> Kelių sąnariai turi būti sulenkti 90 laipsnių kampu.</a:t>
            </a:r>
            <a:br>
              <a:rPr lang="lt-LT" sz="3600" dirty="0"/>
            </a:br>
            <a:r>
              <a:rPr lang="lt-LT" sz="3600" dirty="0"/>
              <a:t>Sėdint kėdės sėdynė neturi remtis į kelio vidinį linkį, kad nebūtų pažeista ir stabdoma kraujotaka.</a:t>
            </a:r>
            <a:br>
              <a:rPr lang="lt-LT" sz="3600" dirty="0"/>
            </a:br>
            <a:r>
              <a:rPr lang="lt-LT" sz="3600" dirty="0"/>
              <a:t>Dilbiais patartina dalinai remtis į kėdės ranktūrius.</a:t>
            </a:r>
            <a:br>
              <a:rPr lang="lt-LT" sz="3600" dirty="0"/>
            </a:br>
            <a:r>
              <a:rPr lang="lt-LT" sz="3600" dirty="0"/>
              <a:t>Kompiuterio monitorius turi būti nustatytas taip, kad būtų akių lygyje.</a:t>
            </a:r>
            <a:br>
              <a:rPr lang="lt-LT" sz="3600" dirty="0"/>
            </a:br>
            <a:r>
              <a:rPr lang="lt-LT" sz="3600" dirty="0"/>
              <a:t>Dirbant prie stalo, reikia sėdėti kaip galima arčiau stalo, kad išlaikyti taisyklingą laikyseną.</a:t>
            </a:r>
            <a:br>
              <a:rPr lang="lt-LT" sz="3600" dirty="0"/>
            </a:br>
            <a:endParaRPr lang="lv-LV" sz="3600" dirty="0"/>
          </a:p>
        </p:txBody>
      </p:sp>
    </p:spTree>
    <p:extLst>
      <p:ext uri="{BB962C8B-B14F-4D97-AF65-F5344CB8AC3E}">
        <p14:creationId xmlns:p14="http://schemas.microsoft.com/office/powerpoint/2010/main" val="63417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B68DC9-78E2-4B49-A3A1-ABA9514F52F0}"/>
              </a:ext>
            </a:extLst>
          </p:cNvPr>
          <p:cNvSpPr>
            <a:spLocks noGrp="1"/>
          </p:cNvSpPr>
          <p:nvPr>
            <p:ph type="title"/>
          </p:nvPr>
        </p:nvSpPr>
        <p:spPr>
          <a:xfrm>
            <a:off x="839786" y="369787"/>
            <a:ext cx="3932237" cy="1600200"/>
          </a:xfrm>
        </p:spPr>
        <p:txBody>
          <a:bodyPr/>
          <a:lstStyle/>
          <a:p>
            <a:r>
              <a:rPr lang="lt-LT" sz="2800" b="1" dirty="0"/>
              <a:t>Geriausia sėdėjimo poza – kuo dažniau keisti pozą.</a:t>
            </a:r>
            <a:endParaRPr lang="lt-LT" sz="2800" dirty="0"/>
          </a:p>
        </p:txBody>
      </p:sp>
      <p:sp>
        <p:nvSpPr>
          <p:cNvPr id="4" name="Text Placeholder 3">
            <a:extLst>
              <a:ext uri="{FF2B5EF4-FFF2-40B4-BE49-F238E27FC236}">
                <a16:creationId xmlns:a16="http://schemas.microsoft.com/office/drawing/2014/main" xmlns="" id="{CE042BFC-74DB-45D7-ACF0-E0FB2319DA10}"/>
              </a:ext>
            </a:extLst>
          </p:cNvPr>
          <p:cNvSpPr>
            <a:spLocks noGrp="1"/>
          </p:cNvSpPr>
          <p:nvPr>
            <p:ph type="body" sz="half" idx="2"/>
          </p:nvPr>
        </p:nvSpPr>
        <p:spPr>
          <a:xfrm>
            <a:off x="1058727" y="2241674"/>
            <a:ext cx="3932237" cy="4287915"/>
          </a:xfrm>
        </p:spPr>
        <p:txBody>
          <a:bodyPr>
            <a:normAutofit fontScale="92500" lnSpcReduction="10000"/>
          </a:bodyPr>
          <a:lstStyle/>
          <a:p>
            <a:r>
              <a:rPr lang="lt-LT" sz="2800" dirty="0"/>
              <a:t>Ne tik netaisyklinga sėdėjimo poza, bet ir per ilgas nepertraukiamas sėdėjimas – raumenų ir </a:t>
            </a:r>
            <a:r>
              <a:rPr lang="lt-LT" sz="2800" dirty="0" err="1"/>
              <a:t>fascijų</a:t>
            </a:r>
            <a:r>
              <a:rPr lang="lt-LT" sz="2800" dirty="0"/>
              <a:t> skausmo priežastis.</a:t>
            </a:r>
          </a:p>
          <a:p>
            <a:r>
              <a:rPr lang="lt-LT" sz="2800" dirty="0"/>
              <a:t>Kas 20 min leisk pailsėti akims.</a:t>
            </a:r>
          </a:p>
          <a:p>
            <a:r>
              <a:rPr lang="lt-LT" sz="2800" dirty="0"/>
              <a:t>Kas 45 min. atsistok ir prasivaikščiok.</a:t>
            </a:r>
          </a:p>
          <a:p>
            <a:r>
              <a:rPr lang="lt-LT" sz="2800" dirty="0"/>
              <a:t>Nepamiršk atsigerti vandens – tai palaikys organizmo homeostazę.</a:t>
            </a:r>
          </a:p>
          <a:p>
            <a:endParaRPr lang="lv-LV" sz="2800" dirty="0">
              <a:latin typeface="+mj-lt"/>
            </a:endParaRPr>
          </a:p>
          <a:p>
            <a:endParaRPr lang="lv-LV" sz="2800" dirty="0">
              <a:latin typeface="+mj-lt"/>
            </a:endParaRPr>
          </a:p>
          <a:p>
            <a:endParaRPr lang="lv-LV" sz="2800" dirty="0">
              <a:latin typeface="+mj-lt"/>
            </a:endParaRPr>
          </a:p>
        </p:txBody>
      </p:sp>
      <p:pic>
        <p:nvPicPr>
          <p:cNvPr id="6146" name="Picture 2" descr="President&amp;#39;s Message—What&amp;#39;s in Your Water? | OCWD">
            <a:extLst>
              <a:ext uri="{FF2B5EF4-FFF2-40B4-BE49-F238E27FC236}">
                <a16:creationId xmlns:a16="http://schemas.microsoft.com/office/drawing/2014/main" xmlns="" id="{027C3C7C-0C40-42D8-9BBD-ACCBA144AB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6100" y="1365196"/>
            <a:ext cx="5162870" cy="412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09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2E1FB5-64BA-4649-88E1-0D461630A740}"/>
              </a:ext>
            </a:extLst>
          </p:cNvPr>
          <p:cNvSpPr>
            <a:spLocks noGrp="1"/>
          </p:cNvSpPr>
          <p:nvPr>
            <p:ph type="title"/>
          </p:nvPr>
        </p:nvSpPr>
        <p:spPr/>
        <p:txBody>
          <a:bodyPr/>
          <a:lstStyle/>
          <a:p>
            <a:r>
              <a:rPr lang="lt-LT" b="1" dirty="0"/>
              <a:t>Darbas sode</a:t>
            </a:r>
            <a:r>
              <a:rPr lang="lt-LT" dirty="0"/>
              <a:t>.</a:t>
            </a:r>
            <a:endParaRPr lang="lv-LV" dirty="0"/>
          </a:p>
        </p:txBody>
      </p:sp>
      <p:sp>
        <p:nvSpPr>
          <p:cNvPr id="3" name="Content Placeholder 2">
            <a:extLst>
              <a:ext uri="{FF2B5EF4-FFF2-40B4-BE49-F238E27FC236}">
                <a16:creationId xmlns:a16="http://schemas.microsoft.com/office/drawing/2014/main" xmlns="" id="{7C0783B6-0B89-44F5-B625-906CF56F5183}"/>
              </a:ext>
            </a:extLst>
          </p:cNvPr>
          <p:cNvSpPr>
            <a:spLocks noGrp="1"/>
          </p:cNvSpPr>
          <p:nvPr>
            <p:ph idx="1"/>
          </p:nvPr>
        </p:nvSpPr>
        <p:spPr/>
        <p:txBody>
          <a:bodyPr/>
          <a:lstStyle/>
          <a:p>
            <a:r>
              <a:rPr lang="lt-LT" dirty="0"/>
              <a:t>sode reikėtų dirbti planingai. Paskirstyti juos keletui dienų ir dirbant išlaikyti poilsio pertraukas, keisti darbų rūšis, kad būtų apkraunami vis skirtingi raumenys. </a:t>
            </a:r>
          </a:p>
          <a:p>
            <a:r>
              <a:rPr lang="lt-LT" dirty="0" smtClean="0"/>
              <a:t>jeigu </a:t>
            </a:r>
            <a:r>
              <a:rPr lang="lt-LT" dirty="0"/>
              <a:t>tenka dirbti naudojant inventorių – kastuvą, grėblį- tai reikia juos pasirinkti kuo lengvesnius ir su pakankamai ilgomis rankenomis.</a:t>
            </a:r>
          </a:p>
          <a:p>
            <a:r>
              <a:rPr lang="lt-LT" dirty="0" smtClean="0"/>
              <a:t> </a:t>
            </a:r>
            <a:r>
              <a:rPr lang="lt-LT" dirty="0"/>
              <a:t>dirbant su grėbliu ar kauptuku, sekti, kad stuburas būtų taisyklingoje pozicijoje. Dirbant nedidelis pasilenkimas neišvengiamas, natūralus, bet vengti pasilenkti per žemai. Dirbant būtina keisti puses, kad krūvis pasiskirstytų visiems raumenims simetriškai.</a:t>
            </a:r>
          </a:p>
        </p:txBody>
      </p:sp>
    </p:spTree>
    <p:extLst>
      <p:ext uri="{BB962C8B-B14F-4D97-AF65-F5344CB8AC3E}">
        <p14:creationId xmlns:p14="http://schemas.microsoft.com/office/powerpoint/2010/main" val="2137866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1A9CC-8F4E-4DE5-B1A5-B6E7660C1547}"/>
              </a:ext>
            </a:extLst>
          </p:cNvPr>
          <p:cNvSpPr>
            <a:spLocks noGrp="1"/>
          </p:cNvSpPr>
          <p:nvPr>
            <p:ph type="title"/>
          </p:nvPr>
        </p:nvSpPr>
        <p:spPr/>
        <p:txBody>
          <a:bodyPr>
            <a:normAutofit fontScale="90000"/>
          </a:bodyPr>
          <a:lstStyle/>
          <a:p>
            <a:r>
              <a:rPr lang="lt-LT" dirty="0"/>
              <a:t>Kasant žemę kastuvu ar šakėmis remtis tai viena, tai kita koja.</a:t>
            </a:r>
            <a:br>
              <a:rPr lang="lt-LT" dirty="0"/>
            </a:br>
            <a:endParaRPr lang="lv-LV" dirty="0"/>
          </a:p>
        </p:txBody>
      </p:sp>
      <p:sp>
        <p:nvSpPr>
          <p:cNvPr id="4" name="Text Placeholder 3">
            <a:extLst>
              <a:ext uri="{FF2B5EF4-FFF2-40B4-BE49-F238E27FC236}">
                <a16:creationId xmlns:a16="http://schemas.microsoft.com/office/drawing/2014/main" xmlns="" id="{BF37267C-5E3A-4A8A-9098-654FA253AD19}"/>
              </a:ext>
            </a:extLst>
          </p:cNvPr>
          <p:cNvSpPr>
            <a:spLocks noGrp="1"/>
          </p:cNvSpPr>
          <p:nvPr>
            <p:ph type="body" sz="half" idx="2"/>
          </p:nvPr>
        </p:nvSpPr>
        <p:spPr>
          <a:xfrm>
            <a:off x="839788" y="1906073"/>
            <a:ext cx="3932237" cy="4335777"/>
          </a:xfrm>
        </p:spPr>
        <p:txBody>
          <a:bodyPr>
            <a:normAutofit lnSpcReduction="10000"/>
          </a:bodyPr>
          <a:lstStyle/>
          <a:p>
            <a:r>
              <a:rPr lang="lt-LT" sz="2800" b="1" dirty="0"/>
              <a:t>Ravėjimas:</a:t>
            </a:r>
            <a:endParaRPr lang="lt-LT" sz="2800" dirty="0"/>
          </a:p>
          <a:p>
            <a:r>
              <a:rPr lang="lt-LT" sz="2800" dirty="0"/>
              <a:t>Ravint ropomis – būtina naudoti padėklą po keliais;</a:t>
            </a:r>
          </a:p>
          <a:p>
            <a:r>
              <a:rPr lang="lt-LT" sz="2800" dirty="0"/>
              <a:t>Sėdint ant neaukštos kėdutės (pasilenkti išsaugant tiesią nugarą, kojos kuo plačiau)</a:t>
            </a:r>
          </a:p>
          <a:p>
            <a:r>
              <a:rPr lang="lt-LT" sz="2800" dirty="0"/>
              <a:t>Pritūpus - ant vienos kojos, kita turi būti atremta priekyje</a:t>
            </a:r>
          </a:p>
        </p:txBody>
      </p:sp>
      <p:pic>
        <p:nvPicPr>
          <p:cNvPr id="7170" name="Picture 2" descr="Consider ergonomics when buying garden tools | MU Extension">
            <a:extLst>
              <a:ext uri="{FF2B5EF4-FFF2-40B4-BE49-F238E27FC236}">
                <a16:creationId xmlns:a16="http://schemas.microsoft.com/office/drawing/2014/main" xmlns="" id="{193F64C0-280C-41A3-BE81-CF495C71DF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3309" y="1704513"/>
            <a:ext cx="6776156" cy="381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836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598559-95BA-4F5F-AF95-C4DE68788ABB}"/>
              </a:ext>
            </a:extLst>
          </p:cNvPr>
          <p:cNvSpPr>
            <a:spLocks noGrp="1"/>
          </p:cNvSpPr>
          <p:nvPr>
            <p:ph type="title"/>
          </p:nvPr>
        </p:nvSpPr>
        <p:spPr>
          <a:xfrm>
            <a:off x="839788" y="253014"/>
            <a:ext cx="3932237" cy="1600200"/>
          </a:xfrm>
        </p:spPr>
        <p:txBody>
          <a:bodyPr>
            <a:normAutofit fontScale="90000"/>
          </a:bodyPr>
          <a:lstStyle/>
          <a:p>
            <a:r>
              <a:rPr lang="lt-LT" b="1" dirty="0"/>
              <a:t>Svorių kilnojimas</a:t>
            </a:r>
            <a:r>
              <a:rPr lang="lt-LT" b="1" dirty="0" smtClean="0"/>
              <a:t>.               </a:t>
            </a:r>
            <a:r>
              <a:rPr lang="lt-LT" b="1" dirty="0"/>
              <a:t>( įvertink savo galimybes, prašyk pagalbos</a:t>
            </a:r>
            <a:r>
              <a:rPr lang="en-US" b="1" dirty="0"/>
              <a:t>!</a:t>
            </a:r>
            <a:r>
              <a:rPr lang="lt-LT" b="1" dirty="0"/>
              <a:t>)</a:t>
            </a:r>
            <a:endParaRPr lang="lt-LT" dirty="0"/>
          </a:p>
        </p:txBody>
      </p:sp>
      <p:sp>
        <p:nvSpPr>
          <p:cNvPr id="4" name="Text Placeholder 3">
            <a:extLst>
              <a:ext uri="{FF2B5EF4-FFF2-40B4-BE49-F238E27FC236}">
                <a16:creationId xmlns:a16="http://schemas.microsoft.com/office/drawing/2014/main" xmlns="" id="{7F648E5F-5ECD-4B79-B48E-0D176463F2AD}"/>
              </a:ext>
            </a:extLst>
          </p:cNvPr>
          <p:cNvSpPr>
            <a:spLocks noGrp="1"/>
          </p:cNvSpPr>
          <p:nvPr>
            <p:ph type="body" sz="half" idx="2"/>
          </p:nvPr>
        </p:nvSpPr>
        <p:spPr>
          <a:xfrm>
            <a:off x="839788" y="2004135"/>
            <a:ext cx="4726511" cy="3811588"/>
          </a:xfrm>
        </p:spPr>
        <p:txBody>
          <a:bodyPr>
            <a:noAutofit/>
          </a:bodyPr>
          <a:lstStyle/>
          <a:p>
            <a:pPr lvl="0"/>
            <a:r>
              <a:rPr lang="lt-LT" sz="2800" dirty="0"/>
              <a:t>atsistok taisyklingai, patogiai, ant pilnos pėdos;</a:t>
            </a:r>
          </a:p>
          <a:p>
            <a:pPr lvl="0"/>
            <a:r>
              <a:rPr lang="lt-LT" sz="2800" dirty="0"/>
              <a:t>pritūpk nedaug sulenkiant kelius, svoris turi būti kuo arčiau kūno</a:t>
            </a:r>
          </a:p>
          <a:p>
            <a:pPr lvl="0"/>
            <a:r>
              <a:rPr lang="lt-LT" sz="2800" dirty="0"/>
              <a:t>tvirtai paimk abiem </a:t>
            </a:r>
            <a:r>
              <a:rPr lang="lt-LT" sz="2800" dirty="0" err="1"/>
              <a:t>rankom</a:t>
            </a:r>
            <a:r>
              <a:rPr lang="lt-LT" sz="2800" dirty="0"/>
              <a:t>. Jei negali – atsiremk laisva ranka į šlaunį. </a:t>
            </a:r>
          </a:p>
          <a:p>
            <a:pPr lvl="0"/>
            <a:r>
              <a:rPr lang="lt-LT" sz="2800" dirty="0"/>
              <a:t>Kelk svorį tiesiant kojas, nugara turi būti tiesi.</a:t>
            </a:r>
          </a:p>
        </p:txBody>
      </p:sp>
      <p:pic>
        <p:nvPicPr>
          <p:cNvPr id="8194" name="Picture 2" descr="Woman demonstrating the three steps of properly picking up an object">
            <a:extLst>
              <a:ext uri="{FF2B5EF4-FFF2-40B4-BE49-F238E27FC236}">
                <a16:creationId xmlns:a16="http://schemas.microsoft.com/office/drawing/2014/main" xmlns="" id="{5E1B75F2-25D0-4B52-BED1-7A049EA05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222" y="1591600"/>
            <a:ext cx="6329778" cy="356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0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AB3AC-5761-4D6E-9E75-FB8ABB7A0FA2}"/>
              </a:ext>
            </a:extLst>
          </p:cNvPr>
          <p:cNvSpPr>
            <a:spLocks noGrp="1"/>
          </p:cNvSpPr>
          <p:nvPr>
            <p:ph type="title"/>
          </p:nvPr>
        </p:nvSpPr>
        <p:spPr>
          <a:xfrm>
            <a:off x="839788" y="457200"/>
            <a:ext cx="3932237" cy="1131903"/>
          </a:xfrm>
        </p:spPr>
        <p:txBody>
          <a:bodyPr/>
          <a:lstStyle/>
          <a:p>
            <a:r>
              <a:rPr lang="lt-LT" b="1" dirty="0"/>
              <a:t>Svorio pernešimas. </a:t>
            </a:r>
            <a:endParaRPr lang="lv-LV" dirty="0"/>
          </a:p>
        </p:txBody>
      </p:sp>
      <p:sp>
        <p:nvSpPr>
          <p:cNvPr id="4" name="Text Placeholder 3">
            <a:extLst>
              <a:ext uri="{FF2B5EF4-FFF2-40B4-BE49-F238E27FC236}">
                <a16:creationId xmlns:a16="http://schemas.microsoft.com/office/drawing/2014/main" xmlns="" id="{7B7E4A15-6305-4A4B-B43B-E857FB751483}"/>
              </a:ext>
            </a:extLst>
          </p:cNvPr>
          <p:cNvSpPr>
            <a:spLocks noGrp="1"/>
          </p:cNvSpPr>
          <p:nvPr>
            <p:ph type="body" sz="half" idx="2"/>
          </p:nvPr>
        </p:nvSpPr>
        <p:spPr/>
        <p:txBody>
          <a:bodyPr>
            <a:normAutofit/>
          </a:bodyPr>
          <a:lstStyle/>
          <a:p>
            <a:r>
              <a:rPr lang="lt-LT" sz="2800" dirty="0"/>
              <a:t>Vieną daiktą laikyk abiem </a:t>
            </a:r>
            <a:r>
              <a:rPr lang="lt-LT" sz="2800" dirty="0" err="1"/>
              <a:t>rankom</a:t>
            </a:r>
            <a:r>
              <a:rPr lang="lt-LT" sz="2800" dirty="0"/>
              <a:t> tvirtai prieš save, prispausk prie savęs dubens aukštyje.</a:t>
            </a:r>
          </a:p>
          <a:p>
            <a:r>
              <a:rPr lang="lt-LT" sz="2800" dirty="0"/>
              <a:t>Paskirstyk svorį simetriškai abiejose rankose. Vieno sunkaus kibiro turinį paskirstyk į 2 kibirus.</a:t>
            </a:r>
          </a:p>
        </p:txBody>
      </p:sp>
      <p:pic>
        <p:nvPicPr>
          <p:cNvPr id="9218" name="Picture 2" descr="farmers-walk-big-z - Maximum Training Solutions -">
            <a:extLst>
              <a:ext uri="{FF2B5EF4-FFF2-40B4-BE49-F238E27FC236}">
                <a16:creationId xmlns:a16="http://schemas.microsoft.com/office/drawing/2014/main" xmlns="" id="{F0C51889-1237-4A1C-869D-9AE1BFC81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49068"/>
            <a:ext cx="5586148" cy="475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821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7F92C-1297-45EB-A624-070C6B82113D}"/>
              </a:ext>
            </a:extLst>
          </p:cNvPr>
          <p:cNvSpPr>
            <a:spLocks noGrp="1"/>
          </p:cNvSpPr>
          <p:nvPr>
            <p:ph type="title"/>
          </p:nvPr>
        </p:nvSpPr>
        <p:spPr>
          <a:xfrm>
            <a:off x="839788" y="457200"/>
            <a:ext cx="3932237" cy="1309456"/>
          </a:xfrm>
        </p:spPr>
        <p:txBody>
          <a:bodyPr/>
          <a:lstStyle/>
          <a:p>
            <a:r>
              <a:rPr lang="lt-LT" b="1" dirty="0"/>
              <a:t>Klaidos keliant svorius:</a:t>
            </a:r>
            <a:endParaRPr lang="lt-LT" dirty="0"/>
          </a:p>
        </p:txBody>
      </p:sp>
      <p:sp>
        <p:nvSpPr>
          <p:cNvPr id="4" name="Text Placeholder 3">
            <a:extLst>
              <a:ext uri="{FF2B5EF4-FFF2-40B4-BE49-F238E27FC236}">
                <a16:creationId xmlns:a16="http://schemas.microsoft.com/office/drawing/2014/main" xmlns="" id="{955FEF18-0567-45FD-A50F-B90FFD6FAA94}"/>
              </a:ext>
            </a:extLst>
          </p:cNvPr>
          <p:cNvSpPr>
            <a:spLocks noGrp="1"/>
          </p:cNvSpPr>
          <p:nvPr>
            <p:ph type="body" sz="half" idx="2"/>
          </p:nvPr>
        </p:nvSpPr>
        <p:spPr/>
        <p:txBody>
          <a:bodyPr>
            <a:normAutofit fontScale="92500" lnSpcReduction="20000"/>
          </a:bodyPr>
          <a:lstStyle/>
          <a:p>
            <a:r>
              <a:rPr lang="lt-LT" sz="2800" dirty="0"/>
              <a:t>Daiktas, kurį reikia pernešti laikomas per daug toli nuo savęs.</a:t>
            </a:r>
          </a:p>
          <a:p>
            <a:r>
              <a:rPr lang="lt-LT" sz="2800" dirty="0"/>
              <a:t>Keliant daiktą per daug lenkiamasi į šoną arba daromas pasisukimas, tuo pačiu didėja rizika gauti traumą, susižeisti. </a:t>
            </a:r>
          </a:p>
          <a:p>
            <a:r>
              <a:rPr lang="lt-LT" sz="2800" dirty="0"/>
              <a:t>Daiktą kelia tiesiomis kojomis, atliekant liemens tiesimą.</a:t>
            </a:r>
          </a:p>
        </p:txBody>
      </p:sp>
      <p:pic>
        <p:nvPicPr>
          <p:cNvPr id="10244" name="Picture 4" descr="lift technic - Cheap Online Shopping -">
            <a:extLst>
              <a:ext uri="{FF2B5EF4-FFF2-40B4-BE49-F238E27FC236}">
                <a16:creationId xmlns:a16="http://schemas.microsoft.com/office/drawing/2014/main" xmlns="" id="{0BC523FF-739F-4749-BD8B-CB4568C8B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096" y="1333736"/>
            <a:ext cx="6373427" cy="419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240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4AFE43-52A2-446C-BD63-510A772F06F5}"/>
              </a:ext>
            </a:extLst>
          </p:cNvPr>
          <p:cNvSpPr>
            <a:spLocks noGrp="1"/>
          </p:cNvSpPr>
          <p:nvPr>
            <p:ph type="title"/>
          </p:nvPr>
        </p:nvSpPr>
        <p:spPr>
          <a:xfrm>
            <a:off x="443883" y="365125"/>
            <a:ext cx="11484881" cy="6880802"/>
          </a:xfrm>
        </p:spPr>
        <p:txBody>
          <a:bodyPr>
            <a:normAutofit fontScale="90000"/>
          </a:bodyPr>
          <a:lstStyle/>
          <a:p>
            <a:r>
              <a:rPr lang="lv-LV" dirty="0" smtClean="0"/>
              <a:t>Miegas </a:t>
            </a:r>
            <a:r>
              <a:rPr lang="lv-LV" dirty="0"/>
              <a:t/>
            </a:r>
            <a:br>
              <a:rPr lang="lv-LV" dirty="0"/>
            </a:br>
            <a:r>
              <a:rPr lang="lt-LT" sz="3100" dirty="0"/>
              <a:t>Miegas – tai fiziologinis procesas, kuris užima trečdalį gyvenimo. Tai natūrali žmogaus gyvenimo būsena, kai organizmo nervų sistema ilsisi, atsistato, kaupia energinius ir funkcinius ląstelių veiklos rezervus. </a:t>
            </a:r>
            <a:br>
              <a:rPr lang="lt-LT" sz="3100" dirty="0"/>
            </a:br>
            <a:r>
              <a:rPr lang="lt-LT" sz="3100" dirty="0"/>
              <a:t>Miegas – vienas svarbiausių organizmo funkcijų. Jei mes gerai išsimiegojome, tai galime efektyviai spręsti kasdienes problemas, sėkmingiau priešintis streso ir infekcijų poveikiui, o taip pat geriau valdyti savo emocijas, pozityviai žvelgti į gyvenimą. </a:t>
            </a:r>
            <a:r>
              <a:rPr lang="lt-LT" sz="3100" dirty="0" smtClean="0"/>
              <a:t/>
            </a:r>
            <a:br>
              <a:rPr lang="lt-LT" sz="3100" dirty="0" smtClean="0"/>
            </a:br>
            <a:r>
              <a:rPr lang="lt-LT" sz="3100" dirty="0" smtClean="0"/>
              <a:t>Tokiu </a:t>
            </a:r>
            <a:r>
              <a:rPr lang="lt-LT" sz="3100" dirty="0"/>
              <a:t>būdu kokybiškas miegas leidžia žmogui sėkmingiau ir operatyviau veikti ir siekti savo tikslų.</a:t>
            </a:r>
            <a:br>
              <a:rPr lang="lt-LT" sz="3100" dirty="0"/>
            </a:br>
            <a:r>
              <a:rPr lang="lt-LT" sz="3100" dirty="0"/>
              <a:t>Kas 24 valandas mums reikia 6-8 poilsio valandų. Miego trukmė griežtai nenustatyta, bet dauguma žmonių miega vidutiniškai 7-8 valandas per parą. Kitiems būtina miegoti 6-9 valandas, o kai kurie pailsėję ir išsimiegoję jaučiasi jau po 5 miego valandų.</a:t>
            </a:r>
            <a:br>
              <a:rPr lang="lt-LT" sz="3100" dirty="0"/>
            </a:br>
            <a:r>
              <a:rPr lang="lv-LV" dirty="0"/>
              <a:t/>
            </a:r>
            <a:br>
              <a:rPr lang="lv-LV" dirty="0"/>
            </a:br>
            <a:r>
              <a:rPr lang="lv-LV" sz="2800" dirty="0"/>
              <a:t/>
            </a:r>
            <a:br>
              <a:rPr lang="lv-LV" sz="2800" dirty="0"/>
            </a:br>
            <a:endParaRPr lang="lv-LV" dirty="0"/>
          </a:p>
        </p:txBody>
      </p:sp>
    </p:spTree>
    <p:extLst>
      <p:ext uri="{BB962C8B-B14F-4D97-AF65-F5344CB8AC3E}">
        <p14:creationId xmlns:p14="http://schemas.microsoft.com/office/powerpoint/2010/main" val="168712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EC869-08FC-47D3-A64C-7527400CBB22}"/>
              </a:ext>
            </a:extLst>
          </p:cNvPr>
          <p:cNvSpPr>
            <a:spLocks noGrp="1"/>
          </p:cNvSpPr>
          <p:nvPr>
            <p:ph type="title"/>
          </p:nvPr>
        </p:nvSpPr>
        <p:spPr>
          <a:xfrm>
            <a:off x="839788" y="457200"/>
            <a:ext cx="3932237" cy="936594"/>
          </a:xfrm>
        </p:spPr>
        <p:txBody>
          <a:bodyPr/>
          <a:lstStyle/>
          <a:p>
            <a:r>
              <a:rPr lang="lt-LT" b="1" dirty="0"/>
              <a:t>Miego higiena.      </a:t>
            </a:r>
            <a:endParaRPr lang="lt-LT" dirty="0"/>
          </a:p>
        </p:txBody>
      </p:sp>
      <p:sp>
        <p:nvSpPr>
          <p:cNvPr id="4" name="Text Placeholder 3">
            <a:extLst>
              <a:ext uri="{FF2B5EF4-FFF2-40B4-BE49-F238E27FC236}">
                <a16:creationId xmlns:a16="http://schemas.microsoft.com/office/drawing/2014/main" xmlns="" id="{1555939A-3A54-48AC-9426-E3033DE88A98}"/>
              </a:ext>
            </a:extLst>
          </p:cNvPr>
          <p:cNvSpPr>
            <a:spLocks noGrp="1"/>
          </p:cNvSpPr>
          <p:nvPr>
            <p:ph type="body" sz="half" idx="2"/>
          </p:nvPr>
        </p:nvSpPr>
        <p:spPr>
          <a:xfrm>
            <a:off x="839788" y="1645097"/>
            <a:ext cx="3932237" cy="4873625"/>
          </a:xfrm>
        </p:spPr>
        <p:txBody>
          <a:bodyPr>
            <a:noAutofit/>
          </a:bodyPr>
          <a:lstStyle/>
          <a:p>
            <a:r>
              <a:rPr lang="lt-LT" sz="2800" dirty="0"/>
              <a:t>Kūnas mėgsta rutiną. Paros režimas svarbus ne tik kūdikiui, bet ir visų amžiaus tarpsnių žmogui.</a:t>
            </a:r>
          </a:p>
          <a:p>
            <a:r>
              <a:rPr lang="lt-LT" sz="2800" dirty="0"/>
              <a:t>Geriausia, kai prabundama ir einama miegoti visada tuo pačiu metu.</a:t>
            </a:r>
          </a:p>
          <a:p>
            <a:r>
              <a:rPr lang="lt-LT" sz="2800" dirty="0"/>
              <a:t>Gulkis miegoti šiandien, prabusk rytoj, net ir savaitgaliais. Miego negalima kompensuoti. </a:t>
            </a:r>
          </a:p>
        </p:txBody>
      </p:sp>
      <p:pic>
        <p:nvPicPr>
          <p:cNvPr id="5" name="Picture 2" descr="Can you use cannabis for sleeping?">
            <a:extLst>
              <a:ext uri="{FF2B5EF4-FFF2-40B4-BE49-F238E27FC236}">
                <a16:creationId xmlns:a16="http://schemas.microsoft.com/office/drawing/2014/main" xmlns="" id="{DAF02F34-B0DA-428A-8234-9640D2EFD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09758"/>
            <a:ext cx="5752394" cy="3838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68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09551A-B40C-4996-933E-CC9E0FF86197}"/>
              </a:ext>
            </a:extLst>
          </p:cNvPr>
          <p:cNvSpPr>
            <a:spLocks noGrp="1"/>
          </p:cNvSpPr>
          <p:nvPr>
            <p:ph type="title"/>
          </p:nvPr>
        </p:nvSpPr>
        <p:spPr>
          <a:xfrm>
            <a:off x="838200" y="996142"/>
            <a:ext cx="10515600" cy="939892"/>
          </a:xfrm>
        </p:spPr>
        <p:txBody>
          <a:bodyPr>
            <a:normAutofit fontScale="90000"/>
          </a:bodyPr>
          <a:lstStyle/>
          <a:p>
            <a:r>
              <a:rPr lang="lv-LV" dirty="0"/>
              <a:t/>
            </a:r>
            <a:br>
              <a:rPr lang="lv-LV" dirty="0"/>
            </a:br>
            <a:r>
              <a:rPr lang="lt-LT" b="1" dirty="0" smtClean="0"/>
              <a:t>Kasdieniniai </a:t>
            </a:r>
            <a:r>
              <a:rPr lang="lt-LT" b="1" dirty="0"/>
              <a:t>užsiėmimai</a:t>
            </a:r>
            <a:r>
              <a:rPr lang="lv-LV" dirty="0"/>
              <a:t/>
            </a:r>
            <a:br>
              <a:rPr lang="lv-LV" dirty="0"/>
            </a:br>
            <a:endParaRPr lang="lv-LV" dirty="0"/>
          </a:p>
        </p:txBody>
      </p:sp>
      <p:sp>
        <p:nvSpPr>
          <p:cNvPr id="3" name="Content Placeholder 2">
            <a:extLst>
              <a:ext uri="{FF2B5EF4-FFF2-40B4-BE49-F238E27FC236}">
                <a16:creationId xmlns:a16="http://schemas.microsoft.com/office/drawing/2014/main" xmlns="" id="{C2993C8E-3288-42EB-A351-B359C219BF8A}"/>
              </a:ext>
            </a:extLst>
          </p:cNvPr>
          <p:cNvSpPr>
            <a:spLocks noGrp="1"/>
          </p:cNvSpPr>
          <p:nvPr>
            <p:ph idx="1"/>
          </p:nvPr>
        </p:nvSpPr>
        <p:spPr>
          <a:xfrm>
            <a:off x="838200" y="2180732"/>
            <a:ext cx="10515600" cy="4351338"/>
          </a:xfrm>
        </p:spPr>
        <p:txBody>
          <a:bodyPr>
            <a:normAutofit/>
          </a:bodyPr>
          <a:lstStyle/>
          <a:p>
            <a:r>
              <a:rPr lang="en-US" dirty="0"/>
              <a:t>P</a:t>
            </a:r>
            <a:r>
              <a:rPr lang="lt-LT" dirty="0" err="1" smtClean="0"/>
              <a:t>rabudimas</a:t>
            </a:r>
            <a:r>
              <a:rPr lang="lt-LT" dirty="0" smtClean="0"/>
              <a:t> </a:t>
            </a:r>
            <a:r>
              <a:rPr lang="lt-LT" dirty="0"/>
              <a:t>kasdien tuo pačiu metu padeda vidiniam organizmo laikrodžiui prisitaikyti prie gyvenimo ritmo.</a:t>
            </a:r>
          </a:p>
          <a:p>
            <a:r>
              <a:rPr lang="lt-LT" dirty="0" smtClean="0"/>
              <a:t>Teisingas </a:t>
            </a:r>
            <a:r>
              <a:rPr lang="lt-LT" dirty="0"/>
              <a:t>lėtas atsikėlimas iš lovos padeda paruošti stuburą vertikaliam dienos krūviui ir išvengti stuburo skausmų</a:t>
            </a:r>
          </a:p>
          <a:p>
            <a:r>
              <a:rPr lang="lt-LT" dirty="0" smtClean="0"/>
              <a:t>Gulint </a:t>
            </a:r>
            <a:r>
              <a:rPr lang="lt-LT" dirty="0"/>
              <a:t>lovoje, atsimerkite, pasirąžykite, giliau įkvėpkite, pajudinkite kojas, plaštakas, alkūnes, pečius</a:t>
            </a:r>
          </a:p>
        </p:txBody>
      </p:sp>
    </p:spTree>
    <p:extLst>
      <p:ext uri="{BB962C8B-B14F-4D97-AF65-F5344CB8AC3E}">
        <p14:creationId xmlns:p14="http://schemas.microsoft.com/office/powerpoint/2010/main" val="295382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11ABE3-0392-43F3-A7D2-B84E4D2D5E69}"/>
              </a:ext>
            </a:extLst>
          </p:cNvPr>
          <p:cNvSpPr>
            <a:spLocks noGrp="1"/>
          </p:cNvSpPr>
          <p:nvPr>
            <p:ph type="title"/>
          </p:nvPr>
        </p:nvSpPr>
        <p:spPr>
          <a:xfrm>
            <a:off x="1305791" y="0"/>
            <a:ext cx="9580418" cy="5467639"/>
          </a:xfrm>
        </p:spPr>
        <p:txBody>
          <a:bodyPr>
            <a:normAutofit/>
          </a:bodyPr>
          <a:lstStyle/>
          <a:p>
            <a:r>
              <a:rPr lang="lt-LT" sz="3600" dirty="0"/>
              <a:t>Nepersistenkite su dienos miegu. Jis gali pasitarnauti kaip papildomas energijos šaltinis, bet gali ir trukdyti užsnūsti naktį. Rekomenduojama numigti 20 minučių, bet ne vėliau 16-tos valandos. </a:t>
            </a:r>
            <a:br>
              <a:rPr lang="lt-LT" sz="3600" dirty="0"/>
            </a:br>
            <a:r>
              <a:rPr lang="lt-LT" sz="3600" dirty="0"/>
              <a:t>Pakeitimus savo dienotvarkėje įveskite palaipsniui: jei norite pakeisti laiką, kada gulate miegoti, darykite tai laipsniškai, perkeldami laiką po 30-60 minučių.</a:t>
            </a:r>
          </a:p>
        </p:txBody>
      </p:sp>
      <p:pic>
        <p:nvPicPr>
          <p:cNvPr id="12292" name="Picture 4" descr="Places for power nap in and around Seoul - Tips - The Jakarta Post">
            <a:extLst>
              <a:ext uri="{FF2B5EF4-FFF2-40B4-BE49-F238E27FC236}">
                <a16:creationId xmlns:a16="http://schemas.microsoft.com/office/drawing/2014/main" xmlns="" id="{26303723-4BA3-47A5-B731-F3D1470EB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749" y="4356839"/>
            <a:ext cx="4436985" cy="271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5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0D74B3-ABCA-4D04-AC14-F50F7EE87019}"/>
              </a:ext>
            </a:extLst>
          </p:cNvPr>
          <p:cNvSpPr>
            <a:spLocks noGrp="1"/>
          </p:cNvSpPr>
          <p:nvPr>
            <p:ph type="title"/>
          </p:nvPr>
        </p:nvSpPr>
        <p:spPr>
          <a:xfrm>
            <a:off x="838200" y="365125"/>
            <a:ext cx="10009909" cy="5858122"/>
          </a:xfrm>
        </p:spPr>
        <p:txBody>
          <a:bodyPr>
            <a:normAutofit fontScale="90000"/>
          </a:bodyPr>
          <a:lstStyle/>
          <a:p>
            <a:r>
              <a:rPr lang="lt-LT" dirty="0"/>
              <a:t>Prieš miegą atjunkite visus elektroninius prietaisus, 30-60 minučių skirkite per dieną gautos informacijos analizei, bet nenaudokite elektroninių priemonių. </a:t>
            </a:r>
            <a:r>
              <a:rPr lang="en-US" dirty="0" smtClean="0"/>
              <a:t/>
            </a:r>
            <a:br>
              <a:rPr lang="en-US" dirty="0" smtClean="0"/>
            </a:br>
            <a:r>
              <a:rPr lang="lt-LT" dirty="0" smtClean="0"/>
              <a:t>Mobilūs </a:t>
            </a:r>
            <a:r>
              <a:rPr lang="lt-LT" dirty="0"/>
              <a:t>telefonai, </a:t>
            </a:r>
            <a:r>
              <a:rPr lang="lt-LT" dirty="0" err="1"/>
              <a:t>planšetai</a:t>
            </a:r>
            <a:r>
              <a:rPr lang="lt-LT" dirty="0"/>
              <a:t>, nešiojami kompiuteriai stimuliuoja psichiką ir tai sunku nutraukti. Be to jie spinduliuoja žydrą šviesą</a:t>
            </a:r>
            <a:r>
              <a:rPr lang="lt-LT" dirty="0" smtClean="0"/>
              <a:t>, slopinančią </a:t>
            </a:r>
            <a:r>
              <a:rPr lang="lt-LT" dirty="0" err="1"/>
              <a:t>melatonino</a:t>
            </a:r>
            <a:r>
              <a:rPr lang="lt-LT" dirty="0"/>
              <a:t>  - amino rūgšties, kuri skatina miegą, išsiskyrimą. </a:t>
            </a:r>
            <a:br>
              <a:rPr lang="lt-LT" dirty="0"/>
            </a:br>
            <a:endParaRPr lang="lv-LV" dirty="0"/>
          </a:p>
        </p:txBody>
      </p:sp>
    </p:spTree>
    <p:extLst>
      <p:ext uri="{BB962C8B-B14F-4D97-AF65-F5344CB8AC3E}">
        <p14:creationId xmlns:p14="http://schemas.microsoft.com/office/powerpoint/2010/main" val="575986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AEEEE3-1B3B-46CE-9AD7-A8CC0844B8AF}"/>
              </a:ext>
            </a:extLst>
          </p:cNvPr>
          <p:cNvSpPr>
            <a:spLocks noGrp="1"/>
          </p:cNvSpPr>
          <p:nvPr>
            <p:ph type="title"/>
          </p:nvPr>
        </p:nvSpPr>
        <p:spPr>
          <a:xfrm>
            <a:off x="117373" y="264681"/>
            <a:ext cx="6086382" cy="6328637"/>
          </a:xfrm>
        </p:spPr>
        <p:txBody>
          <a:bodyPr>
            <a:normAutofit/>
          </a:bodyPr>
          <a:lstStyle/>
          <a:p>
            <a:r>
              <a:rPr lang="lt-LT" sz="3600" dirty="0"/>
              <a:t>Dvi valandas prieš miegą aktyviai nesportuokite. </a:t>
            </a:r>
            <a:r>
              <a:rPr lang="lt-LT" sz="3600" dirty="0" smtClean="0"/>
              <a:t/>
            </a:r>
            <a:br>
              <a:rPr lang="lt-LT" sz="3600" dirty="0" smtClean="0"/>
            </a:br>
            <a:r>
              <a:rPr lang="lt-LT" sz="3600" dirty="0"/>
              <a:t/>
            </a:r>
            <a:br>
              <a:rPr lang="lt-LT" sz="3600" dirty="0"/>
            </a:br>
            <a:r>
              <a:rPr lang="lt-LT" sz="3600" dirty="0" smtClean="0"/>
              <a:t>Rekomenduojama:</a:t>
            </a:r>
            <a:br>
              <a:rPr lang="lt-LT" sz="3600" dirty="0" smtClean="0"/>
            </a:br>
            <a:r>
              <a:rPr lang="lt-LT" sz="3600" dirty="0" smtClean="0"/>
              <a:t> </a:t>
            </a:r>
            <a:r>
              <a:rPr lang="lt-LT" sz="3600" dirty="0"/>
              <a:t>lėtas pasivaikščiojimas, </a:t>
            </a:r>
            <a:r>
              <a:rPr lang="lt-LT" sz="3600" dirty="0" smtClean="0"/>
              <a:t/>
            </a:r>
            <a:br>
              <a:rPr lang="lt-LT" sz="3600" dirty="0" smtClean="0"/>
            </a:br>
            <a:r>
              <a:rPr lang="lt-LT" sz="3600" dirty="0" smtClean="0"/>
              <a:t>raminantys kvėpavimo </a:t>
            </a:r>
            <a:r>
              <a:rPr lang="lt-LT" sz="3600" dirty="0"/>
              <a:t>pratimai</a:t>
            </a:r>
            <a:r>
              <a:rPr lang="lt-LT" sz="3600" dirty="0" smtClean="0"/>
              <a:t>,</a:t>
            </a:r>
            <a:br>
              <a:rPr lang="lt-LT" sz="3600" dirty="0" smtClean="0"/>
            </a:br>
            <a:r>
              <a:rPr lang="lt-LT" sz="3600" dirty="0" smtClean="0"/>
              <a:t> </a:t>
            </a:r>
            <a:r>
              <a:rPr lang="lt-LT" sz="3600" dirty="0"/>
              <a:t>atpalaiduojanti tyli muzika</a:t>
            </a:r>
            <a:r>
              <a:rPr lang="lt-LT" sz="3600" dirty="0" smtClean="0"/>
              <a:t>,</a:t>
            </a:r>
            <a:br>
              <a:rPr lang="lt-LT" sz="3600" dirty="0" smtClean="0"/>
            </a:br>
            <a:r>
              <a:rPr lang="lt-LT" sz="3600" dirty="0" smtClean="0"/>
              <a:t> </a:t>
            </a:r>
            <a:r>
              <a:rPr lang="lt-LT" sz="3600" dirty="0"/>
              <a:t>šilta vonia, </a:t>
            </a:r>
            <a:r>
              <a:rPr lang="lt-LT" sz="3600" dirty="0" smtClean="0"/>
              <a:t/>
            </a:r>
            <a:br>
              <a:rPr lang="lt-LT" sz="3600" dirty="0" smtClean="0"/>
            </a:br>
            <a:r>
              <a:rPr lang="lt-LT" sz="3600" dirty="0" smtClean="0"/>
              <a:t>lengvi </a:t>
            </a:r>
            <a:r>
              <a:rPr lang="lt-LT" sz="3600" dirty="0"/>
              <a:t>skaitiniai.  </a:t>
            </a:r>
          </a:p>
        </p:txBody>
      </p:sp>
      <p:pic>
        <p:nvPicPr>
          <p:cNvPr id="14338" name="Picture 2" descr="Senior Reading Grandma - Free photo on Pixabay">
            <a:extLst>
              <a:ext uri="{FF2B5EF4-FFF2-40B4-BE49-F238E27FC236}">
                <a16:creationId xmlns:a16="http://schemas.microsoft.com/office/drawing/2014/main" xmlns="" id="{790A63D7-E9E6-4B81-8C5A-47B8D5FCE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981" y="1300104"/>
            <a:ext cx="6091622" cy="425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00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B72F6-A283-4BA4-BDA9-BC2177A5DBD2}"/>
              </a:ext>
            </a:extLst>
          </p:cNvPr>
          <p:cNvSpPr>
            <a:spLocks noGrp="1"/>
          </p:cNvSpPr>
          <p:nvPr>
            <p:ph type="title"/>
          </p:nvPr>
        </p:nvSpPr>
        <p:spPr>
          <a:xfrm>
            <a:off x="381740" y="204187"/>
            <a:ext cx="11594238" cy="6471822"/>
          </a:xfrm>
        </p:spPr>
        <p:txBody>
          <a:bodyPr>
            <a:normAutofit/>
          </a:bodyPr>
          <a:lstStyle/>
          <a:p>
            <a:pPr>
              <a:lnSpc>
                <a:spcPct val="150000"/>
              </a:lnSpc>
            </a:pPr>
            <a:r>
              <a:rPr lang="lt-LT" sz="3200" dirty="0"/>
              <a:t>Nesivartykite nuo šono ant šono: tai padės sukurti sveiką psichologinį ryšį tarp gulėjimo lovoje ir užsnūdimo. Jei </a:t>
            </a:r>
            <a:r>
              <a:rPr lang="lt-LT" sz="3200" dirty="0" err="1"/>
              <a:t>vistik</a:t>
            </a:r>
            <a:r>
              <a:rPr lang="lt-LT" sz="3200" dirty="0"/>
              <a:t> po 20-30 minučių vis dar nepavyko užmigti, atsikelkite, pasitempkite, paskaitykite knygą, arba paveikite  ką nors raminančio, o po to vėl gulkitės į lovą ir dar kartą bandykite užmigti. </a:t>
            </a:r>
            <a:br>
              <a:rPr lang="lt-LT" sz="3200" dirty="0"/>
            </a:br>
            <a:endParaRPr lang="lv-LV" sz="3200" dirty="0"/>
          </a:p>
        </p:txBody>
      </p:sp>
    </p:spTree>
    <p:extLst>
      <p:ext uri="{BB962C8B-B14F-4D97-AF65-F5344CB8AC3E}">
        <p14:creationId xmlns:p14="http://schemas.microsoft.com/office/powerpoint/2010/main" val="567592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C1B0C1-FCEA-4D14-93FC-5F8F382D2C7A}"/>
              </a:ext>
            </a:extLst>
          </p:cNvPr>
          <p:cNvSpPr>
            <a:spLocks noGrp="1"/>
          </p:cNvSpPr>
          <p:nvPr>
            <p:ph type="title"/>
          </p:nvPr>
        </p:nvSpPr>
        <p:spPr>
          <a:xfrm>
            <a:off x="426128" y="133165"/>
            <a:ext cx="11514338" cy="6569476"/>
          </a:xfrm>
        </p:spPr>
        <p:txBody>
          <a:bodyPr>
            <a:normAutofit/>
          </a:bodyPr>
          <a:lstStyle/>
          <a:p>
            <a:r>
              <a:rPr lang="lt-LT" sz="3200" b="1" dirty="0"/>
              <a:t>Miego patalpa. </a:t>
            </a:r>
            <a:r>
              <a:rPr lang="lt-LT" sz="3200" b="1" dirty="0" smtClean="0"/>
              <a:t/>
            </a:r>
            <a:br>
              <a:rPr lang="lt-LT" sz="3200" b="1" dirty="0" smtClean="0"/>
            </a:br>
            <a:r>
              <a:rPr lang="lt-LT" sz="3200" b="1" dirty="0"/>
              <a:t/>
            </a:r>
            <a:br>
              <a:rPr lang="lt-LT" sz="3200" b="1" dirty="0"/>
            </a:br>
            <a:r>
              <a:rPr lang="lt-LT" sz="3200" b="1" dirty="0" smtClean="0"/>
              <a:t/>
            </a:r>
            <a:br>
              <a:rPr lang="lt-LT" sz="3200" b="1" dirty="0" smtClean="0"/>
            </a:br>
            <a:r>
              <a:rPr lang="lt-LT" sz="3200" dirty="0"/>
              <a:t/>
            </a:r>
            <a:br>
              <a:rPr lang="lt-LT" sz="3200" dirty="0"/>
            </a:br>
            <a:r>
              <a:rPr lang="lt-LT" sz="3200" dirty="0"/>
              <a:t>Miegamasis kambarys skirtas tik miegui</a:t>
            </a:r>
            <a:r>
              <a:rPr lang="lt-LT" sz="3200" dirty="0" smtClean="0"/>
              <a:t>.</a:t>
            </a:r>
            <a:br>
              <a:rPr lang="lt-LT" sz="3200" dirty="0" smtClean="0"/>
            </a:br>
            <a:r>
              <a:rPr lang="lt-LT" sz="3200" dirty="0" smtClean="0"/>
              <a:t> </a:t>
            </a:r>
            <a:r>
              <a:rPr lang="lt-LT" sz="3200" dirty="0"/>
              <a:t>Oro temperatūra +16 - +18 laipsnių. </a:t>
            </a:r>
            <a:r>
              <a:rPr lang="lt-LT" sz="3200" dirty="0" smtClean="0"/>
              <a:t/>
            </a:r>
            <a:br>
              <a:rPr lang="lt-LT" sz="3200" dirty="0" smtClean="0"/>
            </a:br>
            <a:r>
              <a:rPr lang="lt-LT" sz="3200" dirty="0" smtClean="0"/>
              <a:t>Gerai</a:t>
            </a:r>
            <a:r>
              <a:rPr lang="lt-LT" sz="3200" dirty="0"/>
              <a:t>, kai yra sunkios užuolaidos, nepraleidžiančios šviesos, žaliuzės. Tinka raištis akims. </a:t>
            </a:r>
            <a:r>
              <a:rPr lang="lt-LT" sz="3200" dirty="0" smtClean="0"/>
              <a:t/>
            </a:r>
            <a:br>
              <a:rPr lang="lt-LT" sz="3200" dirty="0" smtClean="0"/>
            </a:br>
            <a:r>
              <a:rPr lang="lt-LT" sz="3200" dirty="0" smtClean="0"/>
              <a:t>Aplinkos </a:t>
            </a:r>
            <a:r>
              <a:rPr lang="lt-LT" sz="3200" dirty="0"/>
              <a:t>triukšmo blokavimui verta naudoti ausų kamščius.</a:t>
            </a:r>
            <a:br>
              <a:rPr lang="lt-LT" sz="3200" dirty="0"/>
            </a:br>
            <a:r>
              <a:rPr lang="lt-LT" sz="3200" dirty="0"/>
              <a:t>Čiužinį, pagalvę, antklodę ir lovos skalbinius kiekvienas renkasi individualiai. </a:t>
            </a:r>
            <a:br>
              <a:rPr lang="lt-LT" sz="3200" dirty="0"/>
            </a:br>
            <a:endParaRPr lang="lv-LV" sz="3200" dirty="0"/>
          </a:p>
        </p:txBody>
      </p:sp>
    </p:spTree>
    <p:extLst>
      <p:ext uri="{BB962C8B-B14F-4D97-AF65-F5344CB8AC3E}">
        <p14:creationId xmlns:p14="http://schemas.microsoft.com/office/powerpoint/2010/main" val="1412162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E01AB-A0B4-47B8-8D6F-356B07FE369B}"/>
              </a:ext>
            </a:extLst>
          </p:cNvPr>
          <p:cNvSpPr>
            <a:spLocks noGrp="1"/>
          </p:cNvSpPr>
          <p:nvPr>
            <p:ph type="title"/>
          </p:nvPr>
        </p:nvSpPr>
        <p:spPr>
          <a:xfrm>
            <a:off x="287784" y="355745"/>
            <a:ext cx="11697069" cy="3195324"/>
          </a:xfrm>
        </p:spPr>
        <p:txBody>
          <a:bodyPr>
            <a:normAutofit fontScale="90000"/>
          </a:bodyPr>
          <a:lstStyle/>
          <a:p>
            <a:r>
              <a:rPr lang="lt-LT" dirty="0"/>
              <a:t>Rūpinimasis miego higiena ne visada išsprendžia miego problemas. Tai gali padėti, kai žmogui pasireiškia </a:t>
            </a:r>
            <a:r>
              <a:rPr lang="lt-LT" dirty="0" err="1"/>
              <a:t>apnoe</a:t>
            </a:r>
            <a:r>
              <a:rPr lang="lt-LT" dirty="0"/>
              <a:t> – kvėpavimo sutrikimas miegant, bet dažniausiai būtini kiti gydymo metodai. Jeigu ilgai kenčiate nuo sunkių miego sutrikimų arba esate mieguistas dieną, geriausia pasikonsultuoti su gydytoju, kuris patars geriausią  gydymo būdą. </a:t>
            </a:r>
          </a:p>
        </p:txBody>
      </p:sp>
      <p:pic>
        <p:nvPicPr>
          <p:cNvPr id="11268" name="Picture 4" descr="Get your lockdown sleep routine back on track | Fitness Magazine">
            <a:extLst>
              <a:ext uri="{FF2B5EF4-FFF2-40B4-BE49-F238E27FC236}">
                <a16:creationId xmlns:a16="http://schemas.microsoft.com/office/drawing/2014/main" xmlns="" id="{69C7341F-415D-4350-BB19-8DC8B4BE6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023" y="3683444"/>
            <a:ext cx="5830884" cy="310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265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E4EC92-DF36-4EDF-A3EA-EADBBB9D2642}"/>
              </a:ext>
            </a:extLst>
          </p:cNvPr>
          <p:cNvSpPr>
            <a:spLocks noGrp="1"/>
          </p:cNvSpPr>
          <p:nvPr>
            <p:ph type="title"/>
          </p:nvPr>
        </p:nvSpPr>
        <p:spPr>
          <a:xfrm>
            <a:off x="838200" y="365125"/>
            <a:ext cx="10744200" cy="6007966"/>
          </a:xfrm>
        </p:spPr>
        <p:txBody>
          <a:bodyPr>
            <a:normAutofit/>
          </a:bodyPr>
          <a:lstStyle/>
          <a:p>
            <a:r>
              <a:rPr lang="lt-LT" sz="2800" b="1" dirty="0"/>
              <a:t>Maisto produktai </a:t>
            </a:r>
            <a:r>
              <a:rPr lang="lt-LT" sz="2800" b="1" dirty="0" smtClean="0"/>
              <a:t/>
            </a:r>
            <a:br>
              <a:rPr lang="lt-LT" sz="2800" b="1" dirty="0" smtClean="0"/>
            </a:br>
            <a:r>
              <a:rPr lang="lt-LT" sz="2800" dirty="0"/>
              <a:t/>
            </a:r>
            <a:br>
              <a:rPr lang="lt-LT" sz="2800" dirty="0"/>
            </a:br>
            <a:r>
              <a:rPr lang="lt-LT" sz="2800" dirty="0"/>
              <a:t>Po pietų, o ypač 2-3 valandos iki miego nereikėtų vartoti kofeino turinčių produktų- arbatos, kavos, šokolado, kolos, kitų gazuotų gėrimų.  </a:t>
            </a:r>
            <a:r>
              <a:rPr lang="lt-LT" sz="2800" dirty="0" smtClean="0"/>
              <a:t/>
            </a:r>
            <a:br>
              <a:rPr lang="lt-LT" sz="2800" dirty="0" smtClean="0"/>
            </a:br>
            <a:r>
              <a:rPr lang="lt-LT" sz="2800" dirty="0" smtClean="0"/>
              <a:t>Ir </a:t>
            </a:r>
            <a:r>
              <a:rPr lang="lt-LT" sz="2800" dirty="0"/>
              <a:t>nors kofeino skilimo </a:t>
            </a:r>
            <a:r>
              <a:rPr lang="lt-LT" sz="2800" dirty="0" err="1"/>
              <a:t>pusperiodis</a:t>
            </a:r>
            <a:r>
              <a:rPr lang="lt-LT" sz="2800" dirty="0"/>
              <a:t> 2-4 </a:t>
            </a:r>
            <a:r>
              <a:rPr lang="lt-LT" sz="2800" dirty="0" err="1"/>
              <a:t>valndos</a:t>
            </a:r>
            <a:r>
              <a:rPr lang="lt-LT" sz="2800" dirty="0"/>
              <a:t>, kai kuriems žmonėms, kenčiantiems nuo chroniškos nemigos jo veikimas gali dar pailgėti</a:t>
            </a:r>
            <a:r>
              <a:rPr lang="lt-LT" sz="2800" dirty="0" smtClean="0"/>
              <a:t>.</a:t>
            </a:r>
            <a:br>
              <a:rPr lang="lt-LT" sz="2800" dirty="0" smtClean="0"/>
            </a:br>
            <a:r>
              <a:rPr lang="lt-LT" sz="2800" dirty="0" smtClean="0"/>
              <a:t> </a:t>
            </a:r>
            <a:r>
              <a:rPr lang="lt-LT" sz="2800" dirty="0"/>
              <a:t/>
            </a:r>
            <a:br>
              <a:rPr lang="lt-LT" sz="2800" dirty="0"/>
            </a:br>
            <a:r>
              <a:rPr lang="lt-LT" sz="2800" dirty="0"/>
              <a:t>Nerekomenduojamas alkoholis, tabakas, ir kitos psichotropinį poveikį turinčios medžiagos. </a:t>
            </a:r>
            <a:r>
              <a:rPr lang="lt-LT" sz="2800" dirty="0" smtClean="0"/>
              <a:t/>
            </a:r>
            <a:br>
              <a:rPr lang="lt-LT" sz="2800" dirty="0" smtClean="0"/>
            </a:br>
            <a:r>
              <a:rPr lang="lt-LT" sz="2800" dirty="0"/>
              <a:t/>
            </a:r>
            <a:br>
              <a:rPr lang="lt-LT" sz="2800" dirty="0"/>
            </a:br>
            <a:r>
              <a:rPr lang="lt-LT" sz="2800" dirty="0"/>
              <a:t>Vakarienė turi būti iš lengvai virškinamų produktų – salotos, žuvis ar paukštiena paruošta garuose. </a:t>
            </a:r>
          </a:p>
        </p:txBody>
      </p:sp>
    </p:spTree>
    <p:extLst>
      <p:ext uri="{BB962C8B-B14F-4D97-AF65-F5344CB8AC3E}">
        <p14:creationId xmlns:p14="http://schemas.microsoft.com/office/powerpoint/2010/main" val="3494255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x frog Blank Template - Imgflip">
            <a:extLst>
              <a:ext uri="{FF2B5EF4-FFF2-40B4-BE49-F238E27FC236}">
                <a16:creationId xmlns:a16="http://schemas.microsoft.com/office/drawing/2014/main" xmlns="" id="{CC3C5A4E-1CCE-4BBA-86A7-B89232D32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6058" y="2894231"/>
            <a:ext cx="7419883" cy="35986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94F3589D-3A23-445B-B646-69BC04D8F3E5}"/>
              </a:ext>
            </a:extLst>
          </p:cNvPr>
          <p:cNvSpPr>
            <a:spLocks noGrp="1"/>
          </p:cNvSpPr>
          <p:nvPr>
            <p:ph type="title"/>
          </p:nvPr>
        </p:nvSpPr>
        <p:spPr>
          <a:xfrm>
            <a:off x="668480" y="864901"/>
            <a:ext cx="10855037" cy="1722329"/>
          </a:xfrm>
        </p:spPr>
        <p:txBody>
          <a:bodyPr/>
          <a:lstStyle/>
          <a:p>
            <a:r>
              <a:rPr lang="lt-LT" dirty="0"/>
              <a:t>Rūpinkitės savo kūnu</a:t>
            </a:r>
            <a:r>
              <a:rPr lang="en-US" dirty="0"/>
              <a:t>! Tai </a:t>
            </a:r>
            <a:r>
              <a:rPr lang="en-US" dirty="0" err="1"/>
              <a:t>vieta</a:t>
            </a:r>
            <a:r>
              <a:rPr lang="en-US" dirty="0"/>
              <a:t>, </a:t>
            </a:r>
            <a:r>
              <a:rPr lang="en-US" dirty="0" err="1"/>
              <a:t>kurioje</a:t>
            </a:r>
            <a:r>
              <a:rPr lang="en-US" dirty="0"/>
              <a:t> </a:t>
            </a:r>
            <a:r>
              <a:rPr lang="en-US" dirty="0" err="1"/>
              <a:t>gyvename</a:t>
            </a:r>
            <a:r>
              <a:rPr lang="en-US" dirty="0"/>
              <a:t> . / </a:t>
            </a:r>
            <a:r>
              <a:rPr lang="en-US" dirty="0" err="1"/>
              <a:t>Džim</a:t>
            </a:r>
            <a:r>
              <a:rPr lang="en-US" dirty="0"/>
              <a:t> Ron/</a:t>
            </a:r>
            <a:endParaRPr lang="lt-LT" dirty="0"/>
          </a:p>
        </p:txBody>
      </p:sp>
    </p:spTree>
    <p:extLst>
      <p:ext uri="{BB962C8B-B14F-4D97-AF65-F5344CB8AC3E}">
        <p14:creationId xmlns:p14="http://schemas.microsoft.com/office/powerpoint/2010/main" val="1395238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A0C61D-35A0-4A10-9686-0BDA67DCF91B}"/>
              </a:ext>
            </a:extLst>
          </p:cNvPr>
          <p:cNvSpPr>
            <a:spLocks noGrp="1"/>
          </p:cNvSpPr>
          <p:nvPr>
            <p:ph type="title"/>
          </p:nvPr>
        </p:nvSpPr>
        <p:spPr>
          <a:xfrm>
            <a:off x="838200" y="2766218"/>
            <a:ext cx="10515600" cy="1325563"/>
          </a:xfrm>
        </p:spPr>
        <p:txBody>
          <a:bodyPr>
            <a:normAutofit/>
          </a:bodyPr>
          <a:lstStyle/>
          <a:p>
            <a:pPr algn="ctr"/>
            <a:r>
              <a:rPr lang="lv-LV" sz="5400" dirty="0" smtClean="0"/>
              <a:t>Dėkoju už dėmesį</a:t>
            </a:r>
            <a:r>
              <a:rPr lang="en-US" sz="5400" dirty="0" smtClean="0"/>
              <a:t>!</a:t>
            </a:r>
            <a:endParaRPr lang="lv-LV" sz="5400" dirty="0"/>
          </a:p>
        </p:txBody>
      </p:sp>
    </p:spTree>
    <p:extLst>
      <p:ext uri="{BB962C8B-B14F-4D97-AF65-F5344CB8AC3E}">
        <p14:creationId xmlns:p14="http://schemas.microsoft.com/office/powerpoint/2010/main" val="358028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EDD11-A4CD-4D14-B98D-B0D0A2A90F33}"/>
              </a:ext>
            </a:extLst>
          </p:cNvPr>
          <p:cNvSpPr>
            <a:spLocks noGrp="1"/>
          </p:cNvSpPr>
          <p:nvPr>
            <p:ph type="title"/>
          </p:nvPr>
        </p:nvSpPr>
        <p:spPr>
          <a:xfrm>
            <a:off x="839788" y="457200"/>
            <a:ext cx="4042930" cy="1600200"/>
          </a:xfrm>
        </p:spPr>
        <p:txBody>
          <a:bodyPr/>
          <a:lstStyle/>
          <a:p>
            <a:r>
              <a:rPr lang="lt-LT" b="1" dirty="0"/>
              <a:t>Atsistok iš lovos teisingai:</a:t>
            </a:r>
            <a:endParaRPr lang="lv-LV" dirty="0"/>
          </a:p>
        </p:txBody>
      </p:sp>
      <p:sp>
        <p:nvSpPr>
          <p:cNvPr id="4" name="Text Placeholder 3">
            <a:extLst>
              <a:ext uri="{FF2B5EF4-FFF2-40B4-BE49-F238E27FC236}">
                <a16:creationId xmlns:a16="http://schemas.microsoft.com/office/drawing/2014/main" xmlns="" id="{BF87CF74-1AD0-4F2B-95E0-4059262974F4}"/>
              </a:ext>
            </a:extLst>
          </p:cNvPr>
          <p:cNvSpPr>
            <a:spLocks noGrp="1"/>
          </p:cNvSpPr>
          <p:nvPr>
            <p:ph type="body" sz="half" idx="2"/>
          </p:nvPr>
        </p:nvSpPr>
        <p:spPr>
          <a:xfrm>
            <a:off x="839788" y="2057400"/>
            <a:ext cx="3932237" cy="4441054"/>
          </a:xfrm>
        </p:spPr>
        <p:txBody>
          <a:bodyPr>
            <a:normAutofit/>
          </a:bodyPr>
          <a:lstStyle/>
          <a:p>
            <a:r>
              <a:rPr lang="lt-LT" sz="3200" dirty="0" smtClean="0"/>
              <a:t>Iš </a:t>
            </a:r>
            <a:r>
              <a:rPr lang="lt-LT" sz="3200" dirty="0"/>
              <a:t>padėties ant pilvo, atsistok ropomis.  Galima pavaikščioti ropomis ant </a:t>
            </a:r>
            <a:r>
              <a:rPr lang="lt-LT" sz="3200" dirty="0" smtClean="0"/>
              <a:t>čiužinio.</a:t>
            </a:r>
          </a:p>
          <a:p>
            <a:r>
              <a:rPr lang="lt-LT" sz="3200" dirty="0" smtClean="0"/>
              <a:t> </a:t>
            </a:r>
            <a:r>
              <a:rPr lang="lt-LT" sz="3200" dirty="0"/>
              <a:t>Iš padėties ,,ant šono“, neleisk kojas žemyn ant grindų ir lėtai atsistok.</a:t>
            </a:r>
          </a:p>
        </p:txBody>
      </p:sp>
      <p:pic>
        <p:nvPicPr>
          <p:cNvPr id="2050" name="Picture 2" descr="How to get in and out of bed properly to avoid pain - Southside  Physiotherapy Clinic">
            <a:extLst>
              <a:ext uri="{FF2B5EF4-FFF2-40B4-BE49-F238E27FC236}">
                <a16:creationId xmlns:a16="http://schemas.microsoft.com/office/drawing/2014/main" xmlns="" id="{D27F7E47-F7D9-4467-B84B-9FF1BF25CA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7087" y="1757777"/>
            <a:ext cx="5445125" cy="381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51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9CC8E-6372-4010-B644-8C36EFB018B5}"/>
              </a:ext>
            </a:extLst>
          </p:cNvPr>
          <p:cNvSpPr>
            <a:spLocks noGrp="1"/>
          </p:cNvSpPr>
          <p:nvPr>
            <p:ph type="title"/>
          </p:nvPr>
        </p:nvSpPr>
        <p:spPr/>
        <p:txBody>
          <a:bodyPr/>
          <a:lstStyle/>
          <a:p>
            <a:r>
              <a:rPr lang="lt-LT" b="1" dirty="0"/>
              <a:t>Rytinė treniruotė</a:t>
            </a:r>
            <a:endParaRPr lang="lv-LV" dirty="0"/>
          </a:p>
        </p:txBody>
      </p:sp>
      <p:sp>
        <p:nvSpPr>
          <p:cNvPr id="3" name="Content Placeholder 2">
            <a:extLst>
              <a:ext uri="{FF2B5EF4-FFF2-40B4-BE49-F238E27FC236}">
                <a16:creationId xmlns:a16="http://schemas.microsoft.com/office/drawing/2014/main" xmlns="" id="{32166319-37CE-4F9E-8B2C-5535E17A9150}"/>
              </a:ext>
            </a:extLst>
          </p:cNvPr>
          <p:cNvSpPr>
            <a:spLocks noGrp="1"/>
          </p:cNvSpPr>
          <p:nvPr>
            <p:ph idx="1"/>
          </p:nvPr>
        </p:nvSpPr>
        <p:spPr>
          <a:xfrm>
            <a:off x="532660" y="1839479"/>
            <a:ext cx="11185864" cy="4907550"/>
          </a:xfrm>
        </p:spPr>
        <p:txBody>
          <a:bodyPr>
            <a:normAutofit fontScale="92500" lnSpcReduction="20000"/>
          </a:bodyPr>
          <a:lstStyle/>
          <a:p>
            <a:r>
              <a:rPr lang="lt-LT" dirty="0" smtClean="0"/>
              <a:t>padeda </a:t>
            </a:r>
            <a:r>
              <a:rPr lang="lt-LT" dirty="0"/>
              <a:t>pabudinti sąmonę, įjungia kognityvinius gebėjimus </a:t>
            </a:r>
          </a:p>
          <a:p>
            <a:r>
              <a:rPr lang="lt-LT" dirty="0" smtClean="0"/>
              <a:t>pagerina </a:t>
            </a:r>
            <a:r>
              <a:rPr lang="lt-LT" dirty="0"/>
              <a:t>nuotaiką, nes išsiskiria </a:t>
            </a:r>
            <a:r>
              <a:rPr lang="lt-LT" dirty="0" err="1"/>
              <a:t>endorfinai</a:t>
            </a:r>
            <a:r>
              <a:rPr lang="lt-LT" dirty="0"/>
              <a:t>. </a:t>
            </a:r>
          </a:p>
          <a:p>
            <a:r>
              <a:rPr lang="lt-LT" dirty="0" smtClean="0"/>
              <a:t>mankšta </a:t>
            </a:r>
            <a:r>
              <a:rPr lang="lt-LT" dirty="0"/>
              <a:t>padidina per dieną sudeginamų kalorijų kiekį </a:t>
            </a:r>
          </a:p>
          <a:p>
            <a:r>
              <a:rPr lang="lt-LT" dirty="0" smtClean="0"/>
              <a:t>užtikrina </a:t>
            </a:r>
            <a:r>
              <a:rPr lang="lt-LT" dirty="0"/>
              <a:t>efektyvų raumenų darbą visą dieną.</a:t>
            </a:r>
          </a:p>
          <a:p>
            <a:r>
              <a:rPr lang="lt-LT" dirty="0" smtClean="0"/>
              <a:t>jei </a:t>
            </a:r>
            <a:r>
              <a:rPr lang="lt-LT" dirty="0"/>
              <a:t>darai, tai daryk taip, kad būtų malonu, </a:t>
            </a:r>
            <a:r>
              <a:rPr lang="lt-LT" b="1" dirty="0"/>
              <a:t>kad atitiktų tavo fizinę sveikatą.</a:t>
            </a:r>
            <a:endParaRPr lang="lt-LT" dirty="0"/>
          </a:p>
          <a:p>
            <a:r>
              <a:rPr lang="lt-LT" dirty="0" smtClean="0"/>
              <a:t>rytinės </a:t>
            </a:r>
            <a:r>
              <a:rPr lang="lt-LT" dirty="0"/>
              <a:t>mankštos trukmė 15 min. rytinė treniruotė – 30-60 min.</a:t>
            </a:r>
          </a:p>
          <a:p>
            <a:r>
              <a:rPr lang="lt-LT" b="1" dirty="0"/>
              <a:t>Apšilimas</a:t>
            </a:r>
            <a:r>
              <a:rPr lang="lt-LT" dirty="0"/>
              <a:t>. Paruošk raumenis ir sąnarius krūviui. Žygiuok vietoje arba naudokis </a:t>
            </a:r>
            <a:r>
              <a:rPr lang="lt-LT" dirty="0" err="1"/>
              <a:t>veloergometru</a:t>
            </a:r>
            <a:r>
              <a:rPr lang="lt-LT" dirty="0"/>
              <a:t>.</a:t>
            </a:r>
          </a:p>
          <a:p>
            <a:r>
              <a:rPr lang="lt-LT" b="1" dirty="0"/>
              <a:t>Pagrindinė dalis.  </a:t>
            </a:r>
            <a:r>
              <a:rPr lang="lt-LT" dirty="0"/>
              <a:t>Jėgos pratimai. Kojų raumenims – pritūpimai, rankų raumenims  - lankstymas. Pratimai nugaros ir pilvo raumenų stiprinimui.</a:t>
            </a:r>
          </a:p>
          <a:p>
            <a:r>
              <a:rPr lang="lt-LT" b="1" dirty="0"/>
              <a:t>Užbaigimas. </a:t>
            </a:r>
            <a:r>
              <a:rPr lang="lt-LT" dirty="0"/>
              <a:t>Laipsniškas krūvio mažinimas. Reikia ištempti raumenis, kurie buvo apkrauti treniruotės metu. Atlikti kvėpavimo </a:t>
            </a:r>
            <a:r>
              <a:rPr lang="lt-LT" dirty="0" err="1"/>
              <a:t>pratimus</a:t>
            </a:r>
            <a:r>
              <a:rPr lang="lt-LT" dirty="0"/>
              <a:t>. </a:t>
            </a:r>
          </a:p>
        </p:txBody>
      </p:sp>
    </p:spTree>
    <p:extLst>
      <p:ext uri="{BB962C8B-B14F-4D97-AF65-F5344CB8AC3E}">
        <p14:creationId xmlns:p14="http://schemas.microsoft.com/office/powerpoint/2010/main" val="344183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exercises for seniors">
            <a:extLst>
              <a:ext uri="{FF2B5EF4-FFF2-40B4-BE49-F238E27FC236}">
                <a16:creationId xmlns:a16="http://schemas.microsoft.com/office/drawing/2014/main" xmlns="" id="{B971BEF0-B13F-4349-B5FC-36B58ED93F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3076" name="Picture 4" descr="exercises for seniors">
            <a:extLst>
              <a:ext uri="{FF2B5EF4-FFF2-40B4-BE49-F238E27FC236}">
                <a16:creationId xmlns:a16="http://schemas.microsoft.com/office/drawing/2014/main" xmlns="" id="{D7C3D37E-AFC7-4D02-8653-DA1C3FEC6B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188" y="1878806"/>
            <a:ext cx="5105288" cy="3405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D5E6E24F-3BBE-4CEC-9B01-F4A17D067CD0}"/>
              </a:ext>
            </a:extLst>
          </p:cNvPr>
          <p:cNvSpPr txBox="1"/>
          <p:nvPr/>
        </p:nvSpPr>
        <p:spPr>
          <a:xfrm>
            <a:off x="292963" y="1305341"/>
            <a:ext cx="5803037" cy="646331"/>
          </a:xfrm>
          <a:prstGeom prst="rect">
            <a:avLst/>
          </a:prstGeom>
          <a:noFill/>
        </p:spPr>
        <p:txBody>
          <a:bodyPr wrap="square" rtlCol="0">
            <a:spAutoFit/>
          </a:bodyPr>
          <a:lstStyle/>
          <a:p>
            <a:r>
              <a:rPr lang="lv-LV" dirty="0">
                <a:latin typeface="+mn-lt"/>
              </a:rPr>
              <a:t/>
            </a:r>
            <a:br>
              <a:rPr lang="lv-LV" dirty="0">
                <a:latin typeface="+mn-lt"/>
              </a:rPr>
            </a:br>
            <a:endParaRPr lang="lv-LV" dirty="0"/>
          </a:p>
        </p:txBody>
      </p:sp>
      <p:sp>
        <p:nvSpPr>
          <p:cNvPr id="2" name="Stačiakampis 1"/>
          <p:cNvSpPr/>
          <p:nvPr/>
        </p:nvSpPr>
        <p:spPr>
          <a:xfrm>
            <a:off x="618186" y="1210614"/>
            <a:ext cx="8525814" cy="4980851"/>
          </a:xfrm>
          <a:prstGeom prst="rect">
            <a:avLst/>
          </a:prstGeom>
        </p:spPr>
        <p:txBody>
          <a:bodyPr wrap="square">
            <a:spAutoFit/>
          </a:bodyPr>
          <a:lstStyle/>
          <a:p>
            <a:pPr algn="just">
              <a:lnSpc>
                <a:spcPct val="115000"/>
              </a:lnSpc>
              <a:spcAft>
                <a:spcPts val="1000"/>
              </a:spcAft>
            </a:pPr>
            <a:r>
              <a:rPr lang="lt-LT" sz="4000" dirty="0" smtClean="0">
                <a:latin typeface="Times New Roman" panose="02020603050405020304" pitchFamily="18" charset="0"/>
                <a:ea typeface="Calibri" panose="020F0502020204030204" pitchFamily="34" charset="0"/>
                <a:cs typeface="Times New Roman" panose="02020603050405020304" pitchFamily="18" charset="0"/>
              </a:rPr>
              <a:t>1. valyti </a:t>
            </a:r>
            <a:r>
              <a:rPr lang="lt-LT" sz="4000" dirty="0">
                <a:latin typeface="Times New Roman" panose="02020603050405020304" pitchFamily="18" charset="0"/>
                <a:ea typeface="Calibri" panose="020F0502020204030204" pitchFamily="34" charset="0"/>
                <a:cs typeface="Times New Roman" panose="02020603050405020304" pitchFamily="18" charset="0"/>
              </a:rPr>
              <a:t>dantis viena ir kita </a:t>
            </a:r>
            <a:r>
              <a:rPr lang="lt-LT" sz="4000" dirty="0" smtClean="0">
                <a:latin typeface="Times New Roman" panose="02020603050405020304" pitchFamily="18" charset="0"/>
                <a:ea typeface="Calibri" panose="020F0502020204030204" pitchFamily="34" charset="0"/>
                <a:cs typeface="Times New Roman" panose="02020603050405020304" pitchFamily="18" charset="0"/>
              </a:rPr>
              <a:t>ranka. </a:t>
            </a:r>
            <a:endParaRPr lang="lt-LT" sz="40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lt-LT" sz="4000" dirty="0" smtClean="0">
                <a:latin typeface="Times New Roman" panose="02020603050405020304" pitchFamily="18" charset="0"/>
                <a:ea typeface="Calibri" panose="020F0502020204030204" pitchFamily="34" charset="0"/>
                <a:cs typeface="Times New Roman" panose="02020603050405020304" pitchFamily="18" charset="0"/>
              </a:rPr>
              <a:t>2. stiebtis ant pirštų, </a:t>
            </a:r>
          </a:p>
          <a:p>
            <a:pPr algn="just">
              <a:lnSpc>
                <a:spcPct val="115000"/>
              </a:lnSpc>
              <a:spcAft>
                <a:spcPts val="1000"/>
              </a:spcAft>
            </a:pPr>
            <a:r>
              <a:rPr lang="lt-LT" sz="4000" dirty="0" smtClean="0">
                <a:latin typeface="Times New Roman" panose="02020603050405020304" pitchFamily="18" charset="0"/>
                <a:ea typeface="Calibri" panose="020F0502020204030204" pitchFamily="34" charset="0"/>
                <a:cs typeface="Times New Roman" panose="02020603050405020304" pitchFamily="18" charset="0"/>
              </a:rPr>
              <a:t>nusileisti</a:t>
            </a:r>
            <a:r>
              <a:rPr lang="lt-LT" sz="4000" dirty="0">
                <a:latin typeface="Times New Roman" panose="02020603050405020304" pitchFamily="18" charset="0"/>
                <a:ea typeface="Calibri" panose="020F0502020204030204" pitchFamily="34" charset="0"/>
                <a:cs typeface="Times New Roman" panose="02020603050405020304" pitchFamily="18" charset="0"/>
              </a:rPr>
              <a:t>, atsistoti ant kulnų. </a:t>
            </a:r>
            <a:endParaRPr lang="lt-LT"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4000" dirty="0">
                <a:latin typeface="Times New Roman" panose="02020603050405020304" pitchFamily="18" charset="0"/>
                <a:ea typeface="Calibri" panose="020F0502020204030204" pitchFamily="34" charset="0"/>
                <a:cs typeface="Times New Roman" panose="02020603050405020304" pitchFamily="18" charset="0"/>
              </a:rPr>
              <a:t>3. </a:t>
            </a:r>
            <a:r>
              <a:rPr lang="lt-LT" sz="4000" dirty="0">
                <a:latin typeface="Times New Roman" panose="02020603050405020304" pitchFamily="18" charset="0"/>
                <a:ea typeface="Calibri" panose="020F0502020204030204" pitchFamily="34" charset="0"/>
                <a:cs typeface="Times New Roman" panose="02020603050405020304" pitchFamily="18" charset="0"/>
              </a:rPr>
              <a:t>stovėti ant vienos </a:t>
            </a:r>
            <a:r>
              <a:rPr lang="lt-LT" sz="4000" dirty="0" smtClean="0">
                <a:latin typeface="Times New Roman" panose="02020603050405020304" pitchFamily="18" charset="0"/>
                <a:ea typeface="Calibri" panose="020F0502020204030204" pitchFamily="34" charset="0"/>
                <a:cs typeface="Times New Roman" panose="02020603050405020304" pitchFamily="18" charset="0"/>
              </a:rPr>
              <a:t>kojos</a:t>
            </a:r>
          </a:p>
          <a:p>
            <a:pPr algn="just">
              <a:lnSpc>
                <a:spcPct val="115000"/>
              </a:lnSpc>
              <a:spcAft>
                <a:spcPts val="1000"/>
              </a:spcAft>
            </a:pPr>
            <a:r>
              <a:rPr lang="lt-LT" sz="4000" dirty="0" smtClean="0">
                <a:latin typeface="Times New Roman" panose="02020603050405020304" pitchFamily="18" charset="0"/>
                <a:ea typeface="Calibri" panose="020F0502020204030204" pitchFamily="34" charset="0"/>
                <a:cs typeface="Times New Roman" panose="02020603050405020304" pitchFamily="18" charset="0"/>
              </a:rPr>
              <a:t> </a:t>
            </a:r>
            <a:r>
              <a:rPr lang="lt-LT" sz="4000" dirty="0">
                <a:latin typeface="Times New Roman" panose="02020603050405020304" pitchFamily="18" charset="0"/>
                <a:ea typeface="Calibri" panose="020F0502020204030204" pitchFamily="34" charset="0"/>
                <a:cs typeface="Times New Roman" panose="02020603050405020304" pitchFamily="18" charset="0"/>
              </a:rPr>
              <a:t>paskui ant kitos.</a:t>
            </a:r>
            <a:endParaRPr lang="lt-LT" sz="4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ru-RU" sz="4000" dirty="0">
                <a:latin typeface="Times New Roman" panose="02020603050405020304" pitchFamily="18" charset="0"/>
                <a:ea typeface="Calibri" panose="020F0502020204030204" pitchFamily="34" charset="0"/>
                <a:cs typeface="Times New Roman" panose="02020603050405020304" pitchFamily="18" charset="0"/>
              </a:rPr>
              <a:t>4. </a:t>
            </a:r>
            <a:r>
              <a:rPr lang="lt-LT" sz="4000" dirty="0">
                <a:latin typeface="Times New Roman" panose="02020603050405020304" pitchFamily="18" charset="0"/>
                <a:ea typeface="Calibri" panose="020F0502020204030204" pitchFamily="34" charset="0"/>
                <a:cs typeface="Times New Roman" panose="02020603050405020304" pitchFamily="18" charset="0"/>
              </a:rPr>
              <a:t>tempti kojas.</a:t>
            </a:r>
            <a:endParaRPr lang="lt-LT"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429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24E707-EB9A-48C1-A3BF-158312786E7E}"/>
              </a:ext>
            </a:extLst>
          </p:cNvPr>
          <p:cNvSpPr>
            <a:spLocks noGrp="1"/>
          </p:cNvSpPr>
          <p:nvPr>
            <p:ph type="title"/>
          </p:nvPr>
        </p:nvSpPr>
        <p:spPr>
          <a:xfrm>
            <a:off x="838200" y="382881"/>
            <a:ext cx="10515600" cy="1325563"/>
          </a:xfrm>
        </p:spPr>
        <p:txBody>
          <a:bodyPr/>
          <a:lstStyle/>
          <a:p>
            <a:r>
              <a:rPr lang="lt-LT" b="1" dirty="0"/>
              <a:t>Kasdieniniai užsiėmimai </a:t>
            </a:r>
            <a:endParaRPr lang="lv-LV" dirty="0"/>
          </a:p>
        </p:txBody>
      </p:sp>
      <p:sp>
        <p:nvSpPr>
          <p:cNvPr id="3" name="Content Placeholder 2">
            <a:extLst>
              <a:ext uri="{FF2B5EF4-FFF2-40B4-BE49-F238E27FC236}">
                <a16:creationId xmlns:a16="http://schemas.microsoft.com/office/drawing/2014/main" xmlns="" id="{03175C05-F016-4834-90A4-950E46C2ED41}"/>
              </a:ext>
            </a:extLst>
          </p:cNvPr>
          <p:cNvSpPr>
            <a:spLocks noGrp="1"/>
          </p:cNvSpPr>
          <p:nvPr>
            <p:ph idx="1"/>
          </p:nvPr>
        </p:nvSpPr>
        <p:spPr>
          <a:xfrm>
            <a:off x="585926" y="1376039"/>
            <a:ext cx="10767874" cy="5326602"/>
          </a:xfrm>
        </p:spPr>
        <p:txBody>
          <a:bodyPr>
            <a:normAutofit/>
          </a:bodyPr>
          <a:lstStyle/>
          <a:p>
            <a:r>
              <a:rPr lang="lt-LT" dirty="0"/>
              <a:t>vaikštant nuolat kontroliuoti savo laikyseną. Galva pakelta, žvilgsnis pirmyn    lūpos pravertos, veide – lengva šypsena, nesukąsti dantis, laisvai kvėpuoti pro nosį. Iškvėpimas ilgesnis, negu įkvėpimas. Rankos laisvai kabo šalia kūno, eisena natūrali, laisva. </a:t>
            </a:r>
          </a:p>
          <a:p>
            <a:r>
              <a:rPr lang="en-US" dirty="0"/>
              <a:t>v</a:t>
            </a:r>
            <a:r>
              <a:rPr lang="lt-LT" dirty="0" err="1" smtClean="0"/>
              <a:t>ietoj</a:t>
            </a:r>
            <a:r>
              <a:rPr lang="lt-LT" dirty="0" smtClean="0"/>
              <a:t> </a:t>
            </a:r>
            <a:r>
              <a:rPr lang="lt-LT" dirty="0"/>
              <a:t>lifto rinktis lipimą laiptais ir aukštyn ir žemyn, nes įjungiamos skirtingos raumenų grupės.</a:t>
            </a:r>
          </a:p>
          <a:p>
            <a:r>
              <a:rPr lang="lt-LT" dirty="0" smtClean="0"/>
              <a:t>kalbant </a:t>
            </a:r>
            <a:r>
              <a:rPr lang="lt-LT" dirty="0"/>
              <a:t>telefonu, rekomenduojama atsistoti ir vaikščioti. </a:t>
            </a:r>
          </a:p>
          <a:p>
            <a:r>
              <a:rPr lang="lt-LT" dirty="0" smtClean="0"/>
              <a:t> </a:t>
            </a:r>
            <a:r>
              <a:rPr lang="lt-LT" dirty="0"/>
              <a:t>susitikimus su draugais organizuoti lauke, gamtoje, gryname ore. </a:t>
            </a:r>
          </a:p>
          <a:p>
            <a:r>
              <a:rPr lang="lt-LT" dirty="0" smtClean="0"/>
              <a:t>atvažiavus </a:t>
            </a:r>
            <a:r>
              <a:rPr lang="lt-LT" dirty="0"/>
              <a:t>į parduotuvę – palik mašiną toliau. Pirkinius dėk į vežimėlį. Jeigu neši, tai nešk paskirsčius abiejose rankose.  Pirkinių maišus pakelk tiesia nugara iš pritūpimo. </a:t>
            </a:r>
          </a:p>
        </p:txBody>
      </p:sp>
    </p:spTree>
    <p:extLst>
      <p:ext uri="{BB962C8B-B14F-4D97-AF65-F5344CB8AC3E}">
        <p14:creationId xmlns:p14="http://schemas.microsoft.com/office/powerpoint/2010/main" val="364392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9CBB07-4639-419D-9738-0C5BC45D728A}"/>
              </a:ext>
            </a:extLst>
          </p:cNvPr>
          <p:cNvSpPr>
            <a:spLocks noGrp="1"/>
          </p:cNvSpPr>
          <p:nvPr>
            <p:ph type="title"/>
          </p:nvPr>
        </p:nvSpPr>
        <p:spPr>
          <a:xfrm>
            <a:off x="981830" y="0"/>
            <a:ext cx="3892010" cy="5930283"/>
          </a:xfrm>
        </p:spPr>
        <p:txBody>
          <a:bodyPr>
            <a:normAutofit/>
          </a:bodyPr>
          <a:lstStyle/>
          <a:p>
            <a:r>
              <a:rPr lang="lt-LT" dirty="0"/>
              <a:t>Žiūrint televizorių, kol rodo reklamą judėk – daryk </a:t>
            </a:r>
            <a:r>
              <a:rPr lang="lt-LT" dirty="0" err="1"/>
              <a:t>pritūpimus</a:t>
            </a:r>
            <a:r>
              <a:rPr lang="lt-LT" dirty="0"/>
              <a:t>, prisitraukimus, </a:t>
            </a:r>
            <a:r>
              <a:rPr lang="lt-LT" dirty="0" err="1"/>
              <a:t>atsispaudimus</a:t>
            </a:r>
            <a:r>
              <a:rPr lang="lt-LT" dirty="0"/>
              <a:t>, kvėpavimo </a:t>
            </a:r>
            <a:r>
              <a:rPr lang="lt-LT" dirty="0" err="1"/>
              <a:t>pratimus</a:t>
            </a:r>
            <a:r>
              <a:rPr lang="lt-LT" dirty="0" smtClean="0"/>
              <a:t>.</a:t>
            </a:r>
            <a:r>
              <a:rPr lang="en-US" dirty="0" smtClean="0"/>
              <a:t/>
            </a:r>
            <a:br>
              <a:rPr lang="en-US" dirty="0" smtClean="0"/>
            </a:br>
            <a:r>
              <a:rPr lang="lt-LT" dirty="0"/>
              <a:t/>
            </a:r>
            <a:br>
              <a:rPr lang="lt-LT" dirty="0"/>
            </a:br>
            <a:r>
              <a:rPr lang="lt-LT" dirty="0"/>
              <a:t>Žiūrėk televizorių gulint ant grindų, naudok adatų kilimėlį -refleksoterapijai. </a:t>
            </a:r>
          </a:p>
        </p:txBody>
      </p:sp>
      <p:pic>
        <p:nvPicPr>
          <p:cNvPr id="4098" name="Picture 2">
            <a:extLst>
              <a:ext uri="{FF2B5EF4-FFF2-40B4-BE49-F238E27FC236}">
                <a16:creationId xmlns:a16="http://schemas.microsoft.com/office/drawing/2014/main" xmlns="" id="{85B2FDF9-CFFB-4966-B9BF-47A0C1D7F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7518" y="381000"/>
            <a:ext cx="443865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69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8BDBE5-DBB8-4FD0-9C60-DD4F55B6F289}"/>
              </a:ext>
            </a:extLst>
          </p:cNvPr>
          <p:cNvSpPr>
            <a:spLocks noGrp="1"/>
          </p:cNvSpPr>
          <p:nvPr>
            <p:ph type="title"/>
          </p:nvPr>
        </p:nvSpPr>
        <p:spPr>
          <a:xfrm>
            <a:off x="875299" y="573618"/>
            <a:ext cx="4037012" cy="5777345"/>
          </a:xfrm>
        </p:spPr>
        <p:txBody>
          <a:bodyPr>
            <a:normAutofit fontScale="90000"/>
          </a:bodyPr>
          <a:lstStyle/>
          <a:p>
            <a:r>
              <a:rPr lang="lt-LT" sz="4000" b="1" dirty="0"/>
              <a:t>Teisingos laikysenos įgūdžių įtvirtinimui</a:t>
            </a:r>
            <a:r>
              <a:rPr lang="lt-LT" sz="4000" b="1" dirty="0" smtClean="0"/>
              <a:t>:</a:t>
            </a:r>
            <a:br>
              <a:rPr lang="lt-LT" sz="4000" b="1" dirty="0" smtClean="0"/>
            </a:br>
            <a:r>
              <a:rPr lang="lt-LT" sz="4000" b="1" dirty="0"/>
              <a:t/>
            </a:r>
            <a:br>
              <a:rPr lang="lt-LT" sz="4000" b="1" dirty="0"/>
            </a:br>
            <a:r>
              <a:rPr lang="lt-LT" sz="2800" dirty="0"/>
              <a:t>Jeigu už nugaros siena, stulpas ar medis, priglausk prie jų pakaušį, žvilgsnis pirmyn, </a:t>
            </a:r>
            <a:r>
              <a:rPr lang="en-US" sz="2800" dirty="0" smtClean="0"/>
              <a:t/>
            </a:r>
            <a:br>
              <a:rPr lang="en-US" sz="2800" dirty="0" smtClean="0"/>
            </a:br>
            <a:r>
              <a:rPr lang="lt-LT" sz="2800" dirty="0" smtClean="0"/>
              <a:t>mentes</a:t>
            </a:r>
            <a:r>
              <a:rPr lang="lt-LT" sz="2800" dirty="0"/>
              <a:t>, pečius, sėdmenis ir kulnus priglausk prie paviršiaus, pastovėk</a:t>
            </a:r>
            <a:r>
              <a:rPr lang="lt-LT" sz="2800" dirty="0" smtClean="0"/>
              <a:t>.</a:t>
            </a:r>
            <a:r>
              <a:rPr lang="en-US" sz="2800" dirty="0" smtClean="0"/>
              <a:t/>
            </a:r>
            <a:br>
              <a:rPr lang="en-US" sz="2800" dirty="0" smtClean="0"/>
            </a:br>
            <a:r>
              <a:rPr lang="lt-LT" sz="2800" dirty="0" smtClean="0"/>
              <a:t> </a:t>
            </a:r>
            <a:r>
              <a:rPr lang="lt-LT" sz="2800" dirty="0"/>
              <a:t>Jei per daug sunku, atitrauk nuo paviršiaus kulnus</a:t>
            </a:r>
            <a:r>
              <a:rPr lang="lt-LT" sz="2800" dirty="0" smtClean="0"/>
              <a:t>.</a:t>
            </a:r>
            <a:r>
              <a:rPr lang="en-US" sz="2800" dirty="0" smtClean="0"/>
              <a:t/>
            </a:r>
            <a:br>
              <a:rPr lang="en-US" sz="2800" dirty="0" smtClean="0"/>
            </a:br>
            <a:r>
              <a:rPr lang="lt-LT" sz="2800" dirty="0" smtClean="0"/>
              <a:t>Per </a:t>
            </a:r>
            <a:r>
              <a:rPr lang="lt-LT" sz="2800" dirty="0"/>
              <a:t>dieną tokioje padėtyje reikia pabūti 3 minutes. </a:t>
            </a:r>
            <a:br>
              <a:rPr lang="lt-LT" sz="2800" dirty="0"/>
            </a:br>
            <a:endParaRPr lang="lv-LV" sz="2800" dirty="0"/>
          </a:p>
        </p:txBody>
      </p:sp>
      <p:pic>
        <p:nvPicPr>
          <p:cNvPr id="5124" name="Picture 4" descr="5 Exercises that Reverse Faulty Posture | Family Health Chiropractic">
            <a:extLst>
              <a:ext uri="{FF2B5EF4-FFF2-40B4-BE49-F238E27FC236}">
                <a16:creationId xmlns:a16="http://schemas.microsoft.com/office/drawing/2014/main" xmlns="" id="{472DBF33-AD00-4186-AC96-FC9EC9650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0920"/>
            <a:ext cx="4791075" cy="6622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78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199"/>
            <a:ext cx="3932237" cy="3664039"/>
          </a:xfrm>
        </p:spPr>
        <p:txBody>
          <a:bodyPr>
            <a:noAutofit/>
          </a:bodyPr>
          <a:lstStyle/>
          <a:p>
            <a:r>
              <a:rPr lang="lt-LT" sz="5400" dirty="0" smtClean="0"/>
              <a:t>Fizinio aktyvumo piramidė</a:t>
            </a:r>
            <a:endParaRPr lang="lt-LT" sz="5400" dirty="0"/>
          </a:p>
        </p:txBody>
      </p:sp>
      <p:pic>
        <p:nvPicPr>
          <p:cNvPr id="5" name="Turinio vietos rezervavimo ženklas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2767" y="-36848"/>
            <a:ext cx="4855334" cy="6834488"/>
          </a:xfrm>
        </p:spPr>
      </p:pic>
      <p:sp>
        <p:nvSpPr>
          <p:cNvPr id="4" name="Teksto vietos rezervavimo ženklas 3"/>
          <p:cNvSpPr>
            <a:spLocks noGrp="1"/>
          </p:cNvSpPr>
          <p:nvPr>
            <p:ph type="body" sz="half" idx="2"/>
          </p:nvPr>
        </p:nvSpPr>
        <p:spPr>
          <a:xfrm>
            <a:off x="839787" y="1898649"/>
            <a:ext cx="3932237" cy="3811588"/>
          </a:xfrm>
        </p:spPr>
        <p:txBody>
          <a:bodyPr/>
          <a:lstStyle/>
          <a:p>
            <a:endParaRPr lang="lt-LT" dirty="0"/>
          </a:p>
        </p:txBody>
      </p:sp>
    </p:spTree>
    <p:extLst>
      <p:ext uri="{BB962C8B-B14F-4D97-AF65-F5344CB8AC3E}">
        <p14:creationId xmlns:p14="http://schemas.microsoft.com/office/powerpoint/2010/main" val="4136093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3096</TotalTime>
  <Words>1012</Words>
  <Application>Microsoft Office PowerPoint</Application>
  <PresentationFormat>Plačiaekranė</PresentationFormat>
  <Paragraphs>81</Paragraphs>
  <Slides>28</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28</vt:i4>
      </vt:variant>
    </vt:vector>
  </HeadingPairs>
  <TitlesOfParts>
    <vt:vector size="33" baseType="lpstr">
      <vt:lpstr>Arial</vt:lpstr>
      <vt:lpstr>Calibri</vt:lpstr>
      <vt:lpstr>Calibri Light</vt:lpstr>
      <vt:lpstr>Times New Roman</vt:lpstr>
      <vt:lpstr>Office Theme</vt:lpstr>
      <vt:lpstr>KASDIENINIAI UŽSIĖMIMAI, DARBO ERGONOMIKA, MIEGAS</vt:lpstr>
      <vt:lpstr> Kasdieniniai užsiėmimai </vt:lpstr>
      <vt:lpstr>Atsistok iš lovos teisingai:</vt:lpstr>
      <vt:lpstr>Rytinė treniruotė</vt:lpstr>
      <vt:lpstr>„PowerPoint“ pateiktis</vt:lpstr>
      <vt:lpstr>Kasdieniniai užsiėmimai </vt:lpstr>
      <vt:lpstr>Žiūrint televizorių, kol rodo reklamą judėk – daryk pritūpimus, prisitraukimus, atsispaudimus, kvėpavimo pratimus.  Žiūrėk televizorių gulint ant grindų, naudok adatų kilimėlį -refleksoterapijai. </vt:lpstr>
      <vt:lpstr>Teisingos laikysenos įgūdžių įtvirtinimui:  Jeigu už nugaros siena, stulpas ar medis, priglausk prie jų pakaušį, žvilgsnis pirmyn,  mentes, pečius, sėdmenis ir kulnus priglausk prie paviršiaus, pastovėk.  Jei per daug sunku, atitrauk nuo paviršiaus kulnus. Per dieną tokioje padėtyje reikia pabūti 3 minutes.  </vt:lpstr>
      <vt:lpstr>Fizinio aktyvumo piramidė</vt:lpstr>
      <vt:lpstr>Ergonomika – tai teisingos žmogaus darbo vietos įrengimas.</vt:lpstr>
      <vt:lpstr>Taisyklinga sėdėjimo poza.   Sėdėkite pilnai ant visos sėdynės: Nugara turi remtis per visą kėdės atlošo ilgį, kad stuburas būtų taisyklingoje fiziologinėje pozicijoje.  Kojų pėdos, taip pat ir kulnai turi stabiliai remtis į grindis.   Kelių sąnariai turi būti sulenkti 90 laipsnių kampu. Sėdint kėdės sėdynė neturi remtis į kelio vidinį linkį, kad nebūtų pažeista ir stabdoma kraujotaka. Dilbiais patartina dalinai remtis į kėdės ranktūrius. Kompiuterio monitorius turi būti nustatytas taip, kad būtų akių lygyje. Dirbant prie stalo, reikia sėdėti kaip galima arčiau stalo, kad išlaikyti taisyklingą laikyseną. </vt:lpstr>
      <vt:lpstr>Geriausia sėdėjimo poza – kuo dažniau keisti pozą.</vt:lpstr>
      <vt:lpstr>Darbas sode.</vt:lpstr>
      <vt:lpstr>Kasant žemę kastuvu ar šakėmis remtis tai viena, tai kita koja. </vt:lpstr>
      <vt:lpstr>Svorių kilnojimas.               ( įvertink savo galimybes, prašyk pagalbos!)</vt:lpstr>
      <vt:lpstr>Svorio pernešimas. </vt:lpstr>
      <vt:lpstr>Klaidos keliant svorius:</vt:lpstr>
      <vt:lpstr>Miegas  Miegas – tai fiziologinis procesas, kuris užima trečdalį gyvenimo. Tai natūrali žmogaus gyvenimo būsena, kai organizmo nervų sistema ilsisi, atsistato, kaupia energinius ir funkcinius ląstelių veiklos rezervus.  Miegas – vienas svarbiausių organizmo funkcijų. Jei mes gerai išsimiegojome, tai galime efektyviai spręsti kasdienes problemas, sėkmingiau priešintis streso ir infekcijų poveikiui, o taip pat geriau valdyti savo emocijas, pozityviai žvelgti į gyvenimą.  Tokiu būdu kokybiškas miegas leidžia žmogui sėkmingiau ir operatyviau veikti ir siekti savo tikslų. Kas 24 valandas mums reikia 6-8 poilsio valandų. Miego trukmė griežtai nenustatyta, bet dauguma žmonių miega vidutiniškai 7-8 valandas per parą. Kitiems būtina miegoti 6-9 valandas, o kai kurie pailsėję ir išsimiegoję jaučiasi jau po 5 miego valandų.   </vt:lpstr>
      <vt:lpstr>Miego higiena.      </vt:lpstr>
      <vt:lpstr>Nepersistenkite su dienos miegu. Jis gali pasitarnauti kaip papildomas energijos šaltinis, bet gali ir trukdyti užsnūsti naktį. Rekomenduojama numigti 20 minučių, bet ne vėliau 16-tos valandos.  Pakeitimus savo dienotvarkėje įveskite palaipsniui: jei norite pakeisti laiką, kada gulate miegoti, darykite tai laipsniškai, perkeldami laiką po 30-60 minučių.</vt:lpstr>
      <vt:lpstr>Prieš miegą atjunkite visus elektroninius prietaisus, 30-60 minučių skirkite per dieną gautos informacijos analizei, bet nenaudokite elektroninių priemonių.  Mobilūs telefonai, planšetai, nešiojami kompiuteriai stimuliuoja psichiką ir tai sunku nutraukti. Be to jie spinduliuoja žydrą šviesą, slopinančią melatonino  - amino rūgšties, kuri skatina miegą, išsiskyrimą.  </vt:lpstr>
      <vt:lpstr>Dvi valandas prieš miegą aktyviai nesportuokite.   Rekomenduojama:  lėtas pasivaikščiojimas,  raminantys kvėpavimo pratimai,  atpalaiduojanti tyli muzika,  šilta vonia,  lengvi skaitiniai.  </vt:lpstr>
      <vt:lpstr>Nesivartykite nuo šono ant šono: tai padės sukurti sveiką psichologinį ryšį tarp gulėjimo lovoje ir užsnūdimo. Jei vistik po 20-30 minučių vis dar nepavyko užmigti, atsikelkite, pasitempkite, paskaitykite knygą, arba paveikite  ką nors raminančio, o po to vėl gulkitės į lovą ir dar kartą bandykite užmigti.  </vt:lpstr>
      <vt:lpstr>Miego patalpa.     Miegamasis kambarys skirtas tik miegui.  Oro temperatūra +16 - +18 laipsnių.  Gerai, kai yra sunkios užuolaidos, nepraleidžiančios šviesos, žaliuzės. Tinka raištis akims.  Aplinkos triukšmo blokavimui verta naudoti ausų kamščius. Čiužinį, pagalvę, antklodę ir lovos skalbinius kiekvienas renkasi individualiai.  </vt:lpstr>
      <vt:lpstr>Rūpinimasis miego higiena ne visada išsprendžia miego problemas. Tai gali padėti, kai žmogui pasireiškia apnoe – kvėpavimo sutrikimas miegant, bet dažniausiai būtini kiti gydymo metodai. Jeigu ilgai kenčiate nuo sunkių miego sutrikimų arba esate mieguistas dieną, geriausia pasikonsultuoti su gydytoju, kuris patars geriausią  gydymo būdą. </vt:lpstr>
      <vt:lpstr>Maisto produktai   Po pietų, o ypač 2-3 valandos iki miego nereikėtų vartoti kofeino turinčių produktų- arbatos, kavos, šokolado, kolos, kitų gazuotų gėrimų.   Ir nors kofeino skilimo pusperiodis 2-4 valndos, kai kuriems žmonėms, kenčiantiems nuo chroniškos nemigos jo veikimas gali dar pailgėti.   Nerekomenduojamas alkoholis, tabakas, ir kitos psichotropinį poveikį turinčios medžiagos.   Vakarienė turi būti iš lengvai virškinamų produktų – salotos, žuvis ar paukštiena paruošta garuose. </vt:lpstr>
      <vt:lpstr>Rūpinkitės savo kūnu! Tai vieta, kurioje gyvename . / Džim Ron/</vt:lpstr>
      <vt:lpstr>Dėkoju už dėmesį!</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Viena diena. Ikdienas aktivitātes. Darba ergonomika. Miegs.</dc:title>
  <dc:creator>Vineta Baukse</dc:creator>
  <cp:lastModifiedBy>Vartotojas</cp:lastModifiedBy>
  <cp:revision>50</cp:revision>
  <dcterms:created xsi:type="dcterms:W3CDTF">2021-08-23T14:55:50Z</dcterms:created>
  <dcterms:modified xsi:type="dcterms:W3CDTF">2021-09-12T09:25:27Z</dcterms:modified>
</cp:coreProperties>
</file>