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2" r:id="rId2"/>
  </p:sldMasterIdLst>
  <p:notesMasterIdLst>
    <p:notesMasterId r:id="rId16"/>
  </p:notesMasterIdLst>
  <p:sldIdLst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81" autoAdjust="0"/>
  </p:normalViewPr>
  <p:slideViewPr>
    <p:cSldViewPr snapToGrid="0">
      <p:cViewPr varScale="1">
        <p:scale>
          <a:sx n="47" d="100"/>
          <a:sy n="47" d="100"/>
        </p:scale>
        <p:origin x="38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651BE-335F-4950-8E56-728FEE1ECD1F}" type="datetimeFigureOut">
              <a:rPr lang="lv-LV" smtClean="0"/>
              <a:t>16.08.2021</a:t>
            </a:fld>
            <a:endParaRPr lang="lv-LV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F9913-4A41-40AD-9B6C-63F7D89F937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88179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814C5-E193-4276-BCB0-94D339B2F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F1155-1B8D-4AA5-8260-FAD49060FD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8310E-305F-4D09-8B0B-F2150F811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4465-4B02-470E-B6AD-E9E1D58D3B0A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C610E-8F3A-4A5C-A65E-C3ACC1CFA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4944D-1916-446D-BC23-0E9649F7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33B76-7C21-4ADC-B5E3-887DC9E1A77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0007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175E9-3EC9-4951-8587-888A95CAA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CB6134-49D4-4FC4-BCEA-58C002D8C4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C0AE5-B2FE-4A39-822F-F7745DB17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7D9A-D0B7-494E-999C-35CF373A9B77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5D088-4668-4EAB-84BB-160438446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9BF7F-1222-4E92-BD0E-8E4AB7CDD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33B76-7C21-4ADC-B5E3-887DC9E1A77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9409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5F67FB-0EAA-4881-B0E7-6493F1483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7F7413-CAF1-48C7-A384-049BCA3AF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834D6-A2D0-4CF4-A99D-D816019C4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5582-AC89-490C-9E74-0C59D229D28B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35484-96BE-457F-ABCC-32AB2284F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7031A-60E8-4728-8245-B8BB870C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33B76-7C21-4ADC-B5E3-887DC9E1A77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57751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9DB5-3198-46FD-92E4-386E36C98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4E7429-31ED-4DAE-A2DC-9F7C2AD39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7DFD9-125A-4B67-A74F-E16D6DA4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A227-30F9-49B9-A837-A83ECBAA09C9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16B63-966D-447E-B3AE-E8D92AE77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83A20-A3C6-4EAF-9462-3CF8BD28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1AFC-B318-4C2B-A434-D4E6526270D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8056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C3251-0A36-4F31-BC60-81D9A6377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4579B-4B3A-4BDD-95C9-A3FF33F02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DAF3A-EC39-4DF8-93FD-D6BA99336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171C-9D60-4318-AF51-0C1E629FD015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D4221-43BC-41C7-B655-62C5A286D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D79B5-E1F3-43DD-8C74-06BE8F055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33B76-7C21-4ADC-B5E3-887DC9E1A77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1653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841A4-07B2-4607-85C0-E29459D9B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7A6AC7-FEC0-4009-8F22-19BAD7B2E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8F5E6-2470-45B3-890E-F84A6C6D7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BC1D-D624-42FC-BD99-5B49D6CF9628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1BBB6-4D37-4165-B4AA-ECBC7506E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EC8DD-48D2-4677-A088-FB0772CB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33B76-7C21-4ADC-B5E3-887DC9E1A77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3926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E26D9-FEA3-4C8A-9473-9A0491679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A1750-A858-4771-A5FA-40C44D373E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711A07-27CA-4A17-A839-574CA6130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93046-0568-410E-A7CA-A9353ADAC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2034-5B82-484C-97DB-937E7B15DDED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A2888E-1CAA-4F86-8B0D-A38A14B8D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F7C18C-C4FF-4BAB-A7C1-DD70D378A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33B76-7C21-4ADC-B5E3-887DC9E1A77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4820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A728D-9695-43A8-9202-F4ED65ECB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D5893D-18F5-41E4-B20D-67DFBC222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92232-36AB-4C25-AFF9-4B8BE169F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0C9B6B-5997-4834-828E-2B0CCFD15B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C01473-2378-43F1-9ED5-638732679A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361E4B-1C3B-41A6-A5B9-4D29A98E8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A861-9362-4896-9CD1-9E017768BCAE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BCCB67-6F26-4AF9-AB62-85F3E7C6E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1FAA3A-B146-40A3-B068-BD046BB9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33B76-7C21-4ADC-B5E3-887DC9E1A77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4554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79A60-6BA2-4CDB-B88D-AEDA64EEF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B006D9-E753-49F5-89E2-512330B5A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30AE-54F1-42B7-9B21-87C71B6B8447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CF9153-C710-4C68-8700-5CE7C1C3C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A87BC-D8C3-45B5-A1AF-4CD87A372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33B76-7C21-4ADC-B5E3-887DC9E1A77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0222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0A8E54-2A86-4543-8A2D-407DD5EF1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C723-EC0B-4487-B643-DEBDE289FA90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686A0F-976F-4C02-8BD0-240A903C7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F19EFE-8F6C-490E-A060-FFAE05784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33B76-7C21-4ADC-B5E3-887DC9E1A77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8309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1E66D-90E4-408F-A04C-6EE165A0B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2714A-B77C-48C7-AB32-39CBAEC94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8794BA-62E8-4F9C-A056-815496C50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973F6-18E2-414F-AC08-1B9DC1B6C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5BB7-A4F4-4CB3-800A-DD4D266C8AC5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D4C02B-FF06-4E7D-BAB3-E15943AA8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C9D10D-2ACD-4643-BBE0-C620533E6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33B76-7C21-4ADC-B5E3-887DC9E1A77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6635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F7B5F-58A8-4228-B61A-11B8921C9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83ED55-DE28-4D1C-8519-8005803577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078579-9946-4181-9EE8-F42B14B9C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D3A7C-16A0-45A3-9995-36DB7D926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4554-13F6-4314-9D36-533102E43A91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FB6C47-699F-413E-B843-494BEF47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B1D550-9944-41FE-B527-77C989CA3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33B76-7C21-4ADC-B5E3-887DC9E1A77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1361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C21810-279C-4BCD-AE86-E0E1E852E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AC15C-978F-49F1-9799-8833DB7FA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D88D6-AF61-4E1C-9F3E-DABBD722A6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9A433-D2F5-4D04-8759-52077CEB1457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BF6B8-BC20-4B6C-AE6C-86A28ABE9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26B01-A3C2-461C-9384-3F233DA0E8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33B76-7C21-4ADC-B5E3-887DC9E1A77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0073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86CB63-F10C-461C-B962-F2163B066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41C6F-E79B-4DBD-A4BD-4BC6B3941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76090-748A-4014-985B-C6C50A0B4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81BEC-E114-4FC9-8751-DB910BE132BC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1D2BD-C3D5-4C71-9CB8-FDEC8D173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39DD4-96F7-4D66-B022-AE9CBF7FF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81AFC-B318-4C2B-A434-D4E6526270D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4200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47B2D-D594-4C8F-BBA8-4EDE5B6A94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a-Latn" dirty="0">
                <a:solidFill>
                  <a:srgbClr val="000000"/>
                </a:solidFill>
                <a:latin typeface="Roboto"/>
              </a:rPr>
              <a:t>Qu</a:t>
            </a:r>
            <a:r>
              <a:rPr lang="lv-LV" dirty="0">
                <a:solidFill>
                  <a:srgbClr val="000000"/>
                </a:solidFill>
                <a:latin typeface="Roboto"/>
              </a:rPr>
              <a:t>o</a:t>
            </a:r>
            <a:r>
              <a:rPr lang="la-Latn" dirty="0">
                <a:solidFill>
                  <a:srgbClr val="000000"/>
                </a:solidFill>
                <a:latin typeface="Roboto"/>
              </a:rPr>
              <a:t> vadis</a:t>
            </a:r>
            <a:r>
              <a:rPr lang="en-GB" dirty="0">
                <a:solidFill>
                  <a:srgbClr val="000000"/>
                </a:solidFill>
                <a:latin typeface="Roboto"/>
              </a:rPr>
              <a:t>? </a:t>
            </a:r>
            <a:r>
              <a:rPr lang="lt-LT" b="1" dirty="0"/>
              <a:t>Arba kaip pritaikyti naujus įgūdžius?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36DD3-C24C-4A06-8A38-0EE8FCA3DF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0D7AC44-C812-4ABF-AC34-2EC5D8AD43F2}"/>
              </a:ext>
            </a:extLst>
          </p:cNvPr>
          <p:cNvGrpSpPr/>
          <p:nvPr/>
        </p:nvGrpSpPr>
        <p:grpSpPr>
          <a:xfrm>
            <a:off x="894669" y="5257800"/>
            <a:ext cx="10331411" cy="1429430"/>
            <a:chOff x="894669" y="5257800"/>
            <a:chExt cx="10331411" cy="142943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0B694DF-6E56-4E4C-A969-7BA14B2977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669" y="5613082"/>
              <a:ext cx="1781175" cy="75247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996EC2-367D-40FE-827E-5187C844FD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418" y="5613081"/>
              <a:ext cx="1781175" cy="75247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5044FC9-ACD3-4BA9-8688-13B744F399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9469" y="5613081"/>
              <a:ext cx="1781175" cy="75247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DBD73E9-EF86-4600-B882-F92C792E5A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0520" y="5613081"/>
              <a:ext cx="1781175" cy="75247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7932BEF-522C-474B-99AF-D6B5A892896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8602" y="5257800"/>
              <a:ext cx="2277478" cy="14294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2498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B6C10-05A8-4B54-8920-F0AF78B8B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6930"/>
          </a:xfrm>
        </p:spPr>
        <p:txBody>
          <a:bodyPr/>
          <a:lstStyle/>
          <a:p>
            <a:r>
              <a:rPr lang="lt-LT" dirty="0" smtClean="0"/>
              <a:t>Išlaidų įvedimas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F6813-F371-40BA-8ADE-8C7E70CB314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/>
              <a:t>Stulpeliuose Data, tiekėjas ir suma galite įvesti duomenis be jokių apribojimų</a:t>
            </a:r>
          </a:p>
          <a:p>
            <a:r>
              <a:rPr lang="lt-LT" dirty="0"/>
              <a:t>Stulpelio kodas + aprašymas išskleidžiamajame sąraše turite pasirinkti kategoriją</a:t>
            </a:r>
          </a:p>
          <a:p>
            <a:r>
              <a:rPr lang="lt-LT" dirty="0"/>
              <a:t>Jei įvesite ir paspausite „</a:t>
            </a:r>
            <a:r>
              <a:rPr lang="lt-LT" dirty="0" err="1"/>
              <a:t>Enter</a:t>
            </a:r>
            <a:r>
              <a:rPr lang="lt-LT" dirty="0"/>
              <a:t>“ - gausite klaidos pranešimą ir šis įrašas bus atmestas</a:t>
            </a:r>
          </a:p>
          <a:p>
            <a:r>
              <a:rPr lang="lt-LT" dirty="0"/>
              <a:t>Jei jums reikia naujos kategorijos, iš pradžių įtraukite ją į lapą „Kategorija“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CE3C17D-5E20-4709-B7AA-D3987CDDA29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432934"/>
            <a:ext cx="5181600" cy="3136719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F35FBD-705F-41D1-AF78-1A234915A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33B76-7C21-4ADC-B5E3-887DC9E1A771}" type="slidenum">
              <a:rPr lang="lv-LV" smtClean="0"/>
              <a:t>10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31065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99A7A-3922-49B8-8AE6-1FEE50585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103"/>
          </a:xfrm>
        </p:spPr>
        <p:txBody>
          <a:bodyPr>
            <a:normAutofit fontScale="90000"/>
          </a:bodyPr>
          <a:lstStyle/>
          <a:p>
            <a:r>
              <a:rPr lang="lt-LT" dirty="0"/>
              <a:t>Mėnesio sumos susiejimas su suvestinės lapu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032C6-1690-4B2D-9DFD-B98C69B8A8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428999"/>
            <a:ext cx="10868088" cy="2747963"/>
          </a:xfrm>
        </p:spPr>
        <p:txBody>
          <a:bodyPr>
            <a:normAutofit lnSpcReduction="10000"/>
          </a:bodyPr>
          <a:lstStyle/>
          <a:p>
            <a:r>
              <a:rPr lang="lt-LT" dirty="0"/>
              <a:t>Lentelėje „Santrauka“ Pasirinkite langelį E3 (sausio mėn.) Ir įveskite =</a:t>
            </a:r>
          </a:p>
          <a:p>
            <a:r>
              <a:rPr lang="lt-LT" dirty="0"/>
              <a:t>Eikite į sausio lapą ir pasirinkite langelį C102, kuriame yra visos išlaidos</a:t>
            </a:r>
          </a:p>
          <a:p>
            <a:r>
              <a:rPr lang="lt-LT" dirty="0"/>
              <a:t>Paspausk </a:t>
            </a:r>
            <a:r>
              <a:rPr lang="lt-LT" dirty="0" err="1"/>
              <a:t>Enter</a:t>
            </a:r>
            <a:endParaRPr lang="lt-LT" dirty="0"/>
          </a:p>
          <a:p>
            <a:r>
              <a:rPr lang="lt-LT" dirty="0"/>
              <a:t>Kartokite šiuos veiksmus kiekvieną mėnesį</a:t>
            </a:r>
          </a:p>
          <a:p>
            <a:r>
              <a:rPr lang="lt-LT" u="sng" dirty="0"/>
              <a:t>Nekopijuokite vertės! </a:t>
            </a:r>
            <a:r>
              <a:rPr lang="lt-LT" dirty="0"/>
              <a:t>Jei pridėsite įrašą, „sausio“ lapo bendra suma pasikeis, tačiau lape „Santrauka“ jis nesikeis!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4691A8-4360-45D3-8F56-18AE88A78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33B76-7C21-4ADC-B5E3-887DC9E1A771}" type="slidenum">
              <a:rPr lang="lv-LV" smtClean="0"/>
              <a:t>11</a:t>
            </a:fld>
            <a:endParaRPr lang="lv-LV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CEA6C60-4985-4835-A19A-5EDAF62E34B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046536" y="1172616"/>
            <a:ext cx="6098927" cy="2053346"/>
          </a:xfrm>
        </p:spPr>
      </p:pic>
    </p:spTree>
    <p:extLst>
      <p:ext uri="{BB962C8B-B14F-4D97-AF65-F5344CB8AC3E}">
        <p14:creationId xmlns:p14="http://schemas.microsoft.com/office/powerpoint/2010/main" val="1698902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1917B-42F3-4A83-A922-F2D4E9496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988269" cy="833054"/>
          </a:xfrm>
        </p:spPr>
        <p:txBody>
          <a:bodyPr/>
          <a:lstStyle/>
          <a:p>
            <a:r>
              <a:rPr lang="lt-LT" dirty="0" smtClean="0"/>
              <a:t>Išlaidų analizė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CB806-9562-48F2-BE09-1D6EC6E31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4582" y="1198180"/>
            <a:ext cx="5181600" cy="4351338"/>
          </a:xfrm>
        </p:spPr>
        <p:txBody>
          <a:bodyPr/>
          <a:lstStyle/>
          <a:p>
            <a:r>
              <a:rPr lang="lt-LT" dirty="0"/>
              <a:t>Sausio mėn. Lape filtruokite išlaidas pagal stulpelį </a:t>
            </a:r>
            <a:r>
              <a:rPr lang="lt-LT" dirty="0" err="1"/>
              <a:t>Kodas+Aprašymas</a:t>
            </a:r>
            <a:r>
              <a:rPr lang="lt-LT" dirty="0"/>
              <a:t> pagal kategorijas</a:t>
            </a:r>
          </a:p>
          <a:p>
            <a:r>
              <a:rPr lang="lt-LT" dirty="0"/>
              <a:t>Ir įveskite rezultatą į atitinkamą langelį lape „Analizė“</a:t>
            </a:r>
          </a:p>
          <a:p>
            <a:r>
              <a:rPr lang="lt-LT" dirty="0"/>
              <a:t>Jei turite kelis tos pačios kategorijos įrašus, tiesiog pasirinkite juos ir pačioje lango apačioje pamatysite sumą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B00C21F-86E5-4969-8280-4B86A249C72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45146" y="365126"/>
            <a:ext cx="4208654" cy="4629519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70866-0A04-4ED9-A51E-9074B0A96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33B76-7C21-4ADC-B5E3-887DC9E1A771}" type="slidenum">
              <a:rPr lang="lv-LV" smtClean="0"/>
              <a:t>12</a:t>
            </a:fld>
            <a:endParaRPr lang="lv-LV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345641-5371-4811-A8BE-2C5E2DC14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446" y="4998478"/>
            <a:ext cx="5325218" cy="15623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929AAAC-C6CF-41BA-8017-6381120565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1528" y="5549518"/>
            <a:ext cx="3422532" cy="80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608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65946-83E0-4D72-BACA-BFA091625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4023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Įspėjimas</a:t>
            </a:r>
            <a:r>
              <a:rPr lang="lv-LV" dirty="0" smtClean="0"/>
              <a:t>!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0718F-2FEF-4E87-8CE8-A0FB10A63D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091381"/>
            <a:ext cx="6889955" cy="5085582"/>
          </a:xfrm>
        </p:spPr>
        <p:txBody>
          <a:bodyPr>
            <a:normAutofit fontScale="92500" lnSpcReduction="10000"/>
          </a:bodyPr>
          <a:lstStyle/>
          <a:p>
            <a:r>
              <a:rPr lang="lt-LT" dirty="0"/>
              <a:t>Nebandykite naudoti tarpinių sumų, kad išanalizuotumėte išlaidas pagal kategorijas.</a:t>
            </a:r>
          </a:p>
          <a:p>
            <a:r>
              <a:rPr lang="lt-LT" dirty="0"/>
              <a:t>Tai įmanoma, tačiau pašalinus ar pakeitus tarpines sumas, nuorodos lapo analizėje bus prarastos!</a:t>
            </a:r>
          </a:p>
          <a:p>
            <a:r>
              <a:rPr lang="lt-LT" dirty="0"/>
              <a:t>Tokie filtravimo ir spausdinimo rezultatai lape Analizė užima daug laiko, tačiau užtrunka mažiau laiko nei įrašymas į dienoraštį ir skaičiavimas skaičiuotuvu.</a:t>
            </a:r>
          </a:p>
          <a:p>
            <a:r>
              <a:rPr lang="lt-LT" dirty="0"/>
              <a:t>„Excel“ suteikia galimybę beveik automatiškai analizuoti išlaidas keliais pelės </a:t>
            </a:r>
            <a:r>
              <a:rPr lang="lt-LT" dirty="0" err="1"/>
              <a:t>paspaudimais</a:t>
            </a:r>
            <a:r>
              <a:rPr lang="lt-LT" dirty="0"/>
              <a:t>, tačiau tam reikia daug daugiau gilių žinių ir įgūdžių, nei mes galime suteikti ir įgyti per tokius </a:t>
            </a:r>
            <a:r>
              <a:rPr lang="lt-LT"/>
              <a:t>trumpus </a:t>
            </a:r>
            <a:r>
              <a:rPr lang="lt-LT" smtClean="0"/>
              <a:t>mokymus</a:t>
            </a:r>
            <a:r>
              <a:rPr lang="en-GB" smtClean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0F5C5ED-B2D3-4CC1-BF97-3BC787F4518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020562" y="2414446"/>
            <a:ext cx="3667637" cy="2029108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A01670-B760-4E3D-ACE2-896C51270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33B76-7C21-4ADC-B5E3-887DC9E1A771}" type="slidenum">
              <a:rPr lang="lv-LV" smtClean="0"/>
              <a:t>13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27871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97943-6CED-4A98-BE30-B8A5D603F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696"/>
          </a:xfrm>
        </p:spPr>
        <p:txBody>
          <a:bodyPr/>
          <a:lstStyle/>
          <a:p>
            <a:r>
              <a:rPr lang="lt-LT" dirty="0" smtClean="0"/>
              <a:t>Pratarmė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26085-1646-4DEC-A8FE-637AC20BE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17"/>
            <a:ext cx="10515600" cy="4584646"/>
          </a:xfrm>
        </p:spPr>
        <p:txBody>
          <a:bodyPr>
            <a:normAutofit fontScale="92500"/>
          </a:bodyPr>
          <a:lstStyle/>
          <a:p>
            <a:r>
              <a:rPr lang="lt-LT" dirty="0"/>
              <a:t>Daugelis pensininkų toliau dirba darbuotojais arba savarankiškai dirbančiais asmenimis arba turi savo smulkų verslą. Dalis jų dirba tik tam, kad jaustųsi reikalingi ir nepriklausomi, dalis - dėl mažos pensijos.</a:t>
            </a:r>
          </a:p>
          <a:p>
            <a:r>
              <a:rPr lang="lt-LT" dirty="0"/>
              <a:t>Svarbu įrašyti ir išanalizuoti išlaidas, kad būtų subalansuotos pajamos ir išlaidos. Dauguma jų saugo įrašus sąsiuviniuose ar dienoraščiuose ir skaičiuoja naudodami paprastą skaičiuotuvą.</a:t>
            </a:r>
          </a:p>
          <a:p>
            <a:r>
              <a:rPr lang="lt-LT" dirty="0"/>
              <a:t>Naujos žinios apie „Excel“ ar „</a:t>
            </a:r>
            <a:r>
              <a:rPr lang="lt-LT" dirty="0" err="1"/>
              <a:t>Calc</a:t>
            </a:r>
            <a:r>
              <a:rPr lang="lt-LT" dirty="0"/>
              <a:t>“ naudojimą leidžia šį darbą atlikti lengviau ir produktyviau.</a:t>
            </a:r>
          </a:p>
          <a:p>
            <a:r>
              <a:rPr lang="lt-LT" dirty="0"/>
              <a:t>Ši darbo knyga skirta savo reikmėms, o ne mokesčiams apskaičiuoti. Jūs neturėtumėte to niekam parodyti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F35199-6EF6-405A-A92D-3E01788A5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33B76-7C21-4ADC-B5E3-887DC9E1A771}" type="slidenum">
              <a:rPr lang="lv-LV" smtClean="0"/>
              <a:t>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09341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A9BB8-CC16-4381-95CA-483685570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7289"/>
          </a:xfrm>
        </p:spPr>
        <p:txBody>
          <a:bodyPr/>
          <a:lstStyle/>
          <a:p>
            <a:r>
              <a:rPr lang="lt-LT" dirty="0"/>
              <a:t>Balanso darbo knygos kūrimas</a:t>
            </a:r>
            <a:r>
              <a:rPr lang="lv-LV" dirty="0" smtClean="0"/>
              <a:t>(I</a:t>
            </a:r>
            <a:r>
              <a:rPr lang="lv-LV" dirty="0"/>
              <a:t>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85A21-FAA9-4DE9-BD6A-BAC69F66C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38554"/>
            <a:ext cx="7249510" cy="4838409"/>
          </a:xfrm>
        </p:spPr>
        <p:txBody>
          <a:bodyPr/>
          <a:lstStyle/>
          <a:p>
            <a:r>
              <a:rPr lang="lt-LT" dirty="0"/>
              <a:t>Atidarykite tuščią darbaknygę ir išsaugokite ją savo dokumentuose kaip „</a:t>
            </a:r>
            <a:r>
              <a:rPr lang="lt-LT" dirty="0" err="1"/>
              <a:t>Mano_balanso_metai</a:t>
            </a:r>
            <a:r>
              <a:rPr lang="lt-LT" dirty="0"/>
              <a:t>“</a:t>
            </a:r>
          </a:p>
          <a:p>
            <a:r>
              <a:rPr lang="lt-LT" dirty="0"/>
              <a:t>1 pavadinimo lapas „Kategorijos“</a:t>
            </a:r>
          </a:p>
          <a:p>
            <a:r>
              <a:rPr lang="lt-LT" dirty="0"/>
              <a:t>Sudarykite išlaidų kategorijų sąrašą, kaip parodyta pavyzdyje, bet pagal savo poreikius!</a:t>
            </a:r>
          </a:p>
          <a:p>
            <a:r>
              <a:rPr lang="lt-LT" dirty="0"/>
              <a:t>Toks sąrašas būtinas norint užtikrinti įrašus, tinkamus analizei. „Excel“ atpažįsta du įrašus kaip atskirus elementus, net vienintelis skirtumas yra papildoma erdvė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</a:t>
            </a:r>
            <a:endParaRPr lang="en-GB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E174F3C-C6E5-46AB-BBE5-2A74D291B00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73148" y="1350177"/>
            <a:ext cx="3218104" cy="4838409"/>
          </a:xfr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16854-B9B3-4F0E-9B61-ABF50CBE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33B76-7C21-4ADC-B5E3-887DC9E1A771}" type="slidenum">
              <a:rPr lang="lv-LV" smtClean="0"/>
              <a:t>3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00745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7E946-9128-44E3-AD3E-4D7F5C5C2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1523"/>
          </a:xfrm>
        </p:spPr>
        <p:txBody>
          <a:bodyPr>
            <a:normAutofit/>
          </a:bodyPr>
          <a:lstStyle/>
          <a:p>
            <a:r>
              <a:rPr lang="lt-LT" dirty="0" smtClean="0"/>
              <a:t>Balanso </a:t>
            </a:r>
            <a:r>
              <a:rPr lang="lt-LT" dirty="0"/>
              <a:t>darbo knygos </a:t>
            </a:r>
            <a:r>
              <a:rPr lang="lt-LT" dirty="0" smtClean="0"/>
              <a:t>kūrimas </a:t>
            </a:r>
            <a:r>
              <a:rPr lang="lv-LV" dirty="0" smtClean="0"/>
              <a:t>(II</a:t>
            </a:r>
            <a:r>
              <a:rPr lang="lv-LV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394E1-CD92-47D7-A21D-704B525600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562201"/>
            <a:ext cx="10639097" cy="1794149"/>
          </a:xfrm>
        </p:spPr>
        <p:txBody>
          <a:bodyPr/>
          <a:lstStyle/>
          <a:p>
            <a:r>
              <a:rPr lang="lt-LT" dirty="0"/>
              <a:t>Pervardykite „Sheet2“ kaip „Santrauka“ ir sukurkite lentelę su formulėmis, kaip parodyta pavyzdyje</a:t>
            </a:r>
          </a:p>
          <a:p>
            <a:r>
              <a:rPr lang="lt-LT" dirty="0"/>
              <a:t>Nesijaudinkite, kad vietoj formulių matysite nulius. Tai specialus rodinys, prieinamas Formulės/ Formulių auditas/ Rodyti formules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FA82712-7F7A-44CA-88C6-DC3E62FC31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14399" y="1066280"/>
            <a:ext cx="9342921" cy="3363830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6F465A-F014-4435-9CA0-169360300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33B76-7C21-4ADC-B5E3-887DC9E1A771}" type="slidenum">
              <a:rPr lang="lv-LV" smtClean="0"/>
              <a:t>4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137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70DBB-1AF0-43FB-AA00-E0B63834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1165"/>
          </a:xfrm>
        </p:spPr>
        <p:txBody>
          <a:bodyPr>
            <a:normAutofit fontScale="90000"/>
          </a:bodyPr>
          <a:lstStyle/>
          <a:p>
            <a:r>
              <a:rPr lang="lt-LT" dirty="0"/>
              <a:t>Balanso darbo knygos kūrimas</a:t>
            </a:r>
            <a:r>
              <a:rPr lang="lv-LV" dirty="0" smtClean="0"/>
              <a:t>(III</a:t>
            </a:r>
            <a:r>
              <a:rPr lang="lv-LV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45BA7-ABF5-4036-BBDD-784F629E59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49096"/>
            <a:ext cx="4127938" cy="4627867"/>
          </a:xfrm>
        </p:spPr>
        <p:txBody>
          <a:bodyPr>
            <a:normAutofit fontScale="92500"/>
          </a:bodyPr>
          <a:lstStyle/>
          <a:p>
            <a:r>
              <a:rPr lang="lt-LT" dirty="0" smtClean="0"/>
              <a:t>Langeliuose </a:t>
            </a:r>
            <a:r>
              <a:rPr lang="lt-LT" dirty="0"/>
              <a:t>su žaliu fonu įrašysite savo pajamas iš pensijos ir šalutinio darbo.</a:t>
            </a:r>
          </a:p>
          <a:p>
            <a:r>
              <a:rPr lang="lt-LT" dirty="0"/>
              <a:t>Jei turite kelis nedidelius šalutinius darbus, galite juos visus įvesti į vieną langelį kaip = 125,37+30,47 </a:t>
            </a:r>
            <a:r>
              <a:rPr lang="lt-LT" dirty="0">
                <a:sym typeface="Symbol" panose="05050102010706020507" pitchFamily="18" charset="2"/>
              </a:rPr>
              <a:t></a:t>
            </a:r>
            <a:endParaRPr lang="lt-LT" dirty="0"/>
          </a:p>
          <a:p>
            <a:r>
              <a:rPr lang="lt-LT" dirty="0"/>
              <a:t>Geltonuose langeliuose atsiras nuoroda į bendrą konkretaus mėnesio išlaidų sumą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F8A0A20-B523-421D-90D1-FB756F38F98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86856" y="1549096"/>
            <a:ext cx="6757850" cy="4764625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FE635C-599A-4533-B0AB-7C973D3AD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33B76-7C21-4ADC-B5E3-887DC9E1A771}" type="slidenum">
              <a:rPr lang="lv-LV" smtClean="0"/>
              <a:t>5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06886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BEB42-46CC-44F9-8609-F4DC6FA5C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8461"/>
          </a:xfrm>
        </p:spPr>
        <p:txBody>
          <a:bodyPr/>
          <a:lstStyle/>
          <a:p>
            <a:r>
              <a:rPr lang="lt-LT" dirty="0"/>
              <a:t>Balanso darbo knygos kūrimas</a:t>
            </a:r>
            <a:r>
              <a:rPr lang="lv-LV" dirty="0" smtClean="0"/>
              <a:t>(IV</a:t>
            </a:r>
            <a:r>
              <a:rPr lang="lv-LV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FAB98-3532-430F-926B-121E31528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653605"/>
            <a:ext cx="10402614" cy="1839270"/>
          </a:xfrm>
        </p:spPr>
        <p:txBody>
          <a:bodyPr>
            <a:normAutofit fontScale="62500" lnSpcReduction="20000"/>
          </a:bodyPr>
          <a:lstStyle/>
          <a:p>
            <a:r>
              <a:rPr lang="lt-LT" dirty="0"/>
              <a:t>Pervardykite „Sheet3“ kaip „Analizė“ ir sukurkite lentelę, kaip parodyta pavyzdyje:</a:t>
            </a:r>
          </a:p>
          <a:p>
            <a:r>
              <a:rPr lang="lt-LT" dirty="0"/>
              <a:t>Nukopijuokite sąrašą iš lapo „Kategorijos“, pradedant nuo langelio A1</a:t>
            </a:r>
          </a:p>
          <a:p>
            <a:r>
              <a:rPr lang="lt-LT" dirty="0"/>
              <a:t>Pirmoje eilutėje įveskite mėnesių pavadinimus</a:t>
            </a:r>
          </a:p>
          <a:p>
            <a:r>
              <a:rPr lang="lt-LT" dirty="0"/>
              <a:t>Palikite tuščią eilutę ir naudokite formulę </a:t>
            </a:r>
            <a:r>
              <a:rPr lang="lt-LT" dirty="0" err="1"/>
              <a:t>Sum</a:t>
            </a:r>
            <a:r>
              <a:rPr lang="lt-LT" dirty="0"/>
              <a:t>, kad apskaičiuotumėte mėnesio sumas</a:t>
            </a:r>
          </a:p>
          <a:p>
            <a:r>
              <a:rPr lang="lt-LT" dirty="0"/>
              <a:t>Tuščios eilutės būtinos norint užtikrinti teisingus skaičiavimus, jei nuspręsite įterpti bet kokią papildomą kategoriją</a:t>
            </a:r>
          </a:p>
        </p:txBody>
      </p:sp>
      <p:pic>
        <p:nvPicPr>
          <p:cNvPr id="9" name="Content Placeholder 8" descr="Table&#10;&#10;Description automatically generated">
            <a:extLst>
              <a:ext uri="{FF2B5EF4-FFF2-40B4-BE49-F238E27FC236}">
                <a16:creationId xmlns:a16="http://schemas.microsoft.com/office/drawing/2014/main" id="{004756EF-9A98-454C-B4E9-C93D66F0F5C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078015"/>
            <a:ext cx="9724697" cy="3575590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3A1E8B-0B24-4A64-86FD-BEF55D0A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33B76-7C21-4ADC-B5E3-887DC9E1A771}" type="slidenum">
              <a:rPr lang="lv-LV" smtClean="0"/>
              <a:t>6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46104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F8DF6-6629-488F-8DF1-023C8E966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696"/>
          </a:xfrm>
        </p:spPr>
        <p:txBody>
          <a:bodyPr/>
          <a:lstStyle/>
          <a:p>
            <a:r>
              <a:rPr lang="lt-LT" dirty="0"/>
              <a:t>Papildomi lapai išlaidoms įrašyti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5A478-328A-4FEE-AED4-BF8452E604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87822"/>
            <a:ext cx="5181600" cy="5089141"/>
          </a:xfrm>
        </p:spPr>
        <p:txBody>
          <a:bodyPr>
            <a:normAutofit fontScale="92500" lnSpcReduction="10000"/>
          </a:bodyPr>
          <a:lstStyle/>
          <a:p>
            <a:r>
              <a:rPr lang="lt-LT" dirty="0"/>
              <a:t>Pridėkite papildomą lapą ir pavadinkite juos nuo sausio iki gruodžio</a:t>
            </a:r>
          </a:p>
          <a:p>
            <a:r>
              <a:rPr lang="lt-LT" dirty="0"/>
              <a:t>Įveskite antraštes sausio mėnesio lape, kaip pavyzdyje, pridėkite prie antraščių filtro mygtukų (Duomenys/ Rūšiuoti ir Filtruoti/ Filtruoti) ir nukopijuokite visus kitus mėnesius</a:t>
            </a:r>
          </a:p>
          <a:p>
            <a:r>
              <a:rPr lang="lt-LT" dirty="0"/>
              <a:t>Kiekvieno mėnesio lapo langelyje C102 (arba net žemiau, jei tikitės, kad kas mėnesį turėsite daugiau nei 100 įrašų) apskaičiuokite visas išlaidas naudodami funkciją </a:t>
            </a:r>
            <a:r>
              <a:rPr lang="lt-LT" dirty="0" err="1"/>
              <a:t>Sum</a:t>
            </a:r>
            <a:endParaRPr lang="lt-LT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DB9C7E0-FF82-4D2B-BE50-3F3877D8049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1497724"/>
            <a:ext cx="5950392" cy="4434236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F7015-48D1-4DCE-9B56-327310CDF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33B76-7C21-4ADC-B5E3-887DC9E1A771}" type="slidenum">
              <a:rPr lang="lv-LV" smtClean="0"/>
              <a:t>7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83700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DC91C-90E8-496B-9CC3-999611A24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815402" cy="1006475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Duomenų patvirtinimas</a:t>
            </a:r>
            <a:r>
              <a:rPr lang="en-GB" dirty="0" smtClean="0"/>
              <a:t>(I</a:t>
            </a:r>
            <a:r>
              <a:rPr lang="en-GB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DEF76-D2D3-4274-BBB6-60D8F5C5B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2360" y="1489232"/>
            <a:ext cx="5181600" cy="4757367"/>
          </a:xfrm>
        </p:spPr>
        <p:txBody>
          <a:bodyPr>
            <a:normAutofit fontScale="92500" lnSpcReduction="10000"/>
          </a:bodyPr>
          <a:lstStyle/>
          <a:p>
            <a:r>
              <a:rPr lang="lt-LT" dirty="0"/>
              <a:t>Pasirinkite D stulpelį (kodas + aprašymas)</a:t>
            </a:r>
          </a:p>
          <a:p>
            <a:r>
              <a:rPr lang="lt-LT" dirty="0"/>
              <a:t>Duomenys/ Duomenų įrankiai/ Duomenų patvirtinimas/ Duomenų patvirtinimas</a:t>
            </a:r>
          </a:p>
          <a:p>
            <a:r>
              <a:rPr lang="lt-LT" dirty="0"/>
              <a:t>Dialogo lange „Nustatymai“ pasirinkite:</a:t>
            </a:r>
          </a:p>
          <a:p>
            <a:r>
              <a:rPr lang="lt-LT" dirty="0"/>
              <a:t>Leisti - sąrašas</a:t>
            </a:r>
          </a:p>
          <a:p>
            <a:r>
              <a:rPr lang="lt-LT" dirty="0"/>
              <a:t>Spustelėkite šaltinį šiame lauke, tada atidarykite lapą „Kategorijos“ ir pasirinkite kategorijų sąrašą ir 5-10 tuščių langelių žemiau (jei reikia, jei norite pridėti kategorijas)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577C6C0-12EA-48BF-BC8B-01CD6001034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177601" y="365125"/>
            <a:ext cx="1486107" cy="1124107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91596A-AC7C-4F19-8B74-9E5600978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33B76-7C21-4ADC-B5E3-887DC9E1A771}" type="slidenum">
              <a:rPr lang="lv-LV" smtClean="0"/>
              <a:t>8</a:t>
            </a:fld>
            <a:endParaRPr lang="lv-LV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5A08256-ADAD-44FF-A2EC-2E2E28C063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2875" y="1895261"/>
            <a:ext cx="4736485" cy="3890684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5DC5677-6F34-41AE-9776-F1E113DAF83A}"/>
              </a:ext>
            </a:extLst>
          </p:cNvPr>
          <p:cNvCxnSpPr/>
          <p:nvPr/>
        </p:nvCxnSpPr>
        <p:spPr>
          <a:xfrm flipV="1">
            <a:off x="7441324" y="1024759"/>
            <a:ext cx="1434662" cy="5990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926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15512-DFD1-4BBC-B60D-4FA54ED55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948680" cy="817289"/>
          </a:xfrm>
        </p:spPr>
        <p:txBody>
          <a:bodyPr>
            <a:normAutofit fontScale="90000"/>
          </a:bodyPr>
          <a:lstStyle/>
          <a:p>
            <a:r>
              <a:rPr lang="lt-LT" dirty="0"/>
              <a:t>Duomenų </a:t>
            </a:r>
            <a:r>
              <a:rPr lang="lt-LT" dirty="0" smtClean="0"/>
              <a:t>patvirtinimas</a:t>
            </a:r>
            <a:r>
              <a:rPr lang="lt-LT" dirty="0"/>
              <a:t> </a:t>
            </a:r>
            <a:r>
              <a:rPr lang="en-GB" dirty="0" smtClean="0"/>
              <a:t>(</a:t>
            </a:r>
            <a:r>
              <a:rPr lang="en-GB" dirty="0" smtClean="0"/>
              <a:t>I</a:t>
            </a:r>
            <a:r>
              <a:rPr lang="lv-LV" dirty="0"/>
              <a:t>I</a:t>
            </a:r>
            <a:r>
              <a:rPr lang="en-GB" dirty="0"/>
              <a:t>)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29AD7-7E15-489E-A2E5-117D9BE75D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/>
              <a:t>Dialogo lange įveskite pranešimo pavadinimą „Pasirinkite iš meniu“ ir nukopijuokite į įvesties pranešimą</a:t>
            </a:r>
          </a:p>
          <a:p>
            <a:r>
              <a:rPr lang="lt-LT" dirty="0"/>
              <a:t>Dialogo lange „Klaidos įspėjimas“ pasirinkite „Stotelė“, įveskite pavadinimą „Nerašyti - pasirinkite iš meniu!“ ir nukopijuokite į klaidos pranešimą</a:t>
            </a:r>
          </a:p>
          <a:p>
            <a:r>
              <a:rPr lang="lt-LT" dirty="0"/>
              <a:t>Spustelėkite Gerai</a:t>
            </a:r>
          </a:p>
          <a:p>
            <a:r>
              <a:rPr lang="lt-LT" dirty="0"/>
              <a:t>Kartokite šiuos veiksmus kiekvieną mėnesį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7644C1F-2D74-494D-88BA-77FD1DD0391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91265" y="569181"/>
            <a:ext cx="3753374" cy="3038899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979C20-4B4A-4788-8C18-E9A21B6E2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33B76-7C21-4ADC-B5E3-887DC9E1A771}" type="slidenum">
              <a:rPr lang="lv-LV" smtClean="0"/>
              <a:t>9</a:t>
            </a:fld>
            <a:endParaRPr lang="lv-LV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AD0D8A9-4A94-4C69-913D-53B72F4BE8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1265" y="3663523"/>
            <a:ext cx="3705742" cy="305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651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766</Words>
  <Application>Microsoft Office PowerPoint</Application>
  <PresentationFormat>Plačiaekranė</PresentationFormat>
  <Paragraphs>73</Paragraphs>
  <Slides>13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Roboto</vt:lpstr>
      <vt:lpstr>Symbol</vt:lpstr>
      <vt:lpstr>Wingdings</vt:lpstr>
      <vt:lpstr>Office Theme</vt:lpstr>
      <vt:lpstr>Office Theme</vt:lpstr>
      <vt:lpstr>Quo vadis? Arba kaip pritaikyti naujus įgūdžius?</vt:lpstr>
      <vt:lpstr>Pratarmė</vt:lpstr>
      <vt:lpstr>Balanso darbo knygos kūrimas(I)</vt:lpstr>
      <vt:lpstr>Balanso darbo knygos kūrimas (II)</vt:lpstr>
      <vt:lpstr>Balanso darbo knygos kūrimas(III)</vt:lpstr>
      <vt:lpstr>Balanso darbo knygos kūrimas(IV)</vt:lpstr>
      <vt:lpstr>Papildomi lapai išlaidoms įrašyti</vt:lpstr>
      <vt:lpstr>Duomenų patvirtinimas(I)</vt:lpstr>
      <vt:lpstr>Duomenų patvirtinimas (II)</vt:lpstr>
      <vt:lpstr>Išlaidų įvedimas</vt:lpstr>
      <vt:lpstr>Mėnesio sumos susiejimas su suvestinės lapu</vt:lpstr>
      <vt:lpstr>Išlaidų analizė</vt:lpstr>
      <vt:lpstr>Įspėjimas!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vadis? Or how to apply new skills?</dc:title>
  <dc:creator>Martins</dc:creator>
  <cp:lastModifiedBy>„Windows“ vartotojas</cp:lastModifiedBy>
  <cp:revision>20</cp:revision>
  <dcterms:created xsi:type="dcterms:W3CDTF">2021-02-16T14:37:49Z</dcterms:created>
  <dcterms:modified xsi:type="dcterms:W3CDTF">2021-08-16T11:27:16Z</dcterms:modified>
</cp:coreProperties>
</file>