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62" r:id="rId2"/>
  </p:sldMasterIdLst>
  <p:notesMasterIdLst>
    <p:notesMasterId r:id="rId12"/>
  </p:notesMasterIdLst>
  <p:sldIdLst>
    <p:sldId id="257" r:id="rId3"/>
    <p:sldId id="256" r:id="rId4"/>
    <p:sldId id="258" r:id="rId5"/>
    <p:sldId id="259" r:id="rId6"/>
    <p:sldId id="260" r:id="rId7"/>
    <p:sldId id="262" r:id="rId8"/>
    <p:sldId id="263" r:id="rId9"/>
    <p:sldId id="261" r:id="rId10"/>
    <p:sldId id="264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51" d="100"/>
          <a:sy n="51" d="100"/>
        </p:scale>
        <p:origin x="93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40337-6443-4D5D-931C-FAA6DB08DF5D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0FEF2-3E25-468E-96A4-9CE2C129E79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76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9066-FB44-4353-93C6-C0D22C770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06EEE-75EB-4666-AA2B-EF0DDA94F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5FCAF-A735-4DAE-BBBC-55D417F3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A61-20AA-471F-A31C-497D404E6B55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7A8E3-50E6-4EC8-AE1A-5D2E0EB4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EF069-0B9B-4B8F-8C53-EDD86B13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9958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F3B6-135B-437C-8BF2-17CCDCE9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A7004-7F1B-42ED-8CC3-1FE82F91A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D0B33-7DD3-40D7-9D5C-3AD74E85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0D4-5C51-413A-9097-A4F1055D1C27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5A63D-C32F-4B09-B69E-5ADF8235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3FC0B-CD8D-4B1D-8C1B-B1FE0446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4236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7796D-1C92-4EB7-845F-4AFC06FD9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07B55-107D-449B-876D-EEACD4A58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55020-C9AE-4880-B067-CFF991E70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F82F-A1B4-4A78-BD3B-4F5A3B1D2153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3D117-8028-4FEF-9247-F9AC8F27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8BBF3-7AC5-4BC7-9E5D-1BEE8B8F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84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AA52-7D2D-4F6F-A646-3E69E05B78E2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15F1-3293-4265-972C-BBAA6A7A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6920-BDCC-4338-B553-2353129EA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84D46-0F5E-41D8-AB80-C69BBF954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B455-B10E-42AD-A33E-7257DCD24D78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6FB75-AB9D-4C91-BF9C-AE803600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BF414-0E97-4726-9D52-785C7B6C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7723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BE2F-8527-4482-A80F-38A0DFCF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33F9-4FEA-49B8-91D9-7F0B7A1DF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8BBF2-9176-4D79-AE62-125817BD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5C59-8F3D-4EAC-A635-44D42BEF8726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C7E95-D70B-4F9A-BE5D-F2889762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8768E-4F7C-4813-8A12-E87C36C4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9655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76C24-20F8-4BF0-9FFA-3530AAB9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4297-6923-4EA9-B32D-0F63BC09E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0AF36-6DAD-48C9-A765-79BF155D8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547F3-D0D5-4509-8943-645B7D23B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150-55F2-47D8-BEAA-3A92B0707DF7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39AD6-86B7-44B2-A8BD-69CED0E5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06324-84AE-4509-8A78-999DA94E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430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8FBF-41A6-417E-B6FB-C550FF4E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249F3-5789-495F-85CF-A28DCF902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6D14-1B27-4E48-BACC-52A9A4247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371160-059F-429D-AF95-B6BEF414B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01D52-527C-4832-A1FB-6C9374934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F51F2-B946-4C54-B651-8D0139C6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A5D-FD82-49C0-A6D8-0D2EAA2352EF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59C67-83FB-4AC8-B072-DFF41750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616EF-1D9E-40AD-AD8C-C9C52414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2961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D6D8-4FC4-4765-ABC1-A7DFCF89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2EC79-048D-448B-ABF6-8ED20AF6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5D3B-5C1A-4D85-A236-EB1D68C81FA4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375EF-9028-4044-BC3B-E2487E47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A7B12-165F-4752-A6B4-F5760BEB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6046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384F3-857A-4503-B9FE-F5389FB4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E9AC-72C9-4953-8C7D-1647541C437A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2EDB9-FC29-4962-9065-D0A5A6C5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AF5A0-5076-4C7C-B48D-5F9AF49B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027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8F08-375E-422D-B148-E1695FE7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1973C-CBE0-4A55-B3EE-51A90A3B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262D0-6A23-4832-BA37-DF9176FFE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F492D-9389-4F15-A3EA-B3522C5A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DAF0-2446-4487-906C-808216347932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7A38D-9CEA-47CE-98FF-6A86A4C5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06483-05A8-4135-ADD4-B03407D1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9843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F213-89B8-4E4C-96B3-B5956376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6DC9B-E878-41F5-AE7E-7F5CACE29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578CB-5C98-4744-BCEE-3150F0E7A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D0963-3589-4CFE-AF27-2B34B736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16D-6178-4BAA-82D3-C67D03926011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FE208-1386-461F-9B9F-7B829E2C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35E53-9D2A-428B-9672-898401CB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5613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3E470F-FEA9-4AFC-A5B0-5EF4F363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58AF5-305A-47CF-A887-14CE25AB7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DE8AD-EB58-4032-9B5F-85EB732F4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9CF3-439E-451F-95E8-AE653C3B0AF3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125C-1370-4B47-985D-9B033F6D1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E687B-9FED-450A-8418-BC04CD906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DCA12-119D-4F4F-8794-2FB2878F91C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377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5272F-3BD9-43F9-8B66-1BEDF4FBF017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Paprasti skaičiavimai naudojant „Excel“ ir „</a:t>
            </a:r>
            <a:r>
              <a:rPr lang="lt-LT" dirty="0" err="1"/>
              <a:t>Calc</a:t>
            </a:r>
            <a:r>
              <a:rPr lang="lt-LT" dirty="0"/>
              <a:t>“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582C53-164F-4EBA-BDB8-5DB43AB9B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181799"/>
            <a:ext cx="10515600" cy="1325563"/>
          </a:xfrm>
        </p:spPr>
        <p:txBody>
          <a:bodyPr>
            <a:normAutofit/>
          </a:bodyPr>
          <a:lstStyle/>
          <a:p>
            <a:r>
              <a:rPr lang="lt-LT" dirty="0"/>
              <a:t>Aritmetinė </a:t>
            </a:r>
            <a:r>
              <a:rPr lang="lt-LT" dirty="0" smtClean="0"/>
              <a:t>funkcija</a:t>
            </a:r>
            <a:r>
              <a:rPr lang="lt-LT" dirty="0"/>
              <a:t> </a:t>
            </a:r>
            <a:r>
              <a:rPr lang="lv-LV" dirty="0" smtClean="0"/>
              <a:t>(I</a:t>
            </a:r>
            <a:r>
              <a:rPr lang="lv-LV" dirty="0"/>
              <a:t>)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08001E4-08C5-456A-BCBC-6ED936D2C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95241" cy="4351338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Bet koks skaičiavimas prasideda ženklu «=«</a:t>
            </a:r>
          </a:p>
          <a:p>
            <a:r>
              <a:rPr lang="lt-LT" dirty="0"/>
              <a:t>Langelyje D2 įveskite = B2*C2 ir paspauskite </a:t>
            </a:r>
            <a:r>
              <a:rPr lang="lt-LT" dirty="0" err="1"/>
              <a:t>Enter</a:t>
            </a:r>
            <a:r>
              <a:rPr lang="lt-LT" dirty="0"/>
              <a:t>. Grįžti žymeklį į langelį D@</a:t>
            </a:r>
          </a:p>
          <a:p>
            <a:r>
              <a:rPr lang="lt-LT" dirty="0"/>
              <a:t>Ką matai kameroje?</a:t>
            </a:r>
          </a:p>
          <a:p>
            <a:r>
              <a:rPr lang="lt-LT" dirty="0"/>
              <a:t>Ką matote </a:t>
            </a:r>
            <a:r>
              <a:rPr lang="lt-LT" dirty="0" smtClean="0"/>
              <a:t>„Komandinėje“ </a:t>
            </a:r>
            <a:r>
              <a:rPr lang="lt-LT" dirty="0"/>
              <a:t>eilutėje?</a:t>
            </a:r>
          </a:p>
          <a:p>
            <a:r>
              <a:rPr lang="lt-LT" dirty="0"/>
              <a:t>Dešiniajame apatiniame langelio kampe D2 raskite aktyvų tašką, kai žymeklis tampa</a:t>
            </a:r>
          </a:p>
          <a:p>
            <a:r>
              <a:rPr lang="lt-LT" dirty="0"/>
              <a:t>Paspauskite </a:t>
            </a:r>
            <a:r>
              <a:rPr lang="lt-LT" dirty="0" smtClean="0"/>
              <a:t>kairįjį      </a:t>
            </a:r>
            <a:r>
              <a:rPr lang="lt-LT" dirty="0"/>
              <a:t>pelės klavišą, palaikykite ir patraukite žemyn, kol langelis D2, tada atleiskite</a:t>
            </a:r>
          </a:p>
          <a:p>
            <a:r>
              <a:rPr lang="lt-LT" dirty="0"/>
              <a:t>Paspauskite Anuliuoti (</a:t>
            </a:r>
            <a:r>
              <a:rPr lang="lt-LT" dirty="0" err="1"/>
              <a:t>Ctrl+Z</a:t>
            </a:r>
            <a:r>
              <a:rPr lang="lt-LT" dirty="0"/>
              <a:t>) ir pakartokite kopijavimą</a:t>
            </a:r>
          </a:p>
          <a:p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ACF5E46-A943-4469-942E-9182587D1D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36039" y="1161734"/>
            <a:ext cx="3315163" cy="2267266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FBA6C0-E559-43F3-BD8F-721561414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207" y="4510796"/>
            <a:ext cx="276264" cy="2286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0BCC8F-E46D-48A7-97FB-08DF0FBA04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6039" y="3527518"/>
            <a:ext cx="3544125" cy="1966557"/>
          </a:xfrm>
          <a:prstGeom prst="rect">
            <a:avLst/>
          </a:prstGeo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0AD5E4E-8C1E-49FF-A873-D80A27A0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5474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Aritmetinė </a:t>
            </a:r>
            <a:r>
              <a:rPr lang="lt-LT" dirty="0" smtClean="0"/>
              <a:t>funkcija </a:t>
            </a:r>
            <a:r>
              <a:rPr lang="lv-LV" dirty="0" smtClean="0"/>
              <a:t>(II</a:t>
            </a:r>
            <a:r>
              <a:rPr lang="lv-LV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702996-7047-4177-BF84-A63575151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13938" cy="4351338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Apskaičiuokite atlyginimo skirtumą tarp Jono ir Marijos</a:t>
            </a:r>
          </a:p>
          <a:p>
            <a:r>
              <a:rPr lang="lt-LT" dirty="0"/>
              <a:t>Apskaičiuokite sumą, kurią </a:t>
            </a:r>
            <a:r>
              <a:rPr lang="lt-LT" dirty="0" err="1"/>
              <a:t>Jorge</a:t>
            </a:r>
            <a:r>
              <a:rPr lang="lt-LT" dirty="0"/>
              <a:t> ir </a:t>
            </a:r>
            <a:r>
              <a:rPr lang="lt-LT" dirty="0" err="1"/>
              <a:t>Eva</a:t>
            </a:r>
            <a:r>
              <a:rPr lang="lt-LT" dirty="0"/>
              <a:t> gavo kartu</a:t>
            </a:r>
          </a:p>
          <a:p>
            <a:r>
              <a:rPr lang="lt-LT" dirty="0"/>
              <a:t>Apskaičiuokite Mike atlyginimą procentais nuo </a:t>
            </a:r>
            <a:r>
              <a:rPr lang="lt-LT" dirty="0" err="1"/>
              <a:t>Evos</a:t>
            </a:r>
            <a:r>
              <a:rPr lang="lt-LT" dirty="0"/>
              <a:t> atlyginimo (padalinkite Mike atlyginimą su </a:t>
            </a:r>
            <a:r>
              <a:rPr lang="lt-LT" dirty="0" err="1"/>
              <a:t>Eva</a:t>
            </a:r>
            <a:r>
              <a:rPr lang="lt-LT" dirty="0"/>
              <a:t> atlyginimu ir formatu kaip Namai/ Skaičiai/ Procentinis stilius)</a:t>
            </a:r>
          </a:p>
          <a:p>
            <a:r>
              <a:rPr lang="lt-LT" dirty="0"/>
              <a:t>Formuokite visus atlyginimus naudodami „Pagrindinis“/ „Skaičius“/ „Apskaitos numerio formatas“ ir padarykite stulpelį, kad jis atitiktų rezultatą</a:t>
            </a:r>
          </a:p>
          <a:p>
            <a:r>
              <a:rPr lang="lt-LT" dirty="0"/>
              <a:t>Dukart spustelėkite „Sheet1“ ir pervadinkite jį į aritmetiką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7BAE6FA-CD34-4330-96B6-06CA279890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87446" y="1365186"/>
            <a:ext cx="4690813" cy="35453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3</a:t>
            </a:fld>
            <a:endParaRPr lang="lv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2D3CC-F1DB-4255-B52B-9F40E2D4D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546" y="5319090"/>
            <a:ext cx="1848108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4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BFAA-49A9-42BB-A311-08197FFD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507"/>
          </a:xfrm>
        </p:spPr>
        <p:txBody>
          <a:bodyPr/>
          <a:lstStyle/>
          <a:p>
            <a:r>
              <a:rPr lang="lt-LT" dirty="0"/>
              <a:t>Funkcijų suma sumoms apskaičiuoti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A582-4A6D-4AB0-8DEF-928C5AA38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06845" cy="4351338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Pasirinkite langelį C7 ir naudokite komandą Namai/ Redagavimas/ Suma ir paspauskite „</a:t>
            </a:r>
            <a:r>
              <a:rPr lang="lt-LT" dirty="0" err="1"/>
              <a:t>Enter</a:t>
            </a:r>
            <a:r>
              <a:rPr lang="lt-LT" dirty="0"/>
              <a:t>“</a:t>
            </a:r>
          </a:p>
          <a:p>
            <a:r>
              <a:rPr lang="lt-LT" dirty="0"/>
              <a:t>D7 langelyje tipas = suma (</a:t>
            </a:r>
          </a:p>
          <a:p>
            <a:r>
              <a:rPr lang="lt-LT" dirty="0"/>
              <a:t>Pasirinkite langelius D2: D6</a:t>
            </a:r>
          </a:p>
          <a:p>
            <a:r>
              <a:rPr lang="lt-LT" dirty="0"/>
              <a:t>spustelėkite D2 ir laikykite nuspaudę kairįjį klavišą D6</a:t>
            </a:r>
          </a:p>
          <a:p>
            <a:r>
              <a:rPr lang="lt-LT" dirty="0"/>
              <a:t>Arba spustelėkite D2, paspauskite ir palaikykite „</a:t>
            </a:r>
            <a:r>
              <a:rPr lang="lt-LT" dirty="0" err="1"/>
              <a:t>Shift</a:t>
            </a:r>
            <a:r>
              <a:rPr lang="lt-LT" dirty="0"/>
              <a:t>“ klavišą ir rodykle žemyn pereikite prie D6</a:t>
            </a:r>
          </a:p>
          <a:p>
            <a:r>
              <a:rPr lang="lt-LT" dirty="0"/>
              <a:t>Uždarykite skliaustus ir paspauskite „</a:t>
            </a:r>
            <a:r>
              <a:rPr lang="lt-LT" dirty="0" err="1"/>
              <a:t>Enter</a:t>
            </a:r>
            <a:r>
              <a:rPr lang="lt-LT" dirty="0"/>
              <a:t>“</a:t>
            </a:r>
          </a:p>
          <a:p>
            <a:endParaRPr lang="lt-LT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927506-61AD-409B-AE7F-0069A30F21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69312" y="1294066"/>
            <a:ext cx="5322688" cy="270722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0BFA70-FA26-443B-A307-88775E183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312" y="4001294"/>
            <a:ext cx="4484488" cy="2290207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AE44D-221E-4DFF-A704-464150C7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9928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1EB0-1135-4C96-AF90-7BA44787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Vidutinis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1AA07-32D0-4687-AFD6-458FDAD565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B9 </a:t>
            </a:r>
            <a:r>
              <a:rPr lang="lt-LT" dirty="0" err="1" smtClean="0"/>
              <a:t>įrašyt</a:t>
            </a:r>
            <a:r>
              <a:rPr lang="lt-LT" dirty="0" smtClean="0"/>
              <a:t> </a:t>
            </a:r>
            <a:r>
              <a:rPr lang="lt-LT" dirty="0"/>
              <a:t>= </a:t>
            </a:r>
            <a:r>
              <a:rPr lang="lt-LT" dirty="0" err="1"/>
              <a:t>vid</a:t>
            </a:r>
            <a:endParaRPr lang="lt-LT" dirty="0"/>
          </a:p>
          <a:p>
            <a:r>
              <a:rPr lang="lt-LT" dirty="0"/>
              <a:t>Dukart spustelėkite AVERAGE</a:t>
            </a:r>
          </a:p>
          <a:p>
            <a:r>
              <a:rPr lang="lt-LT" dirty="0"/>
              <a:t>Pasirinkite langelius B2: B6</a:t>
            </a:r>
          </a:p>
          <a:p>
            <a:r>
              <a:rPr lang="lt-LT" dirty="0"/>
              <a:t>Uždarykite skliaustus ir paspauskite „</a:t>
            </a:r>
            <a:r>
              <a:rPr lang="lt-LT" dirty="0" err="1"/>
              <a:t>Enter</a:t>
            </a:r>
            <a:r>
              <a:rPr lang="lt-LT" dirty="0"/>
              <a:t>“, kad apskaičiuotumėte vidutinį tarifą</a:t>
            </a:r>
          </a:p>
          <a:p>
            <a:r>
              <a:rPr lang="lt-LT" dirty="0"/>
              <a:t>Nukopijuokite formulę, kad apskaičiuotumėte vidutines valandas ir atlyginimus</a:t>
            </a:r>
          </a:p>
          <a:p>
            <a:r>
              <a:rPr lang="lt-LT" dirty="0"/>
              <a:t>Sumažinkite dešimtainių skaičių per vidutines valandas</a:t>
            </a:r>
          </a:p>
          <a:p>
            <a:endParaRPr lang="lt-L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B7C2A8-88EE-4639-B92D-F9AD60FBF3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9707" y="2050026"/>
            <a:ext cx="4789027" cy="297058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9C522-0004-4862-8732-EFDE1568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645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377B-2A42-4212-B842-1CD2CC2BD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</p:spPr>
        <p:txBody>
          <a:bodyPr/>
          <a:lstStyle/>
          <a:p>
            <a:r>
              <a:rPr lang="lt-LT" dirty="0" smtClean="0"/>
              <a:t>Skaičiuoti skaičius </a:t>
            </a:r>
            <a:r>
              <a:rPr lang="lv-LV" dirty="0" smtClean="0"/>
              <a:t>(I</a:t>
            </a:r>
            <a:r>
              <a:rPr lang="lv-LV" dirty="0"/>
              <a:t>)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3623F-6EE9-4F07-898F-0EB3DAB84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29710"/>
            <a:ext cx="5181600" cy="4947253"/>
          </a:xfrm>
        </p:spPr>
        <p:txBody>
          <a:bodyPr>
            <a:normAutofit fontScale="92500"/>
          </a:bodyPr>
          <a:lstStyle/>
          <a:p>
            <a:r>
              <a:rPr lang="lt-LT" dirty="0"/>
              <a:t>Funkcijų skaičius skaičiuoja </a:t>
            </a:r>
            <a:r>
              <a:rPr lang="lt-LT" dirty="0" smtClean="0"/>
              <a:t>langelius, </a:t>
            </a:r>
            <a:r>
              <a:rPr lang="lt-LT" dirty="0"/>
              <a:t>kuriose yra skaičių</a:t>
            </a:r>
          </a:p>
          <a:p>
            <a:r>
              <a:rPr lang="lt-LT" dirty="0"/>
              <a:t>Ši funkcija neskaičiuoja langelių, kuriuose yra teksto</a:t>
            </a:r>
          </a:p>
          <a:p>
            <a:r>
              <a:rPr lang="lt-LT" dirty="0"/>
              <a:t>Funkcijos </a:t>
            </a:r>
            <a:r>
              <a:rPr lang="lt-LT" dirty="0" err="1"/>
              <a:t>CountA</a:t>
            </a:r>
            <a:r>
              <a:rPr lang="lt-LT" dirty="0"/>
              <a:t> skaičiuoja </a:t>
            </a:r>
            <a:r>
              <a:rPr lang="lt-LT" dirty="0" smtClean="0"/>
              <a:t>langelius, </a:t>
            </a:r>
            <a:r>
              <a:rPr lang="lt-LT" dirty="0"/>
              <a:t>kuriose yra skaičiai ir tekstas (skaičiuoja viską)</a:t>
            </a:r>
          </a:p>
          <a:p>
            <a:r>
              <a:rPr lang="lt-LT" dirty="0"/>
              <a:t>Naudokime vedlio turimą formulę/ formulės biblioteką/ įterpimo funkciją</a:t>
            </a:r>
          </a:p>
          <a:p>
            <a:r>
              <a:rPr lang="lt-LT" dirty="0"/>
              <a:t>Ieškodami funkcijos tipo skaičiaus, spustelėkite Eiti, tada Gerai</a:t>
            </a:r>
          </a:p>
          <a:p>
            <a:endParaRPr lang="lt-L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5223F15-F0DE-4206-B845-F11EA29F48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1523" y="1229710"/>
            <a:ext cx="5106080" cy="452919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E9517-60F0-437F-9457-FE28DBD5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6348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74577-4E17-4A9D-A9AB-549FE332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Skaičiuoti skaičius</a:t>
            </a:r>
            <a:r>
              <a:rPr lang="lv-LV" dirty="0" smtClean="0"/>
              <a:t>(II</a:t>
            </a:r>
            <a:r>
              <a:rPr lang="lv-LV" dirty="0"/>
              <a:t>)</a:t>
            </a:r>
            <a:r>
              <a:rPr lang="en-GB" dirty="0"/>
              <a:t> 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A79C-3A9E-4027-8862-0ECC60D09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8538"/>
            <a:ext cx="5181600" cy="5047812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Norėdami suskaičiuoti darbuotojų skaičių, galime naudoti bet kurį iš stulpelių, kuriuose yra skaičiai - Įkainis, Valandos, Atlyginimas, tačiau ši funkcija neveiks stulpelio pavadinime</a:t>
            </a:r>
          </a:p>
          <a:p>
            <a:r>
              <a:rPr lang="lt-LT" dirty="0"/>
              <a:t>Lauke Value1 pasirinkite diapazoną, kurį norite suskaičiuoti (B2: B6)</a:t>
            </a:r>
          </a:p>
          <a:p>
            <a:r>
              <a:rPr lang="lt-LT" dirty="0"/>
              <a:t>Rezultatą jau matote</a:t>
            </a:r>
          </a:p>
          <a:p>
            <a:r>
              <a:rPr lang="lt-LT" dirty="0"/>
              <a:t>Spustelėkite Gerai</a:t>
            </a:r>
          </a:p>
          <a:p>
            <a:r>
              <a:rPr lang="lt-LT" dirty="0"/>
              <a:t>Norint suskaičiuoti įrašų skaičių stulpelyje Pavadinimo funkcija, reikia naudoti </a:t>
            </a:r>
            <a:r>
              <a:rPr lang="lt-LT" dirty="0" err="1" smtClean="0"/>
              <a:t>CountA</a:t>
            </a:r>
            <a:endParaRPr lang="lt-L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7880DA3-59EF-444C-93FE-91DD93F2F7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482081"/>
            <a:ext cx="5181600" cy="303842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0DD9F1-71EE-4074-8C75-5795E797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7</a:t>
            </a:fld>
            <a:endParaRPr lang="lv-LV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4C6A3D-87B7-440B-BF9B-BFDC63052775}"/>
              </a:ext>
            </a:extLst>
          </p:cNvPr>
          <p:cNvSpPr/>
          <p:nvPr/>
        </p:nvSpPr>
        <p:spPr>
          <a:xfrm>
            <a:off x="8844455" y="4004441"/>
            <a:ext cx="677917" cy="31531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022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C957B-A351-4D85-97A8-1E951E5D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696"/>
          </a:xfrm>
        </p:spPr>
        <p:txBody>
          <a:bodyPr/>
          <a:lstStyle/>
          <a:p>
            <a:r>
              <a:rPr lang="lt-LT" dirty="0"/>
              <a:t>Funkcijų vedlys „</a:t>
            </a:r>
            <a:r>
              <a:rPr lang="lt-LT" dirty="0" err="1"/>
              <a:t>Calc</a:t>
            </a:r>
            <a:r>
              <a:rPr lang="lt-LT" dirty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277B-635A-4BC6-87EA-6BA2D73C7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863645" cy="4351338"/>
          </a:xfrm>
        </p:spPr>
        <p:txBody>
          <a:bodyPr>
            <a:normAutofit lnSpcReduction="10000"/>
          </a:bodyPr>
          <a:lstStyle/>
          <a:p>
            <a:r>
              <a:rPr lang="lt-LT" dirty="0"/>
              <a:t>„</a:t>
            </a:r>
            <a:r>
              <a:rPr lang="lt-LT" dirty="0" err="1"/>
              <a:t>Calc</a:t>
            </a:r>
            <a:r>
              <a:rPr lang="lt-LT" dirty="0"/>
              <a:t>“ funkcijų vedlys yra įterpimas/ funkcija</a:t>
            </a:r>
          </a:p>
          <a:p>
            <a:r>
              <a:rPr lang="lt-LT" dirty="0"/>
              <a:t>Gana panašus į „Excel“ vedlį, tik norėdami rasti reikiamą funkciją, turite naršyti ilgą sąrašą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A2FFD-CE74-4434-BF75-86A4F49D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8</a:t>
            </a:fld>
            <a:endParaRPr lang="lv-LV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E0CD08F-5CCE-4069-9203-43FF27436B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3031" y="1386347"/>
            <a:ext cx="7921601" cy="4513007"/>
          </a:xfrm>
        </p:spPr>
      </p:pic>
    </p:spTree>
    <p:extLst>
      <p:ext uri="{BB962C8B-B14F-4D97-AF65-F5344CB8AC3E}">
        <p14:creationId xmlns:p14="http://schemas.microsoft.com/office/powerpoint/2010/main" val="3083960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ADBA26-4C4C-4D8D-BE0D-C9A2EC0E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Netikėk savo akimis!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60B0A9-3FDA-4203-8051-B1926C9E6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025640" cy="4351338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Įveskite į </a:t>
            </a:r>
            <a:r>
              <a:rPr lang="lt-LT" dirty="0"/>
              <a:t>langelį F2 12.34567</a:t>
            </a:r>
          </a:p>
          <a:p>
            <a:r>
              <a:rPr lang="lt-LT" dirty="0"/>
              <a:t>Nukopijuokite šį skaičių į langelį F3 ir Namai/ Skaičius/ Sumažinti dešimtainį sumažėjimą po kablelio iki 2 ženklų</a:t>
            </a:r>
          </a:p>
          <a:p>
            <a:r>
              <a:rPr lang="lt-LT" dirty="0"/>
              <a:t>Ląstelėje F4 įveskite formulę = apvalus (F2; 2), kur F2 reiškia skaičių, o 2 - rodomus dešimtainius skaičius.</a:t>
            </a:r>
          </a:p>
          <a:p>
            <a:r>
              <a:rPr lang="lt-LT" dirty="0"/>
              <a:t>Ląstelėse G2, G3 ir G4 tipas 1000</a:t>
            </a:r>
          </a:p>
          <a:p>
            <a:r>
              <a:rPr lang="lt-LT" dirty="0"/>
              <a:t>Ląstelėje H2 įveskite formulę = F2*G2 ir nukopijuokite ją žemyn</a:t>
            </a:r>
          </a:p>
          <a:p>
            <a:r>
              <a:rPr lang="lt-LT" dirty="0"/>
              <a:t>Matote rezultatą - mažėjantys dešimtainiai skaičiai nekeičia skaičiaus vertės! Apvalinimas daro!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D3A39F6-CF41-4B0C-AD69-41E0CD841B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89698" y="1825625"/>
            <a:ext cx="3717546" cy="118421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838E6-5DED-47E4-9609-5BA86883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CA12-119D-4F4F-8794-2FB2878F91C2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2897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501</Words>
  <Application>Microsoft Office PowerPoint</Application>
  <PresentationFormat>Plačiaekranė</PresentationFormat>
  <Paragraphs>59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Office Theme</vt:lpstr>
      <vt:lpstr>Paprasti skaičiavimai naudojant „Excel“ ir „Calc“</vt:lpstr>
      <vt:lpstr>Aritmetinė funkcija (I)</vt:lpstr>
      <vt:lpstr>Aritmetinė funkcija (II)</vt:lpstr>
      <vt:lpstr>Funkcijų suma sumoms apskaičiuoti</vt:lpstr>
      <vt:lpstr>Vidutinis</vt:lpstr>
      <vt:lpstr>Skaičiuoti skaičius (I) </vt:lpstr>
      <vt:lpstr>Skaičiuoti skaičius(II) </vt:lpstr>
      <vt:lpstr>Funkcijų vedlys „Calc“</vt:lpstr>
      <vt:lpstr>Netikėk savo akimis!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calculations in Excel and Calc</dc:title>
  <dc:creator>Martins</dc:creator>
  <cp:lastModifiedBy>„Windows“ vartotojas</cp:lastModifiedBy>
  <cp:revision>18</cp:revision>
  <dcterms:created xsi:type="dcterms:W3CDTF">2021-02-15T15:32:08Z</dcterms:created>
  <dcterms:modified xsi:type="dcterms:W3CDTF">2021-08-16T11:01:25Z</dcterms:modified>
</cp:coreProperties>
</file>