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9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6E8B3-9B55-49AA-99A0-9FCE417841E7}" type="datetimeFigureOut">
              <a:rPr lang="lv-LV" smtClean="0"/>
              <a:t>2021.03.14.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FC628-5B33-45A3-9593-7EAF7E29EFE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433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79DB5-3198-46FD-92E4-386E36C98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E7429-31ED-4DAE-A2DC-9F7C2AD39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7DFD9-125A-4B67-A74F-E16D6DA4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1E64-D77F-465C-B85A-96E71C192FF3}" type="datetime1">
              <a:rPr lang="lv-LV" smtClean="0"/>
              <a:t>2021.03.14.</a:t>
            </a:fld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16B63-966D-447E-B3AE-E8D92AE7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83A20-A3C6-4EAF-9462-3CF8BD282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80561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86CB63-F10C-461C-B962-F2163B06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41C6F-E79B-4DBD-A4BD-4BC6B3941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76090-748A-4014-985B-C6C50A0B4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D3980-F1F0-49E9-9075-738455AD5218}" type="datetime1">
              <a:rPr lang="lv-LV" smtClean="0"/>
              <a:t>2021.03.14.</a:t>
            </a:fld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1D2BD-C3D5-4C71-9CB8-FDEC8D173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39DD4-96F7-4D66-B022-AE9CBF7FF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81AFC-B318-4C2B-A434-D4E6526270D1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200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47B2D-D594-4C8F-BBA8-4EDE5B6A94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solidFill>
                  <a:srgbClr val="000000"/>
                </a:solidFill>
                <a:latin typeface="Roboto"/>
              </a:rPr>
              <a:t>Genealoginio medžio vaizdavimo būdai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36DD3-C24C-4A06-8A38-0EE8FCA3D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lv-LV" b="1" dirty="0" smtClean="0"/>
              <a:t>Jolita Kšenavičienė</a:t>
            </a:r>
          </a:p>
          <a:p>
            <a:pPr algn="r"/>
            <a:r>
              <a:rPr lang="lv-LV" b="1" dirty="0" smtClean="0"/>
              <a:t>Varis Sants</a:t>
            </a:r>
            <a:endParaRPr lang="lv-LV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D7AC44-C812-4ABF-AC34-2EC5D8AD43F2}"/>
              </a:ext>
            </a:extLst>
          </p:cNvPr>
          <p:cNvGrpSpPr/>
          <p:nvPr/>
        </p:nvGrpSpPr>
        <p:grpSpPr>
          <a:xfrm>
            <a:off x="894669" y="5257800"/>
            <a:ext cx="10331411" cy="1429430"/>
            <a:chOff x="894669" y="5257800"/>
            <a:chExt cx="10331411" cy="14294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B694DF-6E56-4E4C-A969-7BA14B297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669" y="5613082"/>
              <a:ext cx="1781175" cy="75247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996EC2-367D-40FE-827E-5187C844F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418" y="5613081"/>
              <a:ext cx="1781175" cy="75247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5044FC9-ACD3-4BA9-8688-13B744F39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9469" y="5613081"/>
              <a:ext cx="1781175" cy="7524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DBD73E9-EF86-4600-B882-F92C792E5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520" y="5613081"/>
              <a:ext cx="1781175" cy="7524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932BEF-522C-474B-99AF-D6B5A8928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8602" y="5257800"/>
              <a:ext cx="2277478" cy="1429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2498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10</a:t>
            </a:fld>
            <a:endParaRPr lang="lv-LV" dirty="0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4" y="0"/>
            <a:ext cx="4250028" cy="6858000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203" y="0"/>
            <a:ext cx="2562896" cy="6581104"/>
          </a:xfrm>
          <a:prstGeom prst="rect">
            <a:avLst/>
          </a:prstGeom>
        </p:spPr>
      </p:pic>
      <p:sp>
        <p:nvSpPr>
          <p:cNvPr id="6" name="Pavadinimas 1"/>
          <p:cNvSpPr>
            <a:spLocks noGrp="1"/>
          </p:cNvSpPr>
          <p:nvPr>
            <p:ph type="subTitle" idx="1"/>
          </p:nvPr>
        </p:nvSpPr>
        <p:spPr>
          <a:xfrm>
            <a:off x="1893193" y="125413"/>
            <a:ext cx="8736705" cy="6732587"/>
          </a:xfrm>
        </p:spPr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03212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004553"/>
            <a:ext cx="9144000" cy="798490"/>
          </a:xfrm>
        </p:spPr>
        <p:txBody>
          <a:bodyPr>
            <a:normAutofit fontScale="900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Numeravimas</a:t>
            </a:r>
            <a:endParaRPr lang="lt-LT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1803043"/>
            <a:ext cx="9144000" cy="4553307"/>
          </a:xfrm>
        </p:spPr>
        <p:txBody>
          <a:bodyPr/>
          <a:lstStyle/>
          <a:p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Visiems </a:t>
            </a:r>
            <a:r>
              <a:rPr lang="lt-LT" dirty="0"/>
              <a:t>šiems būdams yra būdingas protėvių numeravimas.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Pirmąjį </a:t>
            </a:r>
            <a:r>
              <a:rPr lang="lt-LT" dirty="0"/>
              <a:t>numerį gauna tyrėjas, antrąjį –tyrėjo tėvas, o trečiąjį –tyrėjo motina.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Toks </a:t>
            </a:r>
            <a:r>
              <a:rPr lang="lt-LT" dirty="0"/>
              <a:t>numeravimas išlieka ir kitiems protėviams.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Vyriškoji </a:t>
            </a:r>
            <a:r>
              <a:rPr lang="lt-LT" dirty="0"/>
              <a:t>linija visada turi gauti porinį skaičių (2, 4, 6, 8, 10...), o moteriškoji neporinį (3, 5, 7, 9, 11...).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Ši </a:t>
            </a:r>
            <a:r>
              <a:rPr lang="lt-LT" dirty="0"/>
              <a:t>numeracija ypač padeda lengvai orientuotis asmens kortelėse ar asmens istorijos sąsiuvinyje, kur šalia vardo taip pat yra rašomas ir eiles numeris. 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11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89273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811369"/>
            <a:ext cx="9144000" cy="1017431"/>
          </a:xfrm>
        </p:spPr>
        <p:txBody>
          <a:bodyPr>
            <a:normAutofit fontScale="900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Mano protėviai ir aš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2086377"/>
            <a:ext cx="9144000" cy="4635098"/>
          </a:xfrm>
        </p:spPr>
        <p:txBody>
          <a:bodyPr/>
          <a:lstStyle/>
          <a:p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Einama nuo </a:t>
            </a:r>
            <a:r>
              <a:rPr lang="lt-LT" dirty="0"/>
              <a:t>protėvių palikuonio link.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Privalumas </a:t>
            </a:r>
            <a:r>
              <a:rPr lang="lt-LT" dirty="0"/>
              <a:t>–vienos gimines istoriją galima ištirti gana plačiai. Čia </a:t>
            </a:r>
            <a:r>
              <a:rPr lang="lt-LT" dirty="0" err="1" smtClean="0"/>
              <a:t>pakliūna</a:t>
            </a:r>
            <a:r>
              <a:rPr lang="lt-LT" dirty="0" smtClean="0"/>
              <a:t> net </a:t>
            </a:r>
            <a:r>
              <a:rPr lang="lt-LT" dirty="0"/>
              <a:t>tolimiausi giminės.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Trūkumas </a:t>
            </a:r>
            <a:r>
              <a:rPr lang="lt-LT" dirty="0"/>
              <a:t>–ištiriama tik vienos gimines istorija, o ne visos šeimos.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Čia </a:t>
            </a:r>
            <a:r>
              <a:rPr lang="lt-LT" dirty="0"/>
              <a:t>taip pat yra būdingas palikuonių numeravimas.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Visi </a:t>
            </a:r>
            <a:r>
              <a:rPr lang="lt-LT" dirty="0"/>
              <a:t>vaikai išdėstomi pagal eilę, iš kairės į dešinę, pagal jų amžių, nuo vyriausio iki jauniausio. Kartu visi jie gauna savo eilės numerį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Tad </a:t>
            </a:r>
            <a:r>
              <a:rPr lang="lt-LT" dirty="0"/>
              <a:t>ši sistema gera, jei norima visiškai atskleisti savo tėvo, motinos ar net senelių giminės istorijas. 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12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36083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566671"/>
            <a:ext cx="9144000" cy="1004552"/>
          </a:xfrm>
        </p:spPr>
        <p:txBody>
          <a:bodyPr>
            <a:normAutofit fontScale="900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Sudėtinga schema</a:t>
            </a:r>
            <a:endParaRPr lang="lt-LT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1571223"/>
            <a:ext cx="9144000" cy="4881092"/>
          </a:xfrm>
        </p:spPr>
        <p:txBody>
          <a:bodyPr/>
          <a:lstStyle/>
          <a:p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/>
              <a:t>Iš visų aprašytų šeimos istorijos vaizdavimo būdų galima sudaryti ir dar vieną gana sudėtingą, bet daug plačiau atskleidžiančią visos šeimos istoriją, schemą.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Ji </a:t>
            </a:r>
            <a:r>
              <a:rPr lang="lt-LT" dirty="0"/>
              <a:t>gali būti vaizduojama arba genealoginiu medžiu, arba grafiniu </a:t>
            </a:r>
            <a:r>
              <a:rPr lang="lt-LT" dirty="0" smtClean="0"/>
              <a:t>būdu.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Ji </a:t>
            </a:r>
            <a:r>
              <a:rPr lang="lt-LT" dirty="0"/>
              <a:t>būtų panaši į anksčiau aprašytąją 4-ąją schemą –piramidę, tik čia tyrėjas šalia savo tėvų išdėsto ir jų brolius bei seseris pagal gimimą.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Tą </a:t>
            </a:r>
            <a:r>
              <a:rPr lang="lt-LT" dirty="0"/>
              <a:t>patį darome su seneliais ir t.t. Šis būdas yra gana sudėtingas, nes reikalauja daug vietos.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Tokiu </a:t>
            </a:r>
            <a:r>
              <a:rPr lang="lt-LT" dirty="0"/>
              <a:t>pat principu piešiamas ir genealoginis medis, irgi reikalaujantis daug vietos. </a:t>
            </a:r>
          </a:p>
          <a:p>
            <a:pPr algn="l"/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13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71425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14</a:t>
            </a:fld>
            <a:endParaRPr lang="lv-LV" dirty="0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99" y="1"/>
            <a:ext cx="6143222" cy="6858000"/>
          </a:xfrm>
          <a:prstGeom prst="rect">
            <a:avLst/>
          </a:prstGeom>
        </p:spPr>
      </p:pic>
      <p:sp>
        <p:nvSpPr>
          <p:cNvPr id="6" name="Pavadinimas 1"/>
          <p:cNvSpPr>
            <a:spLocks noGrp="1"/>
          </p:cNvSpPr>
          <p:nvPr>
            <p:ph type="subTitle" idx="1"/>
          </p:nvPr>
        </p:nvSpPr>
        <p:spPr>
          <a:xfrm>
            <a:off x="2189163" y="206375"/>
            <a:ext cx="7702550" cy="6515100"/>
          </a:xfrm>
        </p:spPr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40826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80679"/>
          </a:xfrm>
        </p:spPr>
        <p:txBody>
          <a:bodyPr>
            <a:normAutofit fontScale="900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Žymėjimas</a:t>
            </a:r>
            <a:endParaRPr lang="lt-LT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1803042"/>
            <a:ext cx="9144000" cy="4443212"/>
          </a:xfrm>
        </p:spPr>
        <p:txBody>
          <a:bodyPr/>
          <a:lstStyle/>
          <a:p>
            <a:endParaRPr lang="lt-LT" dirty="0"/>
          </a:p>
          <a:p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Medžiuose </a:t>
            </a:r>
            <a:r>
              <a:rPr lang="lt-LT" dirty="0"/>
              <a:t>galima skirtingomis spalvomis išskirti vyrus, turinčius vaikų ir neturinčius, ištekėjusias moteris ir ne, gyvus ir mirusius ir kita. </a:t>
            </a:r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Taip </a:t>
            </a:r>
            <a:r>
              <a:rPr lang="lt-LT" dirty="0"/>
              <a:t>pat kaip ir spalvomis skirtumus galima išskirti formomis.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Nusistovėję </a:t>
            </a:r>
            <a:r>
              <a:rPr lang="lt-LT" dirty="0"/>
              <a:t>formų simboliai: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     kvadratinė </a:t>
            </a:r>
            <a:r>
              <a:rPr lang="lt-LT" dirty="0"/>
              <a:t>forma (arba aštriais kampais) vyrams žymėti,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     apvali </a:t>
            </a:r>
            <a:r>
              <a:rPr lang="lt-LT" dirty="0"/>
              <a:t>forma (arba suapvalintais kampais) –moterims. </a:t>
            </a:r>
          </a:p>
          <a:p>
            <a:endParaRPr lang="lt-LT" dirty="0"/>
          </a:p>
          <a:p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15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13527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195"/>
          </a:xfrm>
        </p:spPr>
        <p:txBody>
          <a:bodyPr>
            <a:normAutofit fontScale="900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Genealoginė kartoteka</a:t>
            </a:r>
            <a:endParaRPr lang="lt-LT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1854558"/>
            <a:ext cx="9144000" cy="4662152"/>
          </a:xfrm>
        </p:spPr>
        <p:txBody>
          <a:bodyPr/>
          <a:lstStyle/>
          <a:p>
            <a:endParaRPr lang="lt-LT" dirty="0"/>
          </a:p>
          <a:p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/>
              <a:t>Tam, kad apie vieną ar kitą asmenį galima būtų sužinoti daugiau, yra pildoma asmens genealoginė kortelė, rašomas šeimos istorijos segtuvas.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Genealoginė </a:t>
            </a:r>
            <a:r>
              <a:rPr lang="lt-LT" dirty="0"/>
              <a:t>kortelė naudinga tuo, kad joje glaustai surašomi visi tiriamojo asmens gyvenimo faktai ir bruožai.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Todėl </a:t>
            </a:r>
            <a:r>
              <a:rPr lang="lt-LT" dirty="0"/>
              <a:t>genealoginė kortelė labiau praverčia istorikams, tiriantiems vieno ar kito asmens bei šeimos istoriją.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lt-LT" dirty="0"/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16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13436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283335"/>
            <a:ext cx="9144000" cy="1519707"/>
          </a:xfrm>
        </p:spPr>
        <p:txBody>
          <a:bodyPr>
            <a:normAutofit fontScale="900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Genealoginėje kortelėje turi būti užfiksuoti tokie dalykai:</a:t>
            </a:r>
            <a:endParaRPr lang="lt-LT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1893194"/>
            <a:ext cx="9144000" cy="4636395"/>
          </a:xfrm>
        </p:spPr>
        <p:txBody>
          <a:bodyPr numCol="2">
            <a:normAutofit fontScale="85000" lnSpcReduction="20000"/>
          </a:bodyPr>
          <a:lstStyle/>
          <a:p>
            <a:endParaRPr lang="lt-LT" dirty="0"/>
          </a:p>
          <a:p>
            <a:pPr algn="l"/>
            <a:r>
              <a:rPr lang="lt-LT" dirty="0" smtClean="0"/>
              <a:t>1.PavardėVardasNr</a:t>
            </a:r>
            <a:r>
              <a:rPr lang="lt-LT" dirty="0"/>
              <a:t>.</a:t>
            </a:r>
          </a:p>
          <a:p>
            <a:pPr algn="l"/>
            <a:r>
              <a:rPr lang="lt-LT" dirty="0"/>
              <a:t>2.Gimimo data ir vieta</a:t>
            </a:r>
          </a:p>
          <a:p>
            <a:pPr algn="l"/>
            <a:r>
              <a:rPr lang="lt-LT" dirty="0"/>
              <a:t>3.Mirimo data ir vieta</a:t>
            </a:r>
          </a:p>
          <a:p>
            <a:pPr algn="l"/>
            <a:r>
              <a:rPr lang="pt-BR" dirty="0"/>
              <a:t>4.Sūnus, duktė (motinos ir tėvo vardas, pavarde)</a:t>
            </a:r>
          </a:p>
          <a:p>
            <a:pPr algn="l"/>
            <a:r>
              <a:rPr lang="lt-LT" dirty="0"/>
              <a:t>5.Vedęs (ką, kada, kur), ištekėjusi (už ko, kada, kur)</a:t>
            </a:r>
          </a:p>
          <a:p>
            <a:pPr algn="l"/>
            <a:r>
              <a:rPr lang="lt-LT" dirty="0"/>
              <a:t>6.Žmona, vyras –duktė, sūnus (kieno)</a:t>
            </a:r>
          </a:p>
          <a:p>
            <a:pPr algn="l"/>
            <a:r>
              <a:rPr lang="lt-LT" dirty="0"/>
              <a:t>7.Mirė ar išsiskyrė (kada, kur)</a:t>
            </a:r>
          </a:p>
          <a:p>
            <a:pPr algn="l"/>
            <a:r>
              <a:rPr lang="lt-LT" dirty="0"/>
              <a:t>8.Vėl vedė (ką, kada, kur), ištekėjo (už ko, kada, kur)</a:t>
            </a:r>
          </a:p>
          <a:p>
            <a:pPr algn="l"/>
            <a:r>
              <a:rPr lang="lt-LT" dirty="0"/>
              <a:t>9.Kartojamas punktas Nr. 5</a:t>
            </a:r>
          </a:p>
          <a:p>
            <a:pPr algn="l"/>
            <a:r>
              <a:rPr lang="lt-LT" dirty="0" smtClean="0"/>
              <a:t>10.Tautybė</a:t>
            </a:r>
            <a:endParaRPr lang="lt-LT" dirty="0"/>
          </a:p>
          <a:p>
            <a:pPr algn="l"/>
            <a:r>
              <a:rPr lang="lt-LT" dirty="0"/>
              <a:t>11.Fiziniai duomenys</a:t>
            </a:r>
          </a:p>
          <a:p>
            <a:pPr algn="l"/>
            <a:r>
              <a:rPr lang="lt-LT" dirty="0"/>
              <a:t>12.Mirties priežastis</a:t>
            </a:r>
          </a:p>
          <a:p>
            <a:pPr algn="l"/>
            <a:r>
              <a:rPr lang="fi-FI" dirty="0"/>
              <a:t>13.Religija: krikštytas, palaidotas (kada, kur)</a:t>
            </a:r>
          </a:p>
          <a:p>
            <a:pPr algn="l"/>
            <a:r>
              <a:rPr lang="lt-LT" dirty="0"/>
              <a:t>14.Politiniai įsitikinimai</a:t>
            </a:r>
          </a:p>
          <a:p>
            <a:pPr algn="l"/>
            <a:r>
              <a:rPr lang="lt-LT" dirty="0"/>
              <a:t>15.Išsilavinimas</a:t>
            </a:r>
          </a:p>
          <a:p>
            <a:pPr algn="l"/>
            <a:r>
              <a:rPr lang="lt-LT" dirty="0"/>
              <a:t>16.Tarnybinė padėtis</a:t>
            </a:r>
          </a:p>
          <a:p>
            <a:pPr algn="l"/>
            <a:r>
              <a:rPr lang="lt-LT" dirty="0"/>
              <a:t>17.Titulai ir apdovanojimai</a:t>
            </a:r>
          </a:p>
          <a:p>
            <a:pPr algn="l"/>
            <a:r>
              <a:rPr lang="lt-LT" dirty="0"/>
              <a:t>18.Finansinė padėtis</a:t>
            </a:r>
          </a:p>
          <a:p>
            <a:pPr algn="l"/>
            <a:r>
              <a:rPr lang="lt-LT" dirty="0"/>
              <a:t>19.Vaikai</a:t>
            </a:r>
          </a:p>
          <a:p>
            <a:pPr algn="l"/>
            <a:r>
              <a:rPr lang="lt-LT" dirty="0"/>
              <a:t>20.Palaidojimo vieta</a:t>
            </a:r>
          </a:p>
          <a:p>
            <a:pPr algn="l"/>
            <a:r>
              <a:rPr lang="lt-LT" dirty="0"/>
              <a:t>21.Šaltiniai ir kita informacija apie asmenį. </a:t>
            </a:r>
          </a:p>
          <a:p>
            <a:pPr algn="l"/>
            <a:endParaRPr lang="lt-LT" dirty="0"/>
          </a:p>
          <a:p>
            <a:r>
              <a:rPr lang="lt-LT" dirty="0"/>
              <a:t>47 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17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5441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772733"/>
            <a:ext cx="9144000" cy="1506828"/>
          </a:xfrm>
        </p:spPr>
        <p:txBody>
          <a:bodyPr>
            <a:normAutofit fontScale="900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Genealoginio medžio vaizdavimo būdai:</a:t>
            </a:r>
            <a:endParaRPr lang="lt-LT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2678807"/>
            <a:ext cx="9144000" cy="3799266"/>
          </a:xfrm>
        </p:spPr>
        <p:txBody>
          <a:bodyPr/>
          <a:lstStyle/>
          <a:p>
            <a:endParaRPr lang="lt-LT" dirty="0"/>
          </a:p>
          <a:p>
            <a:endParaRPr lang="lt-LT" dirty="0"/>
          </a:p>
          <a:p>
            <a:pPr algn="l"/>
            <a:r>
              <a:rPr lang="it-IT" dirty="0"/>
              <a:t>1)pradėti nuo palikuonio ir artėti prie protėvių;</a:t>
            </a:r>
          </a:p>
          <a:p>
            <a:pPr algn="l"/>
            <a:r>
              <a:rPr lang="lt-LT" dirty="0"/>
              <a:t>2)pradėti nuo seniausio žinomo protėvio ir eiti prie palikuonių. </a:t>
            </a:r>
            <a:endParaRPr lang="lt-LT" dirty="0" smtClean="0"/>
          </a:p>
          <a:p>
            <a:pPr algn="l"/>
            <a:endParaRPr lang="lt-LT" dirty="0"/>
          </a:p>
          <a:p>
            <a:pPr algn="l"/>
            <a:r>
              <a:rPr lang="lt-LT" dirty="0"/>
              <a:t>Šiandien populiaresnis yra pirmasis būdas, kai tyrėjas pradeda nuo savęs ir mėgina atsekti kuo daugiau protėvių. </a:t>
            </a:r>
          </a:p>
          <a:p>
            <a:endParaRPr lang="lt-LT" dirty="0"/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2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9224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605307"/>
            <a:ext cx="9144000" cy="1159099"/>
          </a:xfrm>
        </p:spPr>
        <p:txBody>
          <a:bodyPr>
            <a:normAutofit fontScale="900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Aš ir mano protėviai </a:t>
            </a:r>
            <a:r>
              <a:rPr lang="lt-LT" b="1" dirty="0" smtClean="0"/>
              <a:t/>
            </a:r>
            <a:br>
              <a:rPr lang="lt-LT" b="1" dirty="0" smtClean="0"/>
            </a:br>
            <a:r>
              <a:rPr lang="lt-LT" dirty="0" smtClean="0"/>
              <a:t>Pirmasis </a:t>
            </a:r>
            <a:r>
              <a:rPr lang="lt-LT" dirty="0"/>
              <a:t>būdas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1764405"/>
            <a:ext cx="9144000" cy="4957069"/>
          </a:xfrm>
        </p:spPr>
        <p:txBody>
          <a:bodyPr>
            <a:normAutofit fontScale="92500" lnSpcReduction="20000"/>
          </a:bodyPr>
          <a:lstStyle/>
          <a:p>
            <a:endParaRPr lang="lt-LT" dirty="0"/>
          </a:p>
          <a:p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/>
              <a:t>G</a:t>
            </a:r>
            <a:r>
              <a:rPr lang="lt-LT" dirty="0" smtClean="0"/>
              <a:t>enealoginio </a:t>
            </a:r>
            <a:r>
              <a:rPr lang="lt-LT" dirty="0"/>
              <a:t>medžio apatinėje dalyje, ant kamieno, vaizduojamas šeimos istorijos tyrėjas.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Kiek </a:t>
            </a:r>
            <a:r>
              <a:rPr lang="lt-LT" dirty="0"/>
              <a:t>aukščiau iš medžio kamieno išauga didelės šakos –tyrėjo motinos ir tėvo, o iš pastarųjų auga dar po dvi ir t.t.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Ant </a:t>
            </a:r>
            <a:r>
              <a:rPr lang="lt-LT" dirty="0"/>
              <a:t>visų šių šakų pasirinktinai braižomi langeliai, kvadratai, apskritimai arba </a:t>
            </a:r>
            <a:r>
              <a:rPr lang="lt-LT" dirty="0" smtClean="0"/>
              <a:t>elipsės.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Juose įrašomas žmogaus vardas, o moteriškojoje linijoje ir mergautinė pavardė. Įrašomos šių žmonių gyvenimo datos.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Jei </a:t>
            </a:r>
            <a:r>
              <a:rPr lang="lt-LT" dirty="0"/>
              <a:t>yra vietos, galima užrašyti ir gimimo, gyvenimo bei mirties vietą.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Bet </a:t>
            </a:r>
            <a:r>
              <a:rPr lang="lt-LT" dirty="0"/>
              <a:t>geriausia medžio šakų per daug neapkrauti informacija, nes tai tik pagalbinė priemonė suprasti šeimos istoriją.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Visa </a:t>
            </a:r>
            <a:r>
              <a:rPr lang="lt-LT" dirty="0"/>
              <a:t>žinoma informacija surašoma arba šeimos istorijos sąsiuvinyje, arba asmens kortelėse. </a:t>
            </a:r>
          </a:p>
          <a:p>
            <a:pPr algn="l"/>
            <a:endParaRPr lang="lt-LT" dirty="0"/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3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50072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309093"/>
            <a:ext cx="9144000" cy="888643"/>
          </a:xfrm>
        </p:spPr>
        <p:txBody>
          <a:bodyPr>
            <a:normAutofit fontScale="90000"/>
          </a:bodyPr>
          <a:lstStyle/>
          <a:p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3183"/>
            <a:ext cx="9144000" cy="6528292"/>
          </a:xfrm>
          <a:prstGeom prst="rect">
            <a:avLst/>
          </a:prstGeom>
        </p:spPr>
      </p:pic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4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6146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515155"/>
            <a:ext cx="9144000" cy="1159099"/>
          </a:xfrm>
        </p:spPr>
        <p:txBody>
          <a:bodyPr>
            <a:normAutofit fontScale="900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Antrasis būdas </a:t>
            </a:r>
            <a:endParaRPr lang="lt-LT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1790163"/>
            <a:ext cx="9144000" cy="4566187"/>
          </a:xfrm>
        </p:spPr>
        <p:txBody>
          <a:bodyPr/>
          <a:lstStyle/>
          <a:p>
            <a:endParaRPr lang="lt-LT" dirty="0"/>
          </a:p>
          <a:p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Genealoginiame </a:t>
            </a:r>
            <a:r>
              <a:rPr lang="lt-LT" dirty="0"/>
              <a:t>medyje tyrėjas ne tik užrašo savo protėvių vardus, bet ir užklijuoja jų nuotraukas.</a:t>
            </a:r>
          </a:p>
          <a:p>
            <a:pPr algn="l"/>
            <a:r>
              <a:rPr lang="lt-LT" dirty="0" smtClean="0"/>
              <a:t>      arba</a:t>
            </a:r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ne </a:t>
            </a:r>
            <a:r>
              <a:rPr lang="lt-LT" dirty="0"/>
              <a:t>tik parašo protėvių vardus, bet vaizdžiai pavaizduoja ir jų profesijas arba gyvenimo būdą.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5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861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98" y="103030"/>
            <a:ext cx="6040191" cy="6754969"/>
          </a:xfrm>
          <a:prstGeom prst="rect">
            <a:avLst/>
          </a:prstGeom>
        </p:spPr>
      </p:pic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450761"/>
            <a:ext cx="9144000" cy="6117464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6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32087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695460"/>
            <a:ext cx="9144000" cy="1584102"/>
          </a:xfrm>
        </p:spPr>
        <p:txBody>
          <a:bodyPr>
            <a:normAutofit fontScale="900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Trečias būdas </a:t>
            </a:r>
            <a:r>
              <a:rPr lang="lt-LT" b="1" dirty="0" smtClean="0"/>
              <a:t>– </a:t>
            </a:r>
            <a:br>
              <a:rPr lang="lt-LT" b="1" dirty="0" smtClean="0"/>
            </a:br>
            <a:r>
              <a:rPr lang="lt-LT" b="1" dirty="0" smtClean="0"/>
              <a:t>apskritiminė lentelė</a:t>
            </a:r>
            <a:endParaRPr lang="lt-LT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2189409"/>
            <a:ext cx="9144000" cy="4417454"/>
          </a:xfrm>
        </p:spPr>
        <p:txBody>
          <a:bodyPr/>
          <a:lstStyle/>
          <a:p>
            <a:pPr algn="l"/>
            <a:r>
              <a:rPr lang="lt-LT" dirty="0" smtClean="0"/>
              <a:t>Viduriniame </a:t>
            </a:r>
            <a:r>
              <a:rPr lang="lt-LT" dirty="0"/>
              <a:t>rate yra tyrėjas, antrajame (padalytame pusiau) –tyrėjo tėvai, trečiajame (padalytame į keturias dalis) –seneliai ir t.t.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7</a:t>
            </a:fld>
            <a:endParaRPr lang="lv-LV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2"/>
          <a:srcRect l="25815" t="50308" r="47955" b="8847"/>
          <a:stretch/>
        </p:blipFill>
        <p:spPr>
          <a:xfrm>
            <a:off x="3837904" y="3000778"/>
            <a:ext cx="4086896" cy="360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7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8</a:t>
            </a:fld>
            <a:endParaRPr lang="lv-LV" dirty="0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896" y="0"/>
            <a:ext cx="7018986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4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0831"/>
          </a:xfrm>
        </p:spPr>
        <p:txBody>
          <a:bodyPr>
            <a:normAutofit fontScale="900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Ketvirtas būdas</a:t>
            </a:r>
            <a:endParaRPr lang="lt-LT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95212" y="1893193"/>
            <a:ext cx="9144000" cy="4828281"/>
          </a:xfrm>
        </p:spPr>
        <p:txBody>
          <a:bodyPr/>
          <a:lstStyle/>
          <a:p>
            <a:endParaRPr lang="lt-LT" dirty="0"/>
          </a:p>
          <a:p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Genealoginis </a:t>
            </a:r>
            <a:r>
              <a:rPr lang="lt-LT" dirty="0"/>
              <a:t>medis, arba kitaip –piramidė.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Čia </a:t>
            </a:r>
            <a:r>
              <a:rPr lang="lt-LT" dirty="0"/>
              <a:t>jungtis taip kartų galima vaizduoti ir paprastomis linijomis, ir kvadratais, ir apskritimais, ir elipsėmis.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Šis </a:t>
            </a:r>
            <a:r>
              <a:rPr lang="lt-LT" dirty="0"/>
              <a:t>būdas yra vienas paprasčiausių. </a:t>
            </a:r>
          </a:p>
          <a:p>
            <a:pPr algn="l"/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9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90109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770</Words>
  <Application>Microsoft Office PowerPoint</Application>
  <PresentationFormat>Plačiaekranė</PresentationFormat>
  <Paragraphs>113</Paragraphs>
  <Slides>17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Office Theme</vt:lpstr>
      <vt:lpstr>Genealoginio medžio vaizdavimo būdai</vt:lpstr>
      <vt:lpstr> Genealoginio medžio vaizdavimo būdai:</vt:lpstr>
      <vt:lpstr> Aš ir mano protėviai  Pirmasis būdas</vt:lpstr>
      <vt:lpstr>„PowerPoint“ pateiktis</vt:lpstr>
      <vt:lpstr> Antrasis būdas </vt:lpstr>
      <vt:lpstr>„PowerPoint“ pateiktis</vt:lpstr>
      <vt:lpstr> Trečias būdas –  apskritiminė lentelė</vt:lpstr>
      <vt:lpstr>„PowerPoint“ pateiktis</vt:lpstr>
      <vt:lpstr> Ketvirtas būdas</vt:lpstr>
      <vt:lpstr>„PowerPoint“ pateiktis</vt:lpstr>
      <vt:lpstr> Numeravimas</vt:lpstr>
      <vt:lpstr> Mano protėviai ir aš</vt:lpstr>
      <vt:lpstr> Sudėtinga schema</vt:lpstr>
      <vt:lpstr>„PowerPoint“ pateiktis</vt:lpstr>
      <vt:lpstr> Žymėjimas</vt:lpstr>
      <vt:lpstr> Genealoginė kartoteka</vt:lpstr>
      <vt:lpstr> Genealoginėje kortelėje turi būti užfiksuoti tokie dalykai: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presentation</dc:title>
  <dc:creator>Martins</dc:creator>
  <cp:lastModifiedBy>hp</cp:lastModifiedBy>
  <cp:revision>23</cp:revision>
  <dcterms:created xsi:type="dcterms:W3CDTF">2021-02-22T13:06:44Z</dcterms:created>
  <dcterms:modified xsi:type="dcterms:W3CDTF">2021-03-14T14:25:38Z</dcterms:modified>
</cp:coreProperties>
</file>