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5"/>
  </p:notesMasterIdLst>
  <p:sldIdLst>
    <p:sldId id="260" r:id="rId2"/>
    <p:sldId id="261" r:id="rId3"/>
    <p:sldId id="262" r:id="rId4"/>
    <p:sldId id="263" r:id="rId5"/>
    <p:sldId id="264" r:id="rId6"/>
    <p:sldId id="265" r:id="rId7"/>
    <p:sldId id="272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6E8B3-9B55-49AA-99A0-9FCE417841E7}" type="datetimeFigureOut">
              <a:rPr lang="lv-LV" smtClean="0"/>
              <a:t>2021.03.14.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FC628-5B33-45A3-9593-7EAF7E29EFE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433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9DB5-3198-46FD-92E4-386E36C98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E7429-31ED-4DAE-A2DC-9F7C2AD39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7DFD9-125A-4B67-A74F-E16D6DA4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1E64-D77F-465C-B85A-96E71C192FF3}" type="datetime1">
              <a:rPr lang="lv-LV" smtClean="0"/>
              <a:t>2021.03.14.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16B63-966D-447E-B3AE-E8D92AE7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83A20-A3C6-4EAF-9462-3CF8BD28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8056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6CB63-F10C-461C-B962-F2163B06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41C6F-E79B-4DBD-A4BD-4BC6B3941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76090-748A-4014-985B-C6C50A0B4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D3980-F1F0-49E9-9075-738455AD5218}" type="datetime1">
              <a:rPr lang="lv-LV" smtClean="0"/>
              <a:t>2021.03.14.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1D2BD-C3D5-4C71-9CB8-FDEC8D173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39DD4-96F7-4D66-B022-AE9CBF7FF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81AFC-B318-4C2B-A434-D4E6526270D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200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47B2D-D594-4C8F-BBA8-4EDE5B6A9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8794"/>
            <a:ext cx="9144000" cy="253116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 </a:t>
            </a:r>
            <a:r>
              <a:rPr lang="lt-LT" b="1" dirty="0" smtClean="0"/>
              <a:t>Genealoginiai šaltiniai</a:t>
            </a:r>
            <a:br>
              <a:rPr lang="lt-LT" b="1" dirty="0" smtClean="0"/>
            </a:br>
            <a:r>
              <a:rPr lang="lt-LT" b="1" dirty="0" smtClean="0"/>
              <a:t> </a:t>
            </a:r>
            <a:r>
              <a:rPr lang="lt-LT" dirty="0"/>
              <a:t/>
            </a:r>
            <a:br>
              <a:rPr lang="lt-LT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36DD3-C24C-4A06-8A38-0EE8FCA3D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lv-LV" b="1" dirty="0" smtClean="0"/>
              <a:t>Jolita Kšenavičienė</a:t>
            </a:r>
          </a:p>
          <a:p>
            <a:pPr algn="r"/>
            <a:r>
              <a:rPr lang="lv-LV" b="1" dirty="0" smtClean="0"/>
              <a:t>Varis Sants</a:t>
            </a:r>
            <a:endParaRPr lang="lv-LV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D7AC44-C812-4ABF-AC34-2EC5D8AD43F2}"/>
              </a:ext>
            </a:extLst>
          </p:cNvPr>
          <p:cNvGrpSpPr/>
          <p:nvPr/>
        </p:nvGrpSpPr>
        <p:grpSpPr>
          <a:xfrm>
            <a:off x="894669" y="5257800"/>
            <a:ext cx="10331411" cy="1429430"/>
            <a:chOff x="894669" y="5257800"/>
            <a:chExt cx="10331411" cy="14294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B694DF-6E56-4E4C-A969-7BA14B297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669" y="5613082"/>
              <a:ext cx="1781175" cy="7524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996EC2-367D-40FE-827E-5187C844F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418" y="5613081"/>
              <a:ext cx="1781175" cy="7524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5044FC9-ACD3-4BA9-8688-13B744F39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469" y="5613081"/>
              <a:ext cx="1781175" cy="7524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DBD73E9-EF86-4600-B882-F92C792E5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520" y="5613081"/>
              <a:ext cx="1781175" cy="7524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932BEF-522C-474B-99AF-D6B5A8928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8602" y="5257800"/>
              <a:ext cx="2277478" cy="1429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249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386367"/>
            <a:ext cx="9144000" cy="798490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Pavardės</a:t>
            </a:r>
            <a:endParaRPr lang="lt-LT" b="1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2"/>
          <a:srcRect l="24287" t="33456" r="31169" b="16177"/>
          <a:stretch/>
        </p:blipFill>
        <p:spPr>
          <a:xfrm>
            <a:off x="2918012" y="1721224"/>
            <a:ext cx="6320117" cy="4733364"/>
          </a:xfrm>
          <a:prstGeom prst="rect">
            <a:avLst/>
          </a:prstGeom>
        </p:spPr>
      </p:pic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184857"/>
            <a:ext cx="9144000" cy="5422005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10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80580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244699"/>
            <a:ext cx="9144000" cy="1262129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1802 m. Žemaičių Naumiesčio parapijos krikšto įrašai</a:t>
            </a:r>
            <a:endParaRPr lang="lt-LT" b="1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06828"/>
            <a:ext cx="9144000" cy="5351171"/>
          </a:xfrm>
          <a:prstGeom prst="rect">
            <a:avLst/>
          </a:prstGeom>
        </p:spPr>
      </p:pic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506828"/>
            <a:ext cx="9144000" cy="5351172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862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751527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Žemaičių Naumiesčio 1860 m. krikšto įrašai</a:t>
            </a:r>
            <a:endParaRPr lang="lt-LT" b="1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930" y="1608467"/>
            <a:ext cx="9144000" cy="5249534"/>
          </a:xfrm>
          <a:prstGeom prst="rect">
            <a:avLst/>
          </a:prstGeom>
        </p:spPr>
      </p:pic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648496"/>
            <a:ext cx="9144000" cy="5209504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7259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257577"/>
            <a:ext cx="9144000" cy="1249251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Žemaičių Naumiesčio 1849 m. mirties įrašai</a:t>
            </a:r>
            <a:endParaRPr lang="lt-LT" b="1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339402"/>
            <a:ext cx="9144000" cy="5382072"/>
          </a:xfrm>
          <a:prstGeom prst="rect">
            <a:avLst/>
          </a:prstGeom>
        </p:spPr>
      </p:pic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339403"/>
            <a:ext cx="9144000" cy="5382071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2945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67045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Lietuvos valstybės istorijos archyvas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2189407"/>
            <a:ext cx="9144000" cy="4532067"/>
          </a:xfrm>
        </p:spPr>
        <p:txBody>
          <a:bodyPr>
            <a:normAutofit lnSpcReduction="10000"/>
          </a:bodyPr>
          <a:lstStyle/>
          <a:p>
            <a:endParaRPr lang="lt-LT" dirty="0"/>
          </a:p>
          <a:p>
            <a:pPr algn="l"/>
            <a:r>
              <a:rPr lang="lt-LT" dirty="0" smtClean="0"/>
              <a:t>Vilniaus</a:t>
            </a:r>
            <a:r>
              <a:rPr lang="lt-LT" dirty="0"/>
              <a:t>, Seinų, Telšių (Žemaičių) </a:t>
            </a:r>
            <a:r>
              <a:rPr lang="lt-LT" b="1" dirty="0"/>
              <a:t>XVIII–</a:t>
            </a:r>
            <a:r>
              <a:rPr lang="lt-LT" b="1" dirty="0" err="1"/>
              <a:t>XX</a:t>
            </a:r>
            <a:r>
              <a:rPr lang="lt-LT" dirty="0" err="1"/>
              <a:t>a</a:t>
            </a:r>
            <a:r>
              <a:rPr lang="lt-LT" dirty="0"/>
              <a:t>. pirmos pusės, Panevėžio, Kauno, Kaišiadorių, Vilkaviškio Romos katalikų vyskupijų bažnyčių 1924–1940 m. bažnytinės krikšto, santuokos ir mirties metrikų knygos,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kitų </a:t>
            </a:r>
            <a:r>
              <a:rPr lang="lt-LT" dirty="0"/>
              <a:t>tradicinių Lietuvos religinių konfesijų (stačiatikių, sentikių, judėjų, evangelikų-reformatų, evangelikų-liuteronų, musulmonų, karaimų) gimimo, santuokos, ištuokos ir mirties metrikų knygos, civilinės metrikacijos įstaigų dokumentai (1940–2007 m.),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Vilniaus </a:t>
            </a:r>
            <a:r>
              <a:rPr lang="lt-LT" dirty="0"/>
              <a:t>gubernijos bajorų deputatų susirinkimo kanceliarijos, Vilniaus ir Kauno gubernijų apskričių bajorų vadovų ir bajorų globos įstaigų, Augustavo gubernijos bajorų vadovo dokumentai,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privačių </a:t>
            </a:r>
            <a:r>
              <a:rPr lang="lt-LT" dirty="0"/>
              <a:t>asmenų, šeimų ir giminių archyvai. </a:t>
            </a:r>
          </a:p>
          <a:p>
            <a:pPr algn="l"/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7973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381126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it-IT" b="1" dirty="0"/>
              <a:t>LVIA saugomi XVIII–XX a. pagrindiniai genealoginiai šaltiniai: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2356833"/>
            <a:ext cx="9144000" cy="4364641"/>
          </a:xfrm>
        </p:spPr>
        <p:txBody>
          <a:bodyPr>
            <a:normAutofit lnSpcReduction="10000"/>
          </a:bodyPr>
          <a:lstStyle/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/>
              <a:t>Įvairių religinių konfesijų gimimo, santuokos, ištuokos ir mirties metrikų knygos,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Priešvedybinių </a:t>
            </a:r>
            <a:r>
              <a:rPr lang="lt-LT" dirty="0"/>
              <a:t>apklausų knygos,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Parapijiečių </a:t>
            </a:r>
            <a:r>
              <a:rPr lang="lt-LT" dirty="0"/>
              <a:t>sąrašai,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Bajorystės </a:t>
            </a:r>
            <a:r>
              <a:rPr lang="lt-LT" dirty="0"/>
              <a:t>patvirtinimo aktai,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Bajorų </a:t>
            </a:r>
            <a:r>
              <a:rPr lang="lt-LT" dirty="0"/>
              <a:t>šeimų sąrašai,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Dvarų </a:t>
            </a:r>
            <a:r>
              <a:rPr lang="lt-LT" dirty="0"/>
              <a:t>inventoriai,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Revizijų </a:t>
            </a:r>
            <a:r>
              <a:rPr lang="lt-LT" dirty="0"/>
              <a:t>sąrašai,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Gimimo</a:t>
            </a:r>
            <a:r>
              <a:rPr lang="lt-LT" dirty="0"/>
              <a:t>, santuokos, ištuokos, mirties civilinės registracijos įrašai ir kt.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2464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403797"/>
            <a:ext cx="9144000" cy="3193961"/>
          </a:xfrm>
        </p:spPr>
        <p:txBody>
          <a:bodyPr/>
          <a:lstStyle/>
          <a:p>
            <a:endParaRPr lang="lt-LT" dirty="0"/>
          </a:p>
          <a:p>
            <a:pPr algn="l"/>
            <a:r>
              <a:rPr lang="lt-LT" dirty="0"/>
              <a:t>Skaitmenintų ir EAIS (elektroninio archyvo informacinė sistema) prieinamų LVIA fondų apyrašų </a:t>
            </a:r>
            <a:r>
              <a:rPr lang="lt-LT" dirty="0" smtClean="0"/>
              <a:t>sąrašas pateikiamas:</a:t>
            </a:r>
          </a:p>
          <a:p>
            <a:pPr algn="l"/>
            <a:endParaRPr lang="lt-LT" dirty="0" smtClean="0"/>
          </a:p>
          <a:p>
            <a:pPr algn="l"/>
            <a:r>
              <a:rPr lang="lt-LT" sz="3200" dirty="0" smtClean="0">
                <a:solidFill>
                  <a:srgbClr val="0070C0"/>
                </a:solidFill>
              </a:rPr>
              <a:t>http</a:t>
            </a:r>
            <a:r>
              <a:rPr lang="lt-LT" sz="3200" dirty="0">
                <a:solidFill>
                  <a:srgbClr val="0070C0"/>
                </a:solidFill>
              </a:rPr>
              <a:t>://www.archyvai.lt/lt/skaitmeninimas_1286.html </a:t>
            </a:r>
            <a:endParaRPr lang="lt-LT" sz="3200" dirty="0">
              <a:solidFill>
                <a:srgbClr val="0070C0"/>
              </a:solidFill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9294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965915"/>
            <a:ext cx="9144000" cy="1674254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Lietuvos centriniame valstybės archyve saugomi pagrindiniai XX a. genealoginiai šaltiniai: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2485623"/>
            <a:ext cx="9144000" cy="4235852"/>
          </a:xfrm>
        </p:spPr>
        <p:txBody>
          <a:bodyPr/>
          <a:lstStyle/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Lietuvos </a:t>
            </a:r>
            <a:r>
              <a:rPr lang="lt-LT" dirty="0"/>
              <a:t>Respublikos piliečių vidaus ir užsienio pasai,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Lietuvos </a:t>
            </a:r>
            <a:r>
              <a:rPr lang="lt-LT" dirty="0"/>
              <a:t>Respublikos savanorių, šauktinių, kareivių ir karininkų dokumentai,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Žemės </a:t>
            </a:r>
            <a:r>
              <a:rPr lang="lt-LT" dirty="0"/>
              <a:t>reformos dokumentai,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Mokytojų</a:t>
            </a:r>
            <a:r>
              <a:rPr lang="sv-SE" dirty="0"/>
              <a:t>, mokinių ir studentų asmens bylos,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Priverstiniams </a:t>
            </a:r>
            <a:r>
              <a:rPr lang="lt-LT" dirty="0"/>
              <a:t>darbams į Vokietiją išvežtų asmenų dokumentai,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1942 </a:t>
            </a:r>
            <a:r>
              <a:rPr lang="lt-LT" dirty="0"/>
              <a:t>m. ir 1959 m. gyventojų surašymo dokumentai ir kt. </a:t>
            </a:r>
          </a:p>
          <a:p>
            <a:pPr algn="l"/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5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65891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509479"/>
          </a:xfrm>
        </p:spPr>
        <p:txBody>
          <a:bodyPr>
            <a:normAutofit fontScale="90000"/>
          </a:bodyPr>
          <a:lstStyle/>
          <a:p>
            <a:pPr lvl="0"/>
            <a:r>
              <a:rPr lang="lt-LT" b="1" dirty="0"/>
              <a:t>Lietuvos centriniame </a:t>
            </a:r>
            <a:r>
              <a:rPr lang="lt-LT" b="1" dirty="0" smtClean="0"/>
              <a:t>valstybės</a:t>
            </a:r>
            <a:br>
              <a:rPr lang="lt-LT" b="1" dirty="0" smtClean="0"/>
            </a:br>
            <a:r>
              <a:rPr lang="lt-LT" b="1" dirty="0" smtClean="0"/>
              <a:t>archyve </a:t>
            </a:r>
            <a:r>
              <a:rPr lang="lt-LT" b="1" dirty="0"/>
              <a:t>saugomi pagrindiniai XX a. </a:t>
            </a:r>
            <a:r>
              <a:rPr lang="lt-LT" b="1" dirty="0" err="1"/>
              <a:t>genealogiai</a:t>
            </a:r>
            <a:r>
              <a:rPr lang="lt-LT" b="1" dirty="0"/>
              <a:t> šaltiniai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129566"/>
            <a:ext cx="9144000" cy="3591908"/>
          </a:xfrm>
        </p:spPr>
        <p:txBody>
          <a:bodyPr/>
          <a:lstStyle/>
          <a:p>
            <a:pPr lvl="0"/>
            <a:endParaRPr lang="lt-LT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lt-LT" dirty="0"/>
              <a:t>Pasai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lt-LT" dirty="0"/>
              <a:t>Savanorių, šauktinių, kareivių, karininkų dokumentai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lt-LT" dirty="0"/>
              <a:t>Žemės reformos dokumentai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lt-LT" dirty="0"/>
              <a:t>Mokytojų, mokinių, studentų asmens bylos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lt-LT" dirty="0"/>
              <a:t>Priverstiniams darbams į Vokietiją išvežtų asmenų dokumentai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lt-LT" dirty="0"/>
              <a:t>1942-1959 gyventojų surašymo dokumentai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6928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532587"/>
            <a:ext cx="9144000" cy="2459864"/>
          </a:xfrm>
        </p:spPr>
        <p:txBody>
          <a:bodyPr/>
          <a:lstStyle/>
          <a:p>
            <a:r>
              <a:rPr lang="lt-LT" b="1" dirty="0" smtClean="0"/>
              <a:t>Pavyzdžiai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4610637"/>
            <a:ext cx="9144000" cy="1275007"/>
          </a:xfrm>
        </p:spPr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7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0529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5911"/>
            <a:ext cx="9144000" cy="1519706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Žemaičių Naumiesčio apylinkių kaimų pavadinimai</a:t>
            </a:r>
            <a:endParaRPr lang="lt-LT" b="1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2"/>
          <a:srcRect l="21677" t="36444" r="30811" b="9682"/>
          <a:stretch/>
        </p:blipFill>
        <p:spPr>
          <a:xfrm>
            <a:off x="2331076" y="1635617"/>
            <a:ext cx="7651124" cy="4630581"/>
          </a:xfrm>
          <a:prstGeom prst="rect">
            <a:avLst/>
          </a:prstGeom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8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393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373487"/>
            <a:ext cx="9144000" cy="811369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Vardai</a:t>
            </a:r>
            <a:endParaRPr lang="lt-LT" b="1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2"/>
          <a:srcRect l="21600" t="29779" r="30962" b="7905"/>
          <a:stretch/>
        </p:blipFill>
        <p:spPr>
          <a:xfrm>
            <a:off x="2391335" y="1283530"/>
            <a:ext cx="7191798" cy="5311588"/>
          </a:xfrm>
          <a:prstGeom prst="rect">
            <a:avLst/>
          </a:prstGeom>
        </p:spPr>
      </p:pic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761565"/>
            <a:ext cx="1004047" cy="4806659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9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57758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278</Words>
  <Application>Microsoft Office PowerPoint</Application>
  <PresentationFormat>Plačiaekranė</PresentationFormat>
  <Paragraphs>58</Paragraphs>
  <Slides>13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Genealoginiai šaltiniai   </vt:lpstr>
      <vt:lpstr> Lietuvos valstybės istorijos archyvas</vt:lpstr>
      <vt:lpstr> LVIA saugomi XVIII–XX a. pagrindiniai genealoginiai šaltiniai:</vt:lpstr>
      <vt:lpstr>„PowerPoint“ pateiktis</vt:lpstr>
      <vt:lpstr> Lietuvos centriniame valstybės archyve saugomi pagrindiniai XX a. genealoginiai šaltiniai:</vt:lpstr>
      <vt:lpstr>Lietuvos centriniame valstybės archyve saugomi pagrindiniai XX a. genealogiai šaltiniai </vt:lpstr>
      <vt:lpstr>Pavyzdžiai</vt:lpstr>
      <vt:lpstr> Žemaičių Naumiesčio apylinkių kaimų pavadinimai</vt:lpstr>
      <vt:lpstr> Vardai</vt:lpstr>
      <vt:lpstr> Pavardės</vt:lpstr>
      <vt:lpstr> 1802 m. Žemaičių Naumiesčio parapijos krikšto įrašai</vt:lpstr>
      <vt:lpstr> Žemaičių Naumiesčio 1860 m. krikšto įrašai</vt:lpstr>
      <vt:lpstr> Žemaičių Naumiesčio 1849 m. mirties įrašai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presentation</dc:title>
  <dc:creator>Martins</dc:creator>
  <cp:lastModifiedBy>hp</cp:lastModifiedBy>
  <cp:revision>48</cp:revision>
  <dcterms:created xsi:type="dcterms:W3CDTF">2021-02-22T13:06:44Z</dcterms:created>
  <dcterms:modified xsi:type="dcterms:W3CDTF">2021-03-14T19:10:37Z</dcterms:modified>
</cp:coreProperties>
</file>