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76" autoAdjust="0"/>
  </p:normalViewPr>
  <p:slideViewPr>
    <p:cSldViewPr>
      <p:cViewPr varScale="1">
        <p:scale>
          <a:sx n="51" d="100"/>
          <a:sy n="51" d="100"/>
        </p:scale>
        <p:origin x="-1378"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A8C3E-22CE-4367-AE0F-1E2229569063}" type="datetimeFigureOut">
              <a:rPr lang="en-US" smtClean="0"/>
              <a:t>4/17/2021</a:t>
            </a:fld>
            <a:endParaRPr lang="en-US"/>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DB09E-E0EE-4892-88D2-E59DBFB826E6}" type="slidenum">
              <a:rPr lang="en-US" smtClean="0"/>
              <a:t>‹#›</a:t>
            </a:fld>
            <a:endParaRPr lang="en-US"/>
          </a:p>
        </p:txBody>
      </p:sp>
    </p:spTree>
    <p:extLst>
      <p:ext uri="{BB962C8B-B14F-4D97-AF65-F5344CB8AC3E}">
        <p14:creationId xmlns:p14="http://schemas.microsoft.com/office/powerpoint/2010/main" val="1181675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vle.lt/8805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Lietuvos sveikatos sistema yra mišri sistema, daugiausia finansuojama iš Nacionalinės sveikatos draudimo fondo per privalomojo sveikatos draudimo sistemą, papildyta dideliais valstybės įnašais už ekonomiškai neaktyvius gyventojus, sudaranti maždaug pusę jos biudžeto. </a:t>
            </a:r>
            <a:endParaRPr lang="en-US" dirty="0"/>
          </a:p>
        </p:txBody>
      </p:sp>
      <p:sp>
        <p:nvSpPr>
          <p:cNvPr id="4" name="Skaidrės numerio vietos rezervavimo ženklas 3"/>
          <p:cNvSpPr>
            <a:spLocks noGrp="1"/>
          </p:cNvSpPr>
          <p:nvPr>
            <p:ph type="sldNum" sz="quarter" idx="10"/>
          </p:nvPr>
        </p:nvSpPr>
        <p:spPr/>
        <p:txBody>
          <a:bodyPr/>
          <a:lstStyle/>
          <a:p>
            <a:fld id="{A87DB09E-E0EE-4892-88D2-E59DBFB826E6}" type="slidenum">
              <a:rPr lang="en-US" smtClean="0"/>
              <a:t>2</a:t>
            </a:fld>
            <a:endParaRPr lang="en-US"/>
          </a:p>
        </p:txBody>
      </p:sp>
    </p:spTree>
    <p:extLst>
      <p:ext uri="{BB962C8B-B14F-4D97-AF65-F5344CB8AC3E}">
        <p14:creationId xmlns:p14="http://schemas.microsoft.com/office/powerpoint/2010/main" val="337814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A87DB09E-E0EE-4892-88D2-E59DBFB826E6}" type="slidenum">
              <a:rPr lang="en-US" smtClean="0"/>
              <a:t>3</a:t>
            </a:fld>
            <a:endParaRPr lang="en-US"/>
          </a:p>
        </p:txBody>
      </p:sp>
    </p:spTree>
    <p:extLst>
      <p:ext uri="{BB962C8B-B14F-4D97-AF65-F5344CB8AC3E}">
        <p14:creationId xmlns:p14="http://schemas.microsoft.com/office/powerpoint/2010/main" val="290483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sociãlinė</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reabilitãcija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socialinio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poveikio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priemonių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skatinančių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asmens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socialinį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savarankiškumą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mažinančių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veiklos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ribojimą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siekiant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atkurti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užtikrinti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lygias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teises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socialines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funkcijas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galimybes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dalyvauti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visuomenės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gyvenime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užtikrinti</a:t>
            </a:r>
            <a:r>
              <a:rPr lang="en-US" sz="1200" kern="1200" dirty="0" smtClean="0">
                <a:solidFill>
                  <a:schemeClr val="tx1"/>
                </a:solidFill>
                <a:effectLst/>
                <a:latin typeface="+mn-lt"/>
                <a:ea typeface="+mn-ea"/>
                <a:cs typeface="+mn-cs"/>
              </a:rPr>
              <a:t> tam </a:t>
            </a:r>
            <a:r>
              <a:rPr lang="en-US" sz="1200" kern="1200" dirty="0" err="1" smtClean="0">
                <a:solidFill>
                  <a:schemeClr val="tx1"/>
                </a:solidFill>
                <a:effectLst/>
                <a:latin typeface="+mn-lt"/>
                <a:ea typeface="+mn-ea"/>
                <a:cs typeface="+mn-cs"/>
              </a:rPr>
              <a:t>tikrą</a:t>
            </a:r>
            <a:r>
              <a:rPr lang="en-US" sz="1200"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hlinkClick r:id="rId3"/>
              </a:rPr>
              <a:t>socialinę</a:t>
            </a:r>
            <a:r>
              <a:rPr lang="en-US" sz="1200" u="none" strike="noStrike" kern="1200" dirty="0" smtClean="0">
                <a:solidFill>
                  <a:schemeClr val="tx1"/>
                </a:solidFill>
                <a:effectLst/>
                <a:latin typeface="+mn-lt"/>
                <a:ea typeface="+mn-ea"/>
                <a:cs typeface="+mn-cs"/>
                <a:hlinkClick r:id="rId3"/>
              </a:rPr>
              <a:t> </a:t>
            </a:r>
            <a:r>
              <a:rPr lang="en-US" sz="1200" u="none" strike="noStrike" kern="1200" dirty="0" err="1" smtClean="0">
                <a:solidFill>
                  <a:schemeClr val="tx1"/>
                </a:solidFill>
                <a:effectLst/>
                <a:latin typeface="+mn-lt"/>
                <a:ea typeface="+mn-ea"/>
                <a:cs typeface="+mn-cs"/>
                <a:hlinkClick r:id="rId3"/>
              </a:rPr>
              <a:t>padėtį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visuma</a:t>
            </a:r>
            <a:r>
              <a:rPr lang="en-US" sz="1200" kern="1200" dirty="0" smtClean="0">
                <a:solidFill>
                  <a:schemeClr val="tx1"/>
                </a:solidFill>
                <a:effectLst/>
                <a:latin typeface="+mn-lt"/>
                <a:ea typeface="+mn-ea"/>
                <a:cs typeface="+mn-cs"/>
              </a:rPr>
              <a:t>. </a:t>
            </a:r>
            <a:endParaRPr lang="en-US" dirty="0"/>
          </a:p>
        </p:txBody>
      </p:sp>
      <p:sp>
        <p:nvSpPr>
          <p:cNvPr id="4" name="Skaidrės numerio vietos rezervavimo ženklas 3"/>
          <p:cNvSpPr>
            <a:spLocks noGrp="1"/>
          </p:cNvSpPr>
          <p:nvPr>
            <p:ph type="sldNum" sz="quarter" idx="10"/>
          </p:nvPr>
        </p:nvSpPr>
        <p:spPr/>
        <p:txBody>
          <a:bodyPr/>
          <a:lstStyle/>
          <a:p>
            <a:fld id="{A87DB09E-E0EE-4892-88D2-E59DBFB826E6}" type="slidenum">
              <a:rPr lang="en-US" smtClean="0"/>
              <a:t>6</a:t>
            </a:fld>
            <a:endParaRPr lang="en-US"/>
          </a:p>
        </p:txBody>
      </p:sp>
    </p:spTree>
    <p:extLst>
      <p:ext uri="{BB962C8B-B14F-4D97-AF65-F5344CB8AC3E}">
        <p14:creationId xmlns:p14="http://schemas.microsoft.com/office/powerpoint/2010/main" val="134989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en-US"/>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a:p>
        </p:txBody>
      </p:sp>
      <p:sp>
        <p:nvSpPr>
          <p:cNvPr id="4" name="Datos vietos rezervavimo ženklas 3"/>
          <p:cNvSpPr>
            <a:spLocks noGrp="1"/>
          </p:cNvSpPr>
          <p:nvPr>
            <p:ph type="dt" sz="half" idx="10"/>
          </p:nvPr>
        </p:nvSpPr>
        <p:spPr/>
        <p:txBody>
          <a:bodyPr/>
          <a:lstStyle/>
          <a:p>
            <a:fld id="{4C81EFA7-CD31-4577-A1FB-36C796F2BBDE}" type="datetimeFigureOut">
              <a:rPr lang="en-US" smtClean="0"/>
              <a:t>4/17/2021</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79F8D77C-AFE4-4435-BDAA-BF1E259D1ADF}" type="slidenum">
              <a:rPr lang="en-US" smtClean="0"/>
              <a:t>‹#›</a:t>
            </a:fld>
            <a:endParaRPr lang="en-US"/>
          </a:p>
        </p:txBody>
      </p:sp>
    </p:spTree>
    <p:extLst>
      <p:ext uri="{BB962C8B-B14F-4D97-AF65-F5344CB8AC3E}">
        <p14:creationId xmlns:p14="http://schemas.microsoft.com/office/powerpoint/2010/main" val="320550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p>
            <a:fld id="{4C81EFA7-CD31-4577-A1FB-36C796F2BBDE}" type="datetimeFigureOut">
              <a:rPr lang="en-US" smtClean="0"/>
              <a:t>4/17/2021</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79F8D77C-AFE4-4435-BDAA-BF1E259D1ADF}" type="slidenum">
              <a:rPr lang="en-US" smtClean="0"/>
              <a:t>‹#›</a:t>
            </a:fld>
            <a:endParaRPr lang="en-US"/>
          </a:p>
        </p:txBody>
      </p:sp>
    </p:spTree>
    <p:extLst>
      <p:ext uri="{BB962C8B-B14F-4D97-AF65-F5344CB8AC3E}">
        <p14:creationId xmlns:p14="http://schemas.microsoft.com/office/powerpoint/2010/main" val="402827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p>
            <a:fld id="{4C81EFA7-CD31-4577-A1FB-36C796F2BBDE}" type="datetimeFigureOut">
              <a:rPr lang="en-US" smtClean="0"/>
              <a:t>4/17/2021</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79F8D77C-AFE4-4435-BDAA-BF1E259D1ADF}" type="slidenum">
              <a:rPr lang="en-US" smtClean="0"/>
              <a:t>‹#›</a:t>
            </a:fld>
            <a:endParaRPr lang="en-US"/>
          </a:p>
        </p:txBody>
      </p:sp>
    </p:spTree>
    <p:extLst>
      <p:ext uri="{BB962C8B-B14F-4D97-AF65-F5344CB8AC3E}">
        <p14:creationId xmlns:p14="http://schemas.microsoft.com/office/powerpoint/2010/main" val="43267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p>
            <a:fld id="{4C81EFA7-CD31-4577-A1FB-36C796F2BBDE}" type="datetimeFigureOut">
              <a:rPr lang="en-US" smtClean="0"/>
              <a:t>4/17/2021</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79F8D77C-AFE4-4435-BDAA-BF1E259D1ADF}" type="slidenum">
              <a:rPr lang="en-US" smtClean="0"/>
              <a:t>‹#›</a:t>
            </a:fld>
            <a:endParaRPr lang="en-US"/>
          </a:p>
        </p:txBody>
      </p:sp>
    </p:spTree>
    <p:extLst>
      <p:ext uri="{BB962C8B-B14F-4D97-AF65-F5344CB8AC3E}">
        <p14:creationId xmlns:p14="http://schemas.microsoft.com/office/powerpoint/2010/main" val="3756018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en-US"/>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4C81EFA7-CD31-4577-A1FB-36C796F2BBDE}" type="datetimeFigureOut">
              <a:rPr lang="en-US" smtClean="0"/>
              <a:t>4/17/2021</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79F8D77C-AFE4-4435-BDAA-BF1E259D1ADF}" type="slidenum">
              <a:rPr lang="en-US" smtClean="0"/>
              <a:t>‹#›</a:t>
            </a:fld>
            <a:endParaRPr lang="en-US"/>
          </a:p>
        </p:txBody>
      </p:sp>
    </p:spTree>
    <p:extLst>
      <p:ext uri="{BB962C8B-B14F-4D97-AF65-F5344CB8AC3E}">
        <p14:creationId xmlns:p14="http://schemas.microsoft.com/office/powerpoint/2010/main" val="355130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Datos vietos rezervavimo ženklas 4"/>
          <p:cNvSpPr>
            <a:spLocks noGrp="1"/>
          </p:cNvSpPr>
          <p:nvPr>
            <p:ph type="dt" sz="half" idx="10"/>
          </p:nvPr>
        </p:nvSpPr>
        <p:spPr/>
        <p:txBody>
          <a:bodyPr/>
          <a:lstStyle/>
          <a:p>
            <a:fld id="{4C81EFA7-CD31-4577-A1FB-36C796F2BBDE}" type="datetimeFigureOut">
              <a:rPr lang="en-US" smtClean="0"/>
              <a:t>4/17/2021</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79F8D77C-AFE4-4435-BDAA-BF1E259D1ADF}" type="slidenum">
              <a:rPr lang="en-US" smtClean="0"/>
              <a:t>‹#›</a:t>
            </a:fld>
            <a:endParaRPr lang="en-US"/>
          </a:p>
        </p:txBody>
      </p:sp>
    </p:spTree>
    <p:extLst>
      <p:ext uri="{BB962C8B-B14F-4D97-AF65-F5344CB8AC3E}">
        <p14:creationId xmlns:p14="http://schemas.microsoft.com/office/powerpoint/2010/main" val="296436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en-US"/>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7" name="Datos vietos rezervavimo ženklas 6"/>
          <p:cNvSpPr>
            <a:spLocks noGrp="1"/>
          </p:cNvSpPr>
          <p:nvPr>
            <p:ph type="dt" sz="half" idx="10"/>
          </p:nvPr>
        </p:nvSpPr>
        <p:spPr/>
        <p:txBody>
          <a:bodyPr/>
          <a:lstStyle/>
          <a:p>
            <a:fld id="{4C81EFA7-CD31-4577-A1FB-36C796F2BBDE}" type="datetimeFigureOut">
              <a:rPr lang="en-US" smtClean="0"/>
              <a:t>4/17/2021</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79F8D77C-AFE4-4435-BDAA-BF1E259D1ADF}" type="slidenum">
              <a:rPr lang="en-US" smtClean="0"/>
              <a:t>‹#›</a:t>
            </a:fld>
            <a:endParaRPr lang="en-US"/>
          </a:p>
        </p:txBody>
      </p:sp>
    </p:spTree>
    <p:extLst>
      <p:ext uri="{BB962C8B-B14F-4D97-AF65-F5344CB8AC3E}">
        <p14:creationId xmlns:p14="http://schemas.microsoft.com/office/powerpoint/2010/main" val="395941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en-US"/>
          </a:p>
        </p:txBody>
      </p:sp>
      <p:sp>
        <p:nvSpPr>
          <p:cNvPr id="3" name="Datos vietos rezervavimo ženklas 2"/>
          <p:cNvSpPr>
            <a:spLocks noGrp="1"/>
          </p:cNvSpPr>
          <p:nvPr>
            <p:ph type="dt" sz="half" idx="10"/>
          </p:nvPr>
        </p:nvSpPr>
        <p:spPr/>
        <p:txBody>
          <a:bodyPr/>
          <a:lstStyle/>
          <a:p>
            <a:fld id="{4C81EFA7-CD31-4577-A1FB-36C796F2BBDE}" type="datetimeFigureOut">
              <a:rPr lang="en-US" smtClean="0"/>
              <a:t>4/17/2021</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79F8D77C-AFE4-4435-BDAA-BF1E259D1ADF}" type="slidenum">
              <a:rPr lang="en-US" smtClean="0"/>
              <a:t>‹#›</a:t>
            </a:fld>
            <a:endParaRPr lang="en-US"/>
          </a:p>
        </p:txBody>
      </p:sp>
    </p:spTree>
    <p:extLst>
      <p:ext uri="{BB962C8B-B14F-4D97-AF65-F5344CB8AC3E}">
        <p14:creationId xmlns:p14="http://schemas.microsoft.com/office/powerpoint/2010/main" val="8011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4C81EFA7-CD31-4577-A1FB-36C796F2BBDE}" type="datetimeFigureOut">
              <a:rPr lang="en-US" smtClean="0"/>
              <a:t>4/17/2021</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79F8D77C-AFE4-4435-BDAA-BF1E259D1ADF}" type="slidenum">
              <a:rPr lang="en-US" smtClean="0"/>
              <a:t>‹#›</a:t>
            </a:fld>
            <a:endParaRPr lang="en-US"/>
          </a:p>
        </p:txBody>
      </p:sp>
    </p:spTree>
    <p:extLst>
      <p:ext uri="{BB962C8B-B14F-4D97-AF65-F5344CB8AC3E}">
        <p14:creationId xmlns:p14="http://schemas.microsoft.com/office/powerpoint/2010/main" val="4283167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en-US"/>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4C81EFA7-CD31-4577-A1FB-36C796F2BBDE}" type="datetimeFigureOut">
              <a:rPr lang="en-US" smtClean="0"/>
              <a:t>4/17/2021</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79F8D77C-AFE4-4435-BDAA-BF1E259D1ADF}" type="slidenum">
              <a:rPr lang="en-US" smtClean="0"/>
              <a:t>‹#›</a:t>
            </a:fld>
            <a:endParaRPr lang="en-US"/>
          </a:p>
        </p:txBody>
      </p:sp>
    </p:spTree>
    <p:extLst>
      <p:ext uri="{BB962C8B-B14F-4D97-AF65-F5344CB8AC3E}">
        <p14:creationId xmlns:p14="http://schemas.microsoft.com/office/powerpoint/2010/main" val="386512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en-US"/>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4C81EFA7-CD31-4577-A1FB-36C796F2BBDE}" type="datetimeFigureOut">
              <a:rPr lang="en-US" smtClean="0"/>
              <a:t>4/17/2021</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79F8D77C-AFE4-4435-BDAA-BF1E259D1ADF}" type="slidenum">
              <a:rPr lang="en-US" smtClean="0"/>
              <a:t>‹#›</a:t>
            </a:fld>
            <a:endParaRPr lang="en-US"/>
          </a:p>
        </p:txBody>
      </p:sp>
    </p:spTree>
    <p:extLst>
      <p:ext uri="{BB962C8B-B14F-4D97-AF65-F5344CB8AC3E}">
        <p14:creationId xmlns:p14="http://schemas.microsoft.com/office/powerpoint/2010/main" val="143377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1EFA7-CD31-4577-A1FB-36C796F2BBDE}" type="datetimeFigureOut">
              <a:rPr lang="en-US" smtClean="0"/>
              <a:t>4/17/2021</a:t>
            </a:fld>
            <a:endParaRPr lang="en-US"/>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8D77C-AFE4-4435-BDAA-BF1E259D1ADF}" type="slidenum">
              <a:rPr lang="en-US" smtClean="0"/>
              <a:t>‹#›</a:t>
            </a:fld>
            <a:endParaRPr lang="en-US"/>
          </a:p>
        </p:txBody>
      </p:sp>
    </p:spTree>
    <p:extLst>
      <p:ext uri="{BB962C8B-B14F-4D97-AF65-F5344CB8AC3E}">
        <p14:creationId xmlns:p14="http://schemas.microsoft.com/office/powerpoint/2010/main" val="1727856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r>
              <a:rPr lang="en-GB" sz="3600" b="1" dirty="0">
                <a:latin typeface="Cambria" panose="02040503050406030204" pitchFamily="18" charset="0"/>
              </a:rPr>
              <a:t>PAGRINDINĖS ŽINOS APIE SVEIKATOS PRIEŽIŪROS SISTEMĄ VISIEMS</a:t>
            </a:r>
            <a:endParaRPr lang="en-US" sz="3600" dirty="0"/>
          </a:p>
        </p:txBody>
      </p:sp>
      <p:pic>
        <p:nvPicPr>
          <p:cNvPr id="1028" name="Picture 4" descr="https://d15omoko64skxi.cloudfront.net/wp-content/uploads/2020/03/22Novel-Coronavirus-SARS-CoV-222-Governor-Tom-Wolf-March-06-2020-CC-BY-opt-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4030" y="2076291"/>
            <a:ext cx="5615940" cy="357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59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260648"/>
            <a:ext cx="8208912" cy="720080"/>
          </a:xfrm>
        </p:spPr>
        <p:txBody>
          <a:bodyPr>
            <a:normAutofit/>
          </a:bodyPr>
          <a:lstStyle/>
          <a:p>
            <a:pPr algn="ctr"/>
            <a:r>
              <a:rPr lang="lt-LT" sz="2800" dirty="0"/>
              <a:t>SVEIKATOS PRIEŽIŪROS SISTEMA LIETUVOJE </a:t>
            </a:r>
            <a:endParaRPr lang="en-US" sz="2800" dirty="0"/>
          </a:p>
        </p:txBody>
      </p:sp>
      <p:sp>
        <p:nvSpPr>
          <p:cNvPr id="4" name="Teksto vietos rezervavimo ženklas 3"/>
          <p:cNvSpPr>
            <a:spLocks noGrp="1"/>
          </p:cNvSpPr>
          <p:nvPr>
            <p:ph type="body" sz="half" idx="2"/>
          </p:nvPr>
        </p:nvSpPr>
        <p:spPr/>
        <p:txBody>
          <a:bodyPr>
            <a:normAutofit lnSpcReduction="10000"/>
          </a:bodyPr>
          <a:lstStyle/>
          <a:p>
            <a:pPr marL="342900" indent="-342900">
              <a:buAutoNum type="arabicPeriod"/>
            </a:pPr>
            <a:r>
              <a:rPr lang="lt-LT" sz="1800" b="1" dirty="0" smtClean="0">
                <a:latin typeface="Cambria" panose="02040503050406030204" pitchFamily="18" charset="0"/>
              </a:rPr>
              <a:t>Sveikatos </a:t>
            </a:r>
            <a:r>
              <a:rPr lang="lt-LT" sz="1800" b="1" dirty="0">
                <a:latin typeface="Cambria" panose="02040503050406030204" pitchFamily="18" charset="0"/>
              </a:rPr>
              <a:t>priežiūra ir sveikatos priežiūros sistema: reguliavimo sistema; </a:t>
            </a:r>
            <a:r>
              <a:rPr lang="lt-LT" sz="1800" b="1" dirty="0" smtClean="0">
                <a:latin typeface="Cambria" panose="02040503050406030204" pitchFamily="18" charset="0"/>
              </a:rPr>
              <a:t>valstybinis </a:t>
            </a:r>
            <a:r>
              <a:rPr lang="lt-LT" sz="1800" b="1" dirty="0">
                <a:latin typeface="Cambria" panose="02040503050406030204" pitchFamily="18" charset="0"/>
              </a:rPr>
              <a:t>privalomasis sveikatos draudimas. </a:t>
            </a:r>
            <a:endParaRPr lang="en-US" sz="1800" b="1" dirty="0" smtClean="0">
              <a:latin typeface="Cambria" panose="02040503050406030204" pitchFamily="18" charset="0"/>
            </a:endParaRPr>
          </a:p>
          <a:p>
            <a:pPr marL="342900" indent="-342900">
              <a:buAutoNum type="arabicPeriod"/>
            </a:pPr>
            <a:r>
              <a:rPr lang="lt-LT" sz="1800" b="1" dirty="0" smtClean="0">
                <a:latin typeface="Cambria" panose="02040503050406030204" pitchFamily="18" charset="0"/>
              </a:rPr>
              <a:t> </a:t>
            </a:r>
            <a:r>
              <a:rPr lang="lt-LT" sz="1800" b="1" dirty="0">
                <a:latin typeface="Cambria" panose="02040503050406030204" pitchFamily="18" charset="0"/>
              </a:rPr>
              <a:t>Sveikatos priežiūros </a:t>
            </a:r>
            <a:r>
              <a:rPr lang="en-US" sz="1800" b="1" dirty="0" smtClean="0">
                <a:latin typeface="Cambria" panose="02040503050406030204" pitchFamily="18" charset="0"/>
              </a:rPr>
              <a:t>charakteristika</a:t>
            </a:r>
            <a:r>
              <a:rPr lang="lt-LT" sz="1800" b="1" dirty="0" smtClean="0">
                <a:latin typeface="Cambria" panose="02040503050406030204" pitchFamily="18" charset="0"/>
              </a:rPr>
              <a:t>: </a:t>
            </a:r>
            <a:r>
              <a:rPr lang="lt-LT" sz="1800" b="1" dirty="0">
                <a:latin typeface="Cambria" panose="02040503050406030204" pitchFamily="18" charset="0"/>
              </a:rPr>
              <a:t>sveikatos būklė, rizikos veiksniai, gyventojų senėjimas, </a:t>
            </a:r>
            <a:r>
              <a:rPr lang="lt-LT" sz="1800" b="1" dirty="0" err="1" smtClean="0">
                <a:latin typeface="Cambria" panose="02040503050406030204" pitchFamily="18" charset="0"/>
              </a:rPr>
              <a:t>mirtingum</a:t>
            </a:r>
            <a:r>
              <a:rPr lang="en-US" sz="1800" b="1" dirty="0" smtClean="0">
                <a:latin typeface="Cambria" panose="02040503050406030204" pitchFamily="18" charset="0"/>
              </a:rPr>
              <a:t>o </a:t>
            </a:r>
            <a:r>
              <a:rPr lang="en-US" sz="1800" b="1" dirty="0" err="1" smtClean="0">
                <a:latin typeface="Cambria" panose="02040503050406030204" pitchFamily="18" charset="0"/>
              </a:rPr>
              <a:t>prevencija</a:t>
            </a:r>
            <a:r>
              <a:rPr lang="lt-LT" sz="1800" b="1" dirty="0" smtClean="0">
                <a:latin typeface="Cambria" panose="02040503050406030204" pitchFamily="18" charset="0"/>
              </a:rPr>
              <a:t>.</a:t>
            </a:r>
            <a:endParaRPr lang="en-US" sz="1800" b="1" dirty="0" smtClean="0">
              <a:latin typeface="Cambria" panose="02040503050406030204" pitchFamily="18" charset="0"/>
            </a:endParaRPr>
          </a:p>
          <a:p>
            <a:pPr marL="342900" indent="-342900">
              <a:buAutoNum type="arabicPeriod"/>
            </a:pPr>
            <a:r>
              <a:rPr lang="lt-LT" sz="1800" b="1" dirty="0" smtClean="0">
                <a:latin typeface="Cambria" panose="02040503050406030204" pitchFamily="18" charset="0"/>
              </a:rPr>
              <a:t> </a:t>
            </a:r>
            <a:r>
              <a:rPr lang="en-US" sz="1800" b="1" dirty="0" smtClean="0">
                <a:latin typeface="Cambria" panose="02040503050406030204" pitchFamily="18" charset="0"/>
              </a:rPr>
              <a:t>I</a:t>
            </a:r>
            <a:r>
              <a:rPr lang="lt-LT" sz="1800" b="1" dirty="0" err="1" smtClean="0">
                <a:latin typeface="Cambria" panose="02040503050406030204" pitchFamily="18" charset="0"/>
              </a:rPr>
              <a:t>ššūkiai</a:t>
            </a:r>
            <a:r>
              <a:rPr lang="lt-LT" sz="1800" b="1" dirty="0" smtClean="0">
                <a:latin typeface="Cambria" panose="02040503050406030204" pitchFamily="18" charset="0"/>
              </a:rPr>
              <a:t> </a:t>
            </a:r>
            <a:r>
              <a:rPr lang="en-US" sz="1800" b="1" dirty="0" smtClean="0">
                <a:latin typeface="Cambria" panose="02040503050406030204" pitchFamily="18" charset="0"/>
              </a:rPr>
              <a:t>d</a:t>
            </a:r>
            <a:r>
              <a:rPr lang="lt-LT" sz="1800" b="1" dirty="0" smtClean="0">
                <a:latin typeface="Cambria" panose="02040503050406030204" pitchFamily="18" charset="0"/>
              </a:rPr>
              <a:t>ė</a:t>
            </a:r>
            <a:r>
              <a:rPr lang="en-US" sz="1800" b="1" dirty="0" smtClean="0">
                <a:latin typeface="Cambria" panose="02040503050406030204" pitchFamily="18" charset="0"/>
              </a:rPr>
              <a:t>l</a:t>
            </a:r>
            <a:r>
              <a:rPr lang="lt-LT" sz="1800" b="1" dirty="0" smtClean="0">
                <a:latin typeface="Cambria" panose="02040503050406030204" pitchFamily="18" charset="0"/>
              </a:rPr>
              <a:t> </a:t>
            </a:r>
            <a:r>
              <a:rPr lang="lt-LT" sz="1800" b="1" dirty="0" err="1">
                <a:latin typeface="Cambria" panose="02040503050406030204" pitchFamily="18" charset="0"/>
              </a:rPr>
              <a:t>Covid-19</a:t>
            </a:r>
            <a:r>
              <a:rPr lang="lt-LT" sz="1800" b="1" dirty="0">
                <a:latin typeface="Cambria" panose="02040503050406030204" pitchFamily="18" charset="0"/>
              </a:rPr>
              <a:t> </a:t>
            </a:r>
            <a:r>
              <a:rPr lang="lt-LT" sz="1800" b="1" dirty="0" smtClean="0">
                <a:latin typeface="Cambria" panose="02040503050406030204" pitchFamily="18" charset="0"/>
              </a:rPr>
              <a:t>infekcijos </a:t>
            </a:r>
            <a:r>
              <a:rPr lang="lt-LT" sz="1800" b="1" dirty="0">
                <a:latin typeface="Cambria" panose="02040503050406030204" pitchFamily="18" charset="0"/>
              </a:rPr>
              <a:t>ir epidemiologinių situacijų įtaka sveikatos apsaugai. </a:t>
            </a:r>
            <a:endParaRPr lang="en-US" sz="1800" b="1" dirty="0">
              <a:latin typeface="Cambria" panose="02040503050406030204" pitchFamily="18" charset="0"/>
            </a:endParaRP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5050" y="1490364"/>
            <a:ext cx="5111750" cy="424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51520" y="116631"/>
            <a:ext cx="8208912" cy="864097"/>
          </a:xfrm>
        </p:spPr>
        <p:txBody>
          <a:bodyPr>
            <a:noAutofit/>
          </a:bodyPr>
          <a:lstStyle/>
          <a:p>
            <a:r>
              <a:rPr lang="lt-LT" sz="2800" dirty="0" smtClean="0"/>
              <a:t/>
            </a:r>
            <a:br>
              <a:rPr lang="lt-LT" sz="2800" dirty="0" smtClean="0"/>
            </a:br>
            <a:r>
              <a:rPr lang="lt-LT" sz="2800" dirty="0"/>
              <a:t/>
            </a:r>
            <a:br>
              <a:rPr lang="lt-LT" sz="2800" dirty="0"/>
            </a:br>
            <a:r>
              <a:rPr lang="lt-LT" sz="2800" dirty="0" smtClean="0"/>
              <a:t/>
            </a:r>
            <a:br>
              <a:rPr lang="lt-LT" sz="2800" dirty="0" smtClean="0"/>
            </a:br>
            <a:r>
              <a:rPr lang="lt-LT" sz="2800" dirty="0"/>
              <a:t/>
            </a:r>
            <a:br>
              <a:rPr lang="lt-LT" sz="2800" dirty="0"/>
            </a:br>
            <a:r>
              <a:rPr lang="lt-LT" sz="2800" dirty="0" smtClean="0"/>
              <a:t/>
            </a:r>
            <a:br>
              <a:rPr lang="lt-LT" sz="2800" dirty="0" smtClean="0"/>
            </a:br>
            <a:r>
              <a:rPr lang="lt-LT" sz="2800" dirty="0"/>
              <a:t/>
            </a:r>
            <a:br>
              <a:rPr lang="lt-LT" sz="2800" dirty="0"/>
            </a:br>
            <a:r>
              <a:rPr lang="lt-LT" sz="2800" dirty="0" smtClean="0"/>
              <a:t>KAIP GAUTI </a:t>
            </a:r>
            <a:r>
              <a:rPr lang="lt-LT" sz="2800" dirty="0"/>
              <a:t>SVEIKATOS PRIEŽIŪROS PASLAUGAS? </a:t>
            </a:r>
            <a:r>
              <a:rPr lang="en-US" sz="2800" dirty="0"/>
              <a:t/>
            </a:r>
            <a:br>
              <a:rPr lang="en-US" sz="2800" dirty="0"/>
            </a:br>
            <a:endParaRPr lang="en-US" sz="2800" dirty="0"/>
          </a:p>
        </p:txBody>
      </p:sp>
      <p:sp>
        <p:nvSpPr>
          <p:cNvPr id="4" name="Teksto vietos rezervavimo ženklas 3"/>
          <p:cNvSpPr>
            <a:spLocks noGrp="1"/>
          </p:cNvSpPr>
          <p:nvPr>
            <p:ph type="body" sz="half" idx="2"/>
          </p:nvPr>
        </p:nvSpPr>
        <p:spPr>
          <a:xfrm>
            <a:off x="457200" y="836712"/>
            <a:ext cx="3754760" cy="5289451"/>
          </a:xfrm>
        </p:spPr>
        <p:txBody>
          <a:bodyPr>
            <a:noAutofit/>
          </a:bodyPr>
          <a:lstStyle/>
          <a:p>
            <a:r>
              <a:rPr lang="lt-LT" sz="2200" b="1" dirty="0">
                <a:latin typeface="Cambria" panose="02040503050406030204" pitchFamily="18" charset="0"/>
              </a:rPr>
              <a:t>Valstybės mokamos sveikatos priežiūros paslaugos</a:t>
            </a:r>
            <a:r>
              <a:rPr lang="lt-LT" sz="2200" b="1" dirty="0" smtClean="0">
                <a:latin typeface="Cambria" panose="02040503050406030204" pitchFamily="18" charset="0"/>
              </a:rPr>
              <a:t>.</a:t>
            </a:r>
            <a:endParaRPr lang="en-US" sz="2200" b="1" dirty="0" smtClean="0">
              <a:latin typeface="Cambria" panose="02040503050406030204" pitchFamily="18" charset="0"/>
            </a:endParaRPr>
          </a:p>
          <a:p>
            <a:endParaRPr lang="lt-LT" sz="2200" b="1" dirty="0" smtClean="0">
              <a:latin typeface="Cambria" panose="02040503050406030204" pitchFamily="18" charset="0"/>
            </a:endParaRPr>
          </a:p>
          <a:p>
            <a:pPr lvl="0"/>
            <a:r>
              <a:rPr lang="lt-LT" sz="2200" b="1" dirty="0" smtClean="0">
                <a:latin typeface="Cambria" panose="02040503050406030204" pitchFamily="18" charset="0"/>
              </a:rPr>
              <a:t> </a:t>
            </a:r>
            <a:r>
              <a:rPr lang="lt-LT" sz="2400" b="1" dirty="0"/>
              <a:t>Pacientų pilnai  ir iš dalies mokamos paslaugos. Eilė. </a:t>
            </a:r>
            <a:endParaRPr lang="en-US" sz="2400" b="1" dirty="0" smtClean="0"/>
          </a:p>
          <a:p>
            <a:pPr lvl="0"/>
            <a:endParaRPr lang="en-US" sz="2400" dirty="0"/>
          </a:p>
          <a:p>
            <a:r>
              <a:rPr lang="lt-LT" sz="2200" b="1" dirty="0" smtClean="0">
                <a:latin typeface="Cambria" panose="02040503050406030204" pitchFamily="18" charset="0"/>
              </a:rPr>
              <a:t>Pacientų </a:t>
            </a:r>
            <a:r>
              <a:rPr lang="lt-LT" sz="2200" b="1" dirty="0">
                <a:latin typeface="Cambria" panose="02040503050406030204" pitchFamily="18" charset="0"/>
              </a:rPr>
              <a:t>įmokos, gaunant valstybės apmokamas sveikatos priežiūros paslaugas</a:t>
            </a:r>
            <a:r>
              <a:rPr lang="lt-LT" sz="2200" b="1" dirty="0" smtClean="0">
                <a:latin typeface="Cambria" panose="02040503050406030204" pitchFamily="18" charset="0"/>
              </a:rPr>
              <a:t>.</a:t>
            </a:r>
            <a:endParaRPr lang="en-US" sz="2200" b="1" dirty="0" smtClean="0">
              <a:latin typeface="Cambria" panose="02040503050406030204" pitchFamily="18" charset="0"/>
            </a:endParaRPr>
          </a:p>
          <a:p>
            <a:endParaRPr lang="lt-LT" sz="2200" b="1" dirty="0" smtClean="0">
              <a:latin typeface="Cambria" panose="02040503050406030204" pitchFamily="18" charset="0"/>
            </a:endParaRPr>
          </a:p>
          <a:p>
            <a:r>
              <a:rPr lang="lt-LT" sz="2200" b="1" dirty="0" smtClean="0">
                <a:latin typeface="Cambria" panose="02040503050406030204" pitchFamily="18" charset="0"/>
              </a:rPr>
              <a:t> </a:t>
            </a:r>
            <a:r>
              <a:rPr lang="lt-LT" sz="2200" b="1" dirty="0">
                <a:latin typeface="Cambria" panose="02040503050406030204" pitchFamily="18" charset="0"/>
              </a:rPr>
              <a:t>E. sveikatos </a:t>
            </a:r>
            <a:r>
              <a:rPr lang="lt-LT" sz="2200" b="1" dirty="0" smtClean="0">
                <a:latin typeface="Cambria" panose="02040503050406030204" pitchFamily="18" charset="0"/>
              </a:rPr>
              <a:t>sistema</a:t>
            </a:r>
            <a:endParaRPr lang="en-US" sz="2200" b="1" dirty="0" smtClean="0">
              <a:latin typeface="Cambria" panose="02040503050406030204" pitchFamily="18" charset="0"/>
            </a:endParaRPr>
          </a:p>
          <a:p>
            <a:r>
              <a:rPr lang="lt-LT" sz="2200" b="1" dirty="0" smtClean="0">
                <a:latin typeface="Cambria" panose="02040503050406030204" pitchFamily="18" charset="0"/>
              </a:rPr>
              <a:t> </a:t>
            </a:r>
            <a:r>
              <a:rPr lang="lt-LT" sz="2200" b="1" dirty="0">
                <a:latin typeface="Cambria" panose="02040503050406030204" pitchFamily="18" charset="0"/>
              </a:rPr>
              <a:t>Kompensavimo sistema ir elektroninis receptas. </a:t>
            </a:r>
            <a:endParaRPr lang="en-US" sz="2200" b="1" dirty="0">
              <a:latin typeface="Cambria" panose="02040503050406030204" pitchFamily="18" charset="0"/>
            </a:endParaRPr>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27983" y="2132856"/>
            <a:ext cx="4464497" cy="33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33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9586"/>
            <a:ext cx="7859216" cy="923702"/>
          </a:xfrm>
        </p:spPr>
        <p:txBody>
          <a:bodyPr>
            <a:normAutofit/>
          </a:bodyPr>
          <a:lstStyle/>
          <a:p>
            <a:pPr algn="ctr"/>
            <a:r>
              <a:rPr lang="lt-LT" sz="2400" dirty="0" smtClean="0">
                <a:latin typeface="Cambria" panose="02040503050406030204" pitchFamily="18" charset="0"/>
              </a:rPr>
              <a:t>AMBULATORINĖ SVEIKATOS PRIEŽIŪRA</a:t>
            </a:r>
            <a:endParaRPr lang="en-US" dirty="0">
              <a:latin typeface="Cambria" panose="02040503050406030204" pitchFamily="18" charset="0"/>
            </a:endParaRPr>
          </a:p>
        </p:txBody>
      </p:sp>
      <p:sp>
        <p:nvSpPr>
          <p:cNvPr id="4" name="Teksto vietos rezervavimo ženklas 3"/>
          <p:cNvSpPr>
            <a:spLocks noGrp="1"/>
          </p:cNvSpPr>
          <p:nvPr>
            <p:ph type="body" sz="half" idx="2"/>
          </p:nvPr>
        </p:nvSpPr>
        <p:spPr>
          <a:xfrm>
            <a:off x="323528" y="1124744"/>
            <a:ext cx="3384376" cy="4691063"/>
          </a:xfrm>
        </p:spPr>
        <p:txBody>
          <a:bodyPr>
            <a:noAutofit/>
          </a:bodyPr>
          <a:lstStyle/>
          <a:p>
            <a:r>
              <a:rPr lang="lt-LT" sz="2400" b="1" dirty="0">
                <a:latin typeface="Cambria" panose="02040503050406030204" pitchFamily="18" charset="0"/>
              </a:rPr>
              <a:t>Pirminės sveikatos priežiūros </a:t>
            </a:r>
            <a:r>
              <a:rPr lang="lt-LT" sz="2400" b="1" dirty="0" smtClean="0">
                <a:latin typeface="Cambria" panose="02040503050406030204" pitchFamily="18" charset="0"/>
              </a:rPr>
              <a:t>paslaugos;</a:t>
            </a:r>
          </a:p>
          <a:p>
            <a:r>
              <a:rPr lang="lt-LT" sz="2400" b="1" dirty="0" smtClean="0">
                <a:latin typeface="Cambria" panose="02040503050406030204" pitchFamily="18" charset="0"/>
              </a:rPr>
              <a:t> </a:t>
            </a:r>
            <a:r>
              <a:rPr lang="lt-LT" sz="2400" b="1" dirty="0">
                <a:latin typeface="Cambria" panose="02040503050406030204" pitchFamily="18" charset="0"/>
              </a:rPr>
              <a:t>Odontologijos paslaugos</a:t>
            </a:r>
            <a:r>
              <a:rPr lang="lt-LT" sz="2400" b="1" dirty="0" smtClean="0">
                <a:latin typeface="Cambria" panose="02040503050406030204" pitchFamily="18" charset="0"/>
              </a:rPr>
              <a:t>;</a:t>
            </a:r>
          </a:p>
          <a:p>
            <a:r>
              <a:rPr lang="lt-LT" sz="2400" b="1" dirty="0" smtClean="0">
                <a:latin typeface="Cambria" panose="02040503050406030204" pitchFamily="18" charset="0"/>
              </a:rPr>
              <a:t> </a:t>
            </a:r>
            <a:r>
              <a:rPr lang="lt-LT" sz="2400" b="1" dirty="0">
                <a:latin typeface="Cambria" panose="02040503050406030204" pitchFamily="18" charset="0"/>
              </a:rPr>
              <a:t>Sveikatos priežiūros prevencija, skiepijimas ir žalieji koridoriai; </a:t>
            </a:r>
            <a:endParaRPr lang="lt-LT" sz="2400" b="1" dirty="0" smtClean="0">
              <a:latin typeface="Cambria" panose="02040503050406030204" pitchFamily="18" charset="0"/>
            </a:endParaRPr>
          </a:p>
          <a:p>
            <a:r>
              <a:rPr lang="lt-LT" sz="2400" b="1" dirty="0" smtClean="0">
                <a:latin typeface="Cambria" panose="02040503050406030204" pitchFamily="18" charset="0"/>
              </a:rPr>
              <a:t>Antrinės </a:t>
            </a:r>
            <a:r>
              <a:rPr lang="lt-LT" sz="2400" b="1" dirty="0">
                <a:latin typeface="Cambria" panose="02040503050406030204" pitchFamily="18" charset="0"/>
              </a:rPr>
              <a:t>ambulatorinės sveikatos priežiūros paslaugos</a:t>
            </a:r>
            <a:r>
              <a:rPr lang="lt-LT" sz="1800" dirty="0"/>
              <a:t>. </a:t>
            </a:r>
            <a:endParaRPr lang="en-US" sz="1800" b="1" dirty="0">
              <a:latin typeface="Cambria" panose="02040503050406030204" pitchFamily="18" charset="0"/>
            </a:endParaRP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1961" y="2156158"/>
            <a:ext cx="4176464" cy="3073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674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7859216" cy="779686"/>
          </a:xfrm>
        </p:spPr>
        <p:txBody>
          <a:bodyPr>
            <a:noAutofit/>
          </a:bodyPr>
          <a:lstStyle/>
          <a:p>
            <a:r>
              <a:rPr lang="lt-LT" sz="2800" dirty="0"/>
              <a:t>KUR GAUTI SVEIKATOS PRIEŽIŪROS PASLAUGAS </a:t>
            </a:r>
            <a:endParaRPr lang="en-US" sz="2800" dirty="0">
              <a:latin typeface="Cambria" panose="02040503050406030204" pitchFamily="18" charset="0"/>
            </a:endParaRPr>
          </a:p>
        </p:txBody>
      </p:sp>
      <p:sp>
        <p:nvSpPr>
          <p:cNvPr id="3" name="Turinio vietos rezervavimo ženklas 2"/>
          <p:cNvSpPr>
            <a:spLocks noGrp="1"/>
          </p:cNvSpPr>
          <p:nvPr>
            <p:ph idx="1"/>
          </p:nvPr>
        </p:nvSpPr>
        <p:spPr>
          <a:xfrm>
            <a:off x="3575050" y="980728"/>
            <a:ext cx="5111750" cy="5145435"/>
          </a:xfrm>
        </p:spPr>
        <p:txBody>
          <a:bodyPr/>
          <a:lstStyle/>
          <a:p>
            <a:pPr marL="0" indent="0">
              <a:buNone/>
            </a:pPr>
            <a:endParaRPr lang="en-US" dirty="0"/>
          </a:p>
        </p:txBody>
      </p:sp>
      <p:sp>
        <p:nvSpPr>
          <p:cNvPr id="4" name="Teksto vietos rezervavimo ženklas 3"/>
          <p:cNvSpPr>
            <a:spLocks noGrp="1"/>
          </p:cNvSpPr>
          <p:nvPr>
            <p:ph type="body" sz="half" idx="2"/>
          </p:nvPr>
        </p:nvSpPr>
        <p:spPr>
          <a:xfrm>
            <a:off x="539552" y="1484784"/>
            <a:ext cx="3456384" cy="4691063"/>
          </a:xfrm>
        </p:spPr>
        <p:txBody>
          <a:bodyPr>
            <a:normAutofit fontScale="40000" lnSpcReduction="20000"/>
          </a:bodyPr>
          <a:lstStyle/>
          <a:p>
            <a:r>
              <a:rPr lang="en-GB" dirty="0" smtClean="0"/>
              <a:t> </a:t>
            </a:r>
            <a:r>
              <a:rPr lang="lt-LT" sz="6700" b="1" dirty="0">
                <a:latin typeface="Cambria" panose="02040503050406030204" pitchFamily="18" charset="0"/>
              </a:rPr>
              <a:t>Skubi medicinos pagalba. </a:t>
            </a:r>
            <a:endParaRPr lang="lt-LT" sz="6700" b="1" dirty="0" smtClean="0">
              <a:latin typeface="Cambria" panose="02040503050406030204" pitchFamily="18" charset="0"/>
            </a:endParaRPr>
          </a:p>
          <a:p>
            <a:endParaRPr lang="lt-LT" sz="6700" b="1" dirty="0">
              <a:latin typeface="Cambria" panose="02040503050406030204" pitchFamily="18" charset="0"/>
            </a:endParaRPr>
          </a:p>
          <a:p>
            <a:r>
              <a:rPr lang="lt-LT" sz="6700" b="1" dirty="0" smtClean="0">
                <a:latin typeface="Cambria" panose="02040503050406030204" pitchFamily="18" charset="0"/>
              </a:rPr>
              <a:t>Sveikatos </a:t>
            </a:r>
            <a:r>
              <a:rPr lang="lt-LT" sz="6700" b="1" dirty="0">
                <a:latin typeface="Cambria" panose="02040503050406030204" pitchFamily="18" charset="0"/>
              </a:rPr>
              <a:t>priežiūros paslaugų gavimas ligoninėse, skubios medicinos pagalbos punktuose. </a:t>
            </a:r>
            <a:endParaRPr lang="lt-LT" sz="6700" b="1" dirty="0" smtClean="0">
              <a:latin typeface="Cambria" panose="02040503050406030204" pitchFamily="18" charset="0"/>
            </a:endParaRPr>
          </a:p>
          <a:p>
            <a:endParaRPr lang="lt-LT" sz="6700" b="1" dirty="0">
              <a:latin typeface="Cambria" panose="02040503050406030204" pitchFamily="18" charset="0"/>
            </a:endParaRPr>
          </a:p>
          <a:p>
            <a:r>
              <a:rPr lang="lt-LT" sz="6700" b="1" dirty="0" smtClean="0">
                <a:latin typeface="Cambria" panose="02040503050406030204" pitchFamily="18" charset="0"/>
              </a:rPr>
              <a:t>Sveikatos </a:t>
            </a:r>
            <a:r>
              <a:rPr lang="lt-LT" sz="6700" b="1" dirty="0">
                <a:latin typeface="Cambria" panose="02040503050406030204" pitchFamily="18" charset="0"/>
              </a:rPr>
              <a:t>priežiūra namuose</a:t>
            </a:r>
            <a:r>
              <a:rPr lang="lt-LT" sz="3200" dirty="0">
                <a:latin typeface="Cambria" panose="02040503050406030204" pitchFamily="18" charset="0"/>
              </a:rPr>
              <a:t>. </a:t>
            </a:r>
            <a:endParaRPr lang="en-US" sz="3200" b="1" dirty="0">
              <a:latin typeface="Cambria" panose="02040503050406030204" pitchFamily="18" charset="0"/>
            </a:endParaRPr>
          </a:p>
        </p:txBody>
      </p:sp>
      <p:pic>
        <p:nvPicPr>
          <p:cNvPr id="5122" name="Picture 2" descr="Free stock photo of an unforgettable, asia, ass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620471"/>
            <a:ext cx="4652187" cy="447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15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7715200" cy="635670"/>
          </a:xfrm>
        </p:spPr>
        <p:txBody>
          <a:bodyPr>
            <a:normAutofit/>
          </a:bodyPr>
          <a:lstStyle/>
          <a:p>
            <a:pPr algn="ctr"/>
            <a:r>
              <a:rPr lang="lt-LT" sz="3200" dirty="0" smtClean="0"/>
              <a:t>MEDICININĖ </a:t>
            </a:r>
            <a:r>
              <a:rPr lang="lt-LT" sz="3200" dirty="0"/>
              <a:t>IR SOCIALINĖ REABILITACIJA </a:t>
            </a:r>
            <a:endParaRPr lang="en-US" sz="3200" dirty="0">
              <a:latin typeface="Cambria" panose="02040503050406030204" pitchFamily="18" charset="0"/>
            </a:endParaRPr>
          </a:p>
        </p:txBody>
      </p:sp>
      <p:sp>
        <p:nvSpPr>
          <p:cNvPr id="4" name="Teksto vietos rezervavimo ženklas 3"/>
          <p:cNvSpPr>
            <a:spLocks noGrp="1"/>
          </p:cNvSpPr>
          <p:nvPr>
            <p:ph type="body" sz="half" idx="2"/>
          </p:nvPr>
        </p:nvSpPr>
        <p:spPr>
          <a:xfrm>
            <a:off x="395536" y="1700808"/>
            <a:ext cx="3008313" cy="4691063"/>
          </a:xfrm>
        </p:spPr>
        <p:txBody>
          <a:bodyPr>
            <a:noAutofit/>
          </a:bodyPr>
          <a:lstStyle/>
          <a:p>
            <a:r>
              <a:rPr lang="lt-LT" sz="2000" b="1" dirty="0">
                <a:latin typeface="Cambria" panose="02040503050406030204" pitchFamily="18" charset="0"/>
              </a:rPr>
              <a:t>Socialinės reabilitacijos tikslai, pagrindiniai principai </a:t>
            </a:r>
          </a:p>
          <a:p>
            <a:r>
              <a:rPr lang="lt-LT" sz="2000" b="1" dirty="0" smtClean="0">
                <a:latin typeface="Cambria" panose="02040503050406030204" pitchFamily="18" charset="0"/>
              </a:rPr>
              <a:t>Taikomos </a:t>
            </a:r>
            <a:r>
              <a:rPr lang="lt-LT" sz="2000" b="1" dirty="0">
                <a:latin typeface="Cambria" panose="02040503050406030204" pitchFamily="18" charset="0"/>
              </a:rPr>
              <a:t>medicininės reabilitacijos gydymo </a:t>
            </a:r>
            <a:r>
              <a:rPr lang="lt-LT" sz="2000" b="1" dirty="0" smtClean="0">
                <a:latin typeface="Cambria" panose="02040503050406030204" pitchFamily="18" charset="0"/>
              </a:rPr>
              <a:t>rūšys</a:t>
            </a:r>
          </a:p>
          <a:p>
            <a:endParaRPr lang="lt-LT" sz="2000" b="1" dirty="0">
              <a:latin typeface="Cambria" panose="02040503050406030204" pitchFamily="18" charset="0"/>
            </a:endParaRPr>
          </a:p>
          <a:p>
            <a:r>
              <a:rPr lang="lt-LT" sz="2000" b="1" dirty="0" smtClean="0">
                <a:latin typeface="Cambria" panose="02040503050406030204" pitchFamily="18" charset="0"/>
              </a:rPr>
              <a:t>Medicininės</a:t>
            </a:r>
            <a:r>
              <a:rPr lang="en-US" sz="2000" b="1" dirty="0" smtClean="0">
                <a:latin typeface="Cambria" panose="02040503050406030204" pitchFamily="18" charset="0"/>
              </a:rPr>
              <a:t> </a:t>
            </a:r>
            <a:r>
              <a:rPr lang="lt-LT" sz="2000" b="1" dirty="0" smtClean="0">
                <a:latin typeface="Cambria" panose="02040503050406030204" pitchFamily="18" charset="0"/>
              </a:rPr>
              <a:t>reabilitacijos paslaugas teikiančios įstaigos, paslaugų finansavimas ir gavimo </a:t>
            </a:r>
            <a:r>
              <a:rPr lang="lt-LT" sz="2000" b="1" dirty="0">
                <a:latin typeface="Cambria" panose="02040503050406030204" pitchFamily="18" charset="0"/>
              </a:rPr>
              <a:t>tvarka</a:t>
            </a:r>
            <a:endParaRPr lang="en-US" sz="2000" b="1" dirty="0">
              <a:latin typeface="Cambria" panose="02040503050406030204" pitchFamily="18" charset="0"/>
            </a:endParaRPr>
          </a:p>
          <a:p>
            <a:endParaRPr lang="lt-LT" sz="2000" b="1" dirty="0" smtClean="0">
              <a:latin typeface="Cambria" panose="02040503050406030204" pitchFamily="18" charset="0"/>
            </a:endParaRPr>
          </a:p>
        </p:txBody>
      </p:sp>
      <p:pic>
        <p:nvPicPr>
          <p:cNvPr id="6146" name="Picture 2" descr="Social Rehabilitation Stock Illustrations – 983 Social Rehabilitation Stock  Illustrations, Vectors &amp; Clipart - Dreamstim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124744"/>
            <a:ext cx="5111750" cy="403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75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600" b="1" dirty="0" smtClean="0">
                <a:latin typeface="Cambria" panose="02040503050406030204" pitchFamily="18" charset="0"/>
              </a:rPr>
              <a:t>THANK YOU FOR YOUR ATTENTION</a:t>
            </a:r>
            <a:endParaRPr lang="en-US" sz="3600" b="1" dirty="0">
              <a:latin typeface="Cambria" panose="02040503050406030204" pitchFamily="18"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921305"/>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3574</TotalTime>
  <Words>223</Words>
  <Application>Microsoft Office PowerPoint</Application>
  <PresentationFormat>Demonstracija ekrane (4:3)</PresentationFormat>
  <Paragraphs>36</Paragraphs>
  <Slides>7</Slides>
  <Notes>3</Notes>
  <HiddenSlides>0</HiddenSlides>
  <MMClips>0</MMClips>
  <ScaleCrop>false</ScaleCrop>
  <HeadingPairs>
    <vt:vector size="4" baseType="variant">
      <vt:variant>
        <vt:lpstr>Tema</vt:lpstr>
      </vt:variant>
      <vt:variant>
        <vt:i4>1</vt:i4>
      </vt:variant>
      <vt:variant>
        <vt:lpstr>Skaidrių pavadinimai</vt:lpstr>
      </vt:variant>
      <vt:variant>
        <vt:i4>7</vt:i4>
      </vt:variant>
    </vt:vector>
  </HeadingPairs>
  <TitlesOfParts>
    <vt:vector size="8" baseType="lpstr">
      <vt:lpstr>Office tema</vt:lpstr>
      <vt:lpstr>PAGRINDINĖS ŽINOS APIE SVEIKATOS PRIEŽIŪROS SISTEMĄ VISIEMS</vt:lpstr>
      <vt:lpstr>SVEIKATOS PRIEŽIŪROS SISTEMA LIETUVOJE </vt:lpstr>
      <vt:lpstr>      KAIP GAUTI SVEIKATOS PRIEŽIŪROS PASLAUGAS?  </vt:lpstr>
      <vt:lpstr>AMBULATORINĖ SVEIKATOS PRIEŽIŪRA</vt:lpstr>
      <vt:lpstr>KUR GAUTI SVEIKATOS PRIEŽIŪROS PASLAUGAS </vt:lpstr>
      <vt:lpstr>MEDICININĖ IR SOCIALINĖ REABILITACIJA </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120724</dc:creator>
  <cp:lastModifiedBy>120724</cp:lastModifiedBy>
  <cp:revision>21</cp:revision>
  <dcterms:created xsi:type="dcterms:W3CDTF">2021-04-13T17:04:33Z</dcterms:created>
  <dcterms:modified xsi:type="dcterms:W3CDTF">2021-04-19T19:22:56Z</dcterms:modified>
</cp:coreProperties>
</file>