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57" r:id="rId3"/>
    <p:sldId id="266" r:id="rId4"/>
    <p:sldId id="263" r:id="rId5"/>
    <p:sldId id="267" r:id="rId6"/>
    <p:sldId id="284" r:id="rId7"/>
    <p:sldId id="283" r:id="rId8"/>
    <p:sldId id="285" r:id="rId9"/>
    <p:sldId id="268" r:id="rId10"/>
    <p:sldId id="269" r:id="rId11"/>
    <p:sldId id="270" r:id="rId12"/>
    <p:sldId id="273" r:id="rId13"/>
    <p:sldId id="278" r:id="rId14"/>
    <p:sldId id="277" r:id="rId15"/>
    <p:sldId id="264" r:id="rId16"/>
    <p:sldId id="259" r:id="rId17"/>
    <p:sldId id="279" r:id="rId18"/>
    <p:sldId id="280" r:id="rId19"/>
    <p:sldId id="260" r:id="rId20"/>
    <p:sldId id="261" r:id="rId21"/>
    <p:sldId id="281" r:id="rId22"/>
    <p:sldId id="282" r:id="rId23"/>
    <p:sldId id="265"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eskmine laa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Keskmine laad 2 – rõh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Keskmine laad 2 – rõh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Keskmine laad 2 – rõh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74412" autoAdjust="0"/>
  </p:normalViewPr>
  <p:slideViewPr>
    <p:cSldViewPr snapToGrid="0">
      <p:cViewPr varScale="1">
        <p:scale>
          <a:sx n="46" d="100"/>
          <a:sy n="46" d="100"/>
        </p:scale>
        <p:origin x="408" y="48"/>
      </p:cViewPr>
      <p:guideLst/>
    </p:cSldViewPr>
  </p:slideViewPr>
  <p:notesTextViewPr>
    <p:cViewPr>
      <p:scale>
        <a:sx n="100" d="100"/>
        <a:sy n="100" d="100"/>
      </p:scale>
      <p:origin x="0" y="0"/>
    </p:cViewPr>
  </p:notesTextViewPr>
  <p:notesViewPr>
    <p:cSldViewPr snapToGrid="0">
      <p:cViewPr>
        <p:scale>
          <a:sx n="80" d="100"/>
          <a:sy n="80" d="100"/>
        </p:scale>
        <p:origin x="2340" y="-6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3FEF6-0D04-4D31-85E8-8E1410CE1822}" type="datetimeFigureOut">
              <a:rPr lang="lv-LV" smtClean="0"/>
              <a:t>16.08.2021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A99B9-325F-48CF-8A80-24F90CDB2B3C}" type="slidenum">
              <a:rPr lang="lv-LV" smtClean="0"/>
              <a:t>‹#›</a:t>
            </a:fld>
            <a:endParaRPr lang="lv-LV"/>
          </a:p>
        </p:txBody>
      </p:sp>
    </p:spTree>
    <p:extLst>
      <p:ext uri="{BB962C8B-B14F-4D97-AF65-F5344CB8AC3E}">
        <p14:creationId xmlns:p14="http://schemas.microsoft.com/office/powerpoint/2010/main" val="392079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4A99B9-325F-48CF-8A80-24F90CDB2B3C}" type="slidenum">
              <a:rPr lang="lv-LV" smtClean="0"/>
              <a:t>2</a:t>
            </a:fld>
            <a:endParaRPr lang="lv-LV"/>
          </a:p>
        </p:txBody>
      </p:sp>
    </p:spTree>
    <p:extLst>
      <p:ext uri="{BB962C8B-B14F-4D97-AF65-F5344CB8AC3E}">
        <p14:creationId xmlns:p14="http://schemas.microsoft.com/office/powerpoint/2010/main" val="195794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11</a:t>
            </a:fld>
            <a:endParaRPr lang="lv-LV"/>
          </a:p>
        </p:txBody>
      </p:sp>
    </p:spTree>
    <p:extLst>
      <p:ext uri="{BB962C8B-B14F-4D97-AF65-F5344CB8AC3E}">
        <p14:creationId xmlns:p14="http://schemas.microsoft.com/office/powerpoint/2010/main" val="2788514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12</a:t>
            </a:fld>
            <a:endParaRPr lang="lv-LV"/>
          </a:p>
        </p:txBody>
      </p:sp>
    </p:spTree>
    <p:extLst>
      <p:ext uri="{BB962C8B-B14F-4D97-AF65-F5344CB8AC3E}">
        <p14:creationId xmlns:p14="http://schemas.microsoft.com/office/powerpoint/2010/main" val="245802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13</a:t>
            </a:fld>
            <a:endParaRPr lang="lv-LV"/>
          </a:p>
        </p:txBody>
      </p:sp>
    </p:spTree>
    <p:extLst>
      <p:ext uri="{BB962C8B-B14F-4D97-AF65-F5344CB8AC3E}">
        <p14:creationId xmlns:p14="http://schemas.microsoft.com/office/powerpoint/2010/main" val="2337922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14</a:t>
            </a:fld>
            <a:endParaRPr lang="lv-LV"/>
          </a:p>
        </p:txBody>
      </p:sp>
    </p:spTree>
    <p:extLst>
      <p:ext uri="{BB962C8B-B14F-4D97-AF65-F5344CB8AC3E}">
        <p14:creationId xmlns:p14="http://schemas.microsoft.com/office/powerpoint/2010/main" val="218788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15</a:t>
            </a:fld>
            <a:endParaRPr lang="lv-LV"/>
          </a:p>
        </p:txBody>
      </p:sp>
    </p:spTree>
    <p:extLst>
      <p:ext uri="{BB962C8B-B14F-4D97-AF65-F5344CB8AC3E}">
        <p14:creationId xmlns:p14="http://schemas.microsoft.com/office/powerpoint/2010/main" val="2076460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16</a:t>
            </a:fld>
            <a:endParaRPr lang="lv-LV"/>
          </a:p>
        </p:txBody>
      </p:sp>
    </p:spTree>
    <p:extLst>
      <p:ext uri="{BB962C8B-B14F-4D97-AF65-F5344CB8AC3E}">
        <p14:creationId xmlns:p14="http://schemas.microsoft.com/office/powerpoint/2010/main" val="404934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18</a:t>
            </a:fld>
            <a:endParaRPr lang="lv-LV"/>
          </a:p>
        </p:txBody>
      </p:sp>
    </p:spTree>
    <p:extLst>
      <p:ext uri="{BB962C8B-B14F-4D97-AF65-F5344CB8AC3E}">
        <p14:creationId xmlns:p14="http://schemas.microsoft.com/office/powerpoint/2010/main" val="101739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19</a:t>
            </a:fld>
            <a:endParaRPr lang="lv-LV"/>
          </a:p>
        </p:txBody>
      </p:sp>
    </p:spTree>
    <p:extLst>
      <p:ext uri="{BB962C8B-B14F-4D97-AF65-F5344CB8AC3E}">
        <p14:creationId xmlns:p14="http://schemas.microsoft.com/office/powerpoint/2010/main" val="141323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21</a:t>
            </a:fld>
            <a:endParaRPr lang="lv-LV"/>
          </a:p>
        </p:txBody>
      </p:sp>
    </p:spTree>
    <p:extLst>
      <p:ext uri="{BB962C8B-B14F-4D97-AF65-F5344CB8AC3E}">
        <p14:creationId xmlns:p14="http://schemas.microsoft.com/office/powerpoint/2010/main" val="255855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22</a:t>
            </a:fld>
            <a:endParaRPr lang="lv-LV"/>
          </a:p>
        </p:txBody>
      </p:sp>
    </p:spTree>
    <p:extLst>
      <p:ext uri="{BB962C8B-B14F-4D97-AF65-F5344CB8AC3E}">
        <p14:creationId xmlns:p14="http://schemas.microsoft.com/office/powerpoint/2010/main" val="2114690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3</a:t>
            </a:fld>
            <a:endParaRPr lang="lv-LV"/>
          </a:p>
        </p:txBody>
      </p:sp>
    </p:spTree>
    <p:extLst>
      <p:ext uri="{BB962C8B-B14F-4D97-AF65-F5344CB8AC3E}">
        <p14:creationId xmlns:p14="http://schemas.microsoft.com/office/powerpoint/2010/main" val="57346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23</a:t>
            </a:fld>
            <a:endParaRPr lang="lv-LV"/>
          </a:p>
        </p:txBody>
      </p:sp>
    </p:spTree>
    <p:extLst>
      <p:ext uri="{BB962C8B-B14F-4D97-AF65-F5344CB8AC3E}">
        <p14:creationId xmlns:p14="http://schemas.microsoft.com/office/powerpoint/2010/main" val="117957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DD4A99B9-325F-48CF-8A80-24F90CDB2B3C}" type="slidenum">
              <a:rPr lang="lv-LV" smtClean="0"/>
              <a:t>4</a:t>
            </a:fld>
            <a:endParaRPr lang="lv-LV"/>
          </a:p>
        </p:txBody>
      </p:sp>
    </p:spTree>
    <p:extLst>
      <p:ext uri="{BB962C8B-B14F-4D97-AF65-F5344CB8AC3E}">
        <p14:creationId xmlns:p14="http://schemas.microsoft.com/office/powerpoint/2010/main" val="290680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5</a:t>
            </a:fld>
            <a:endParaRPr lang="lv-LV"/>
          </a:p>
        </p:txBody>
      </p:sp>
    </p:spTree>
    <p:extLst>
      <p:ext uri="{BB962C8B-B14F-4D97-AF65-F5344CB8AC3E}">
        <p14:creationId xmlns:p14="http://schemas.microsoft.com/office/powerpoint/2010/main" val="426244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6</a:t>
            </a:fld>
            <a:endParaRPr lang="lv-LV"/>
          </a:p>
        </p:txBody>
      </p:sp>
    </p:spTree>
    <p:extLst>
      <p:ext uri="{BB962C8B-B14F-4D97-AF65-F5344CB8AC3E}">
        <p14:creationId xmlns:p14="http://schemas.microsoft.com/office/powerpoint/2010/main" val="323072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7</a:t>
            </a:fld>
            <a:endParaRPr lang="lv-LV"/>
          </a:p>
        </p:txBody>
      </p:sp>
    </p:spTree>
    <p:extLst>
      <p:ext uri="{BB962C8B-B14F-4D97-AF65-F5344CB8AC3E}">
        <p14:creationId xmlns:p14="http://schemas.microsoft.com/office/powerpoint/2010/main" val="156884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8</a:t>
            </a:fld>
            <a:endParaRPr lang="lv-LV"/>
          </a:p>
        </p:txBody>
      </p:sp>
    </p:spTree>
    <p:extLst>
      <p:ext uri="{BB962C8B-B14F-4D97-AF65-F5344CB8AC3E}">
        <p14:creationId xmlns:p14="http://schemas.microsoft.com/office/powerpoint/2010/main" val="81612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9</a:t>
            </a:fld>
            <a:endParaRPr lang="lv-LV"/>
          </a:p>
        </p:txBody>
      </p:sp>
    </p:spTree>
    <p:extLst>
      <p:ext uri="{BB962C8B-B14F-4D97-AF65-F5344CB8AC3E}">
        <p14:creationId xmlns:p14="http://schemas.microsoft.com/office/powerpoint/2010/main" val="342094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685800" y="1143000"/>
            <a:ext cx="5486400" cy="30861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D4A99B9-325F-48CF-8A80-24F90CDB2B3C}" type="slidenum">
              <a:rPr lang="lv-LV" smtClean="0"/>
              <a:t>10</a:t>
            </a:fld>
            <a:endParaRPr lang="lv-LV"/>
          </a:p>
        </p:txBody>
      </p:sp>
    </p:spTree>
    <p:extLst>
      <p:ext uri="{BB962C8B-B14F-4D97-AF65-F5344CB8AC3E}">
        <p14:creationId xmlns:p14="http://schemas.microsoft.com/office/powerpoint/2010/main" val="65877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496D63BE-C81D-4A61-A300-B75474FF7530}" type="datetime1">
              <a:rPr lang="lv-LV" smtClean="0"/>
              <a:t>16.08.2021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58020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8C39F7A0-811B-4460-B0A8-720382D5146D}" type="datetime1">
              <a:rPr lang="lv-LV" smtClean="0"/>
              <a:t>16.08.2021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74146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04A19A58-BC5A-49C3-A4E5-C4AA76327DEF}" type="datetime1">
              <a:rPr lang="lv-LV" smtClean="0"/>
              <a:t>16.08.2021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346719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4753B5EF-750D-4644-9824-84525094593F}" type="datetime1">
              <a:rPr lang="lv-LV" smtClean="0"/>
              <a:t>16.08.2021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18342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C17F69-2985-4D52-94D9-251E528D05A3}" type="datetime1">
              <a:rPr lang="lv-LV" smtClean="0"/>
              <a:t>16.08.2021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271706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C029AD32-6FC0-4E9C-9B26-B4B9E8A0B23D}" type="datetime1">
              <a:rPr lang="lv-LV" smtClean="0"/>
              <a:t>16.08.2021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00093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BFE2A722-C131-43AB-8E90-2D442414AD8B}" type="datetime1">
              <a:rPr lang="lv-LV" smtClean="0"/>
              <a:t>16.08.2021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283055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F024D66E-E1E0-424D-BE38-37591B50688F}" type="datetime1">
              <a:rPr lang="lv-LV" smtClean="0"/>
              <a:t>16.08.2021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92433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F12F23-60C8-42C8-8608-6B75E6987F22}" type="datetime1">
              <a:rPr lang="lv-LV" smtClean="0"/>
              <a:t>16.08.2021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38269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FC45CA-BFDF-4D89-855C-3163FC0D467C}" type="datetime1">
              <a:rPr lang="lv-LV" smtClean="0"/>
              <a:t>16.08.2021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97519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D5F97C-8A96-4357-9D70-23C79811EC1A}" type="datetime1">
              <a:rPr lang="lv-LV" smtClean="0"/>
              <a:t>16.08.2021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A0DAF38-F59B-44BE-A4BA-1F0DF65E0B97}" type="slidenum">
              <a:rPr lang="lv-LV" smtClean="0"/>
              <a:t>‹#›</a:t>
            </a:fld>
            <a:endParaRPr lang="lv-LV"/>
          </a:p>
        </p:txBody>
      </p:sp>
    </p:spTree>
    <p:extLst>
      <p:ext uri="{BB962C8B-B14F-4D97-AF65-F5344CB8AC3E}">
        <p14:creationId xmlns:p14="http://schemas.microsoft.com/office/powerpoint/2010/main" val="160689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CBDF-CA16-4E01-8852-96AC395F6B85}" type="datetime1">
              <a:rPr lang="lv-LV" smtClean="0"/>
              <a:t>16.08.2021</a:t>
            </a:fld>
            <a:endParaRPr lang="lv-LV"/>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DAF38-F59B-44BE-A4BA-1F0DF65E0B97}" type="slidenum">
              <a:rPr lang="lv-LV" smtClean="0"/>
              <a:t>‹#›</a:t>
            </a:fld>
            <a:endParaRPr lang="lv-LV"/>
          </a:p>
        </p:txBody>
      </p:sp>
    </p:spTree>
    <p:extLst>
      <p:ext uri="{BB962C8B-B14F-4D97-AF65-F5344CB8AC3E}">
        <p14:creationId xmlns:p14="http://schemas.microsoft.com/office/powerpoint/2010/main" val="384166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google.com/search?rlz=1C1GCEA_enEE833EE833&amp;sxsrf=ALeKk023nraK7_5ZzVVisqK0chaZJ8Waww:1618490454953&amp;q=How+to+use+YouTube+for+beginners&amp;sa=X&amp;ved=2ahUKEwjz247looDwAhXOxIsKHRtQDQMQ1QIwGnoECCAQAQ&amp;biw=1440&amp;bih=732#kpvalbx=_ejR4YKS-OPHjrgSuo4joBQ14"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support.microsoft.com/en-us/office/sign-in-and-get-started-with-teams-6723dc43-dbc0-46e6-af49-8a2d1c5cb937"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help.instagram.com/" TargetMode="Externa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Socialiniai tinklai ir Interneto saugumas</a:t>
            </a:r>
            <a:endParaRPr lang="en-GB" dirty="0"/>
          </a:p>
        </p:txBody>
      </p:sp>
      <p:sp>
        <p:nvSpPr>
          <p:cNvPr id="3" name="Subtitle 2"/>
          <p:cNvSpPr>
            <a:spLocks noGrp="1"/>
          </p:cNvSpPr>
          <p:nvPr>
            <p:ph type="subTitle" idx="1"/>
          </p:nvPr>
        </p:nvSpPr>
        <p:spPr/>
        <p:txBody>
          <a:bodyPr/>
          <a:lstStyle/>
          <a:p>
            <a:endParaRPr lang="lv-LV" dirty="0"/>
          </a:p>
        </p:txBody>
      </p:sp>
      <p:grpSp>
        <p:nvGrpSpPr>
          <p:cNvPr id="4" name="Group 3"/>
          <p:cNvGrpSpPr/>
          <p:nvPr/>
        </p:nvGrpSpPr>
        <p:grpSpPr>
          <a:xfrm>
            <a:off x="894669" y="5257806"/>
            <a:ext cx="10331411" cy="1429431"/>
            <a:chOff x="894669" y="5257800"/>
            <a:chExt cx="10331411" cy="142943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69" y="5613082"/>
              <a:ext cx="1781175" cy="752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418" y="5613081"/>
              <a:ext cx="1781175" cy="7524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469" y="5613081"/>
              <a:ext cx="1781175" cy="7524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0520" y="5613081"/>
              <a:ext cx="1781175" cy="7524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8602" y="5257800"/>
              <a:ext cx="2277478" cy="1429430"/>
            </a:xfrm>
            <a:prstGeom prst="rect">
              <a:avLst/>
            </a:prstGeom>
          </p:spPr>
        </p:pic>
      </p:grpSp>
    </p:spTree>
    <p:extLst>
      <p:ext uri="{BB962C8B-B14F-4D97-AF65-F5344CB8AC3E}">
        <p14:creationId xmlns:p14="http://schemas.microsoft.com/office/powerpoint/2010/main" val="3129325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sz="half" idx="1"/>
          </p:nvPr>
        </p:nvSpPr>
        <p:spPr>
          <a:xfrm>
            <a:off x="604690" y="1690689"/>
            <a:ext cx="5415116" cy="4486275"/>
          </a:xfrm>
        </p:spPr>
        <p:txBody>
          <a:bodyPr>
            <a:normAutofit fontScale="92500" lnSpcReduction="10000"/>
          </a:bodyPr>
          <a:lstStyle/>
          <a:p>
            <a:pPr marL="0" indent="0">
              <a:buNone/>
            </a:pPr>
            <a:r>
              <a:rPr lang="et-EE" b="1" dirty="0" smtClean="0"/>
              <a:t>Kas yra TikTok</a:t>
            </a:r>
            <a:endParaRPr lang="et-EE" b="1" dirty="0" smtClean="0"/>
          </a:p>
          <a:p>
            <a:pPr marL="0" indent="0">
              <a:buNone/>
            </a:pPr>
            <a:endParaRPr lang="et-EE" b="1" dirty="0" smtClean="0"/>
          </a:p>
          <a:p>
            <a:pPr fontAlgn="base"/>
            <a:r>
              <a:rPr lang="lt-LT" dirty="0" smtClean="0"/>
              <a:t>Vaizdo įrašų kanalai</a:t>
            </a:r>
            <a:endParaRPr lang="en-US" dirty="0"/>
          </a:p>
          <a:p>
            <a:pPr fontAlgn="base"/>
            <a:r>
              <a:rPr lang="lt-LT" dirty="0" smtClean="0"/>
              <a:t>Patinka, komentuoja arba dalijasi patinkančiais vaizdo įrašais</a:t>
            </a:r>
            <a:endParaRPr lang="en-US" dirty="0"/>
          </a:p>
          <a:p>
            <a:pPr fontAlgn="base"/>
            <a:r>
              <a:rPr lang="lt-LT" dirty="0" smtClean="0"/>
              <a:t>Ieškoti vaizdo įrašus</a:t>
            </a:r>
            <a:endParaRPr lang="en-US" dirty="0"/>
          </a:p>
          <a:p>
            <a:pPr fontAlgn="base"/>
            <a:r>
              <a:rPr lang="lt-LT" dirty="0" smtClean="0"/>
              <a:t>Sekti patinkančius kūrėjus</a:t>
            </a:r>
            <a:endParaRPr lang="et-EE" dirty="0" smtClean="0"/>
          </a:p>
          <a:p>
            <a:pPr fontAlgn="base"/>
            <a:r>
              <a:rPr lang="lt-LT" dirty="0" smtClean="0"/>
              <a:t>Įrašyti </a:t>
            </a:r>
            <a:r>
              <a:rPr lang="lt-LT" dirty="0" err="1" smtClean="0"/>
              <a:t>video</a:t>
            </a:r>
            <a:endParaRPr lang="en-US" dirty="0"/>
          </a:p>
          <a:p>
            <a:pPr fontAlgn="base"/>
            <a:r>
              <a:rPr lang="lt-LT" dirty="0" err="1" smtClean="0"/>
              <a:t>Benradarbiauti</a:t>
            </a:r>
            <a:r>
              <a:rPr lang="lt-LT" dirty="0" smtClean="0"/>
              <a:t> su kitais kūrėjais</a:t>
            </a:r>
            <a:endParaRPr lang="en-US" dirty="0"/>
          </a:p>
          <a:p>
            <a:pPr fontAlgn="base"/>
            <a:r>
              <a:rPr lang="lt-LT" dirty="0" smtClean="0"/>
              <a:t>Dalyvauti </a:t>
            </a:r>
            <a:r>
              <a:rPr lang="lt-LT" dirty="0" err="1" smtClean="0"/>
              <a:t>iššukiuose</a:t>
            </a:r>
            <a:endParaRPr lang="en-US" dirty="0"/>
          </a:p>
          <a:p>
            <a:pPr marL="0" indent="0">
              <a:buNone/>
            </a:pPr>
            <a:endParaRPr lang="et-EE" dirty="0"/>
          </a:p>
        </p:txBody>
      </p:sp>
      <p:sp>
        <p:nvSpPr>
          <p:cNvPr id="5" name="Slaidinumbri kohatäide 4"/>
          <p:cNvSpPr>
            <a:spLocks noGrp="1"/>
          </p:cNvSpPr>
          <p:nvPr>
            <p:ph type="sldNum" sz="quarter" idx="12"/>
          </p:nvPr>
        </p:nvSpPr>
        <p:spPr/>
        <p:txBody>
          <a:bodyPr/>
          <a:lstStyle/>
          <a:p>
            <a:fld id="{3A0DAF38-F59B-44BE-A4BA-1F0DF65E0B97}" type="slidenum">
              <a:rPr lang="lv-LV" smtClean="0"/>
              <a:t>10</a:t>
            </a:fld>
            <a:endParaRPr lang="lv-LV"/>
          </a:p>
        </p:txBody>
      </p:sp>
      <p:pic>
        <p:nvPicPr>
          <p:cNvPr id="12" name="Sisu kohatäide 11"/>
          <p:cNvPicPr>
            <a:picLocks noGrp="1" noChangeAspect="1"/>
          </p:cNvPicPr>
          <p:nvPr>
            <p:ph sz="half" idx="2"/>
          </p:nvPr>
        </p:nvPicPr>
        <p:blipFill>
          <a:blip r:embed="rId3"/>
          <a:stretch>
            <a:fillRect/>
          </a:stretch>
        </p:blipFill>
        <p:spPr>
          <a:xfrm>
            <a:off x="6019806" y="823120"/>
            <a:ext cx="5536316" cy="3110707"/>
          </a:xfrm>
          <a:prstGeom prst="rect">
            <a:avLst/>
          </a:prstGeom>
        </p:spPr>
      </p:pic>
      <p:pic>
        <p:nvPicPr>
          <p:cNvPr id="11" name="Pilt 10"/>
          <p:cNvPicPr>
            <a:picLocks noChangeAspect="1"/>
          </p:cNvPicPr>
          <p:nvPr/>
        </p:nvPicPr>
        <p:blipFill rotWithShape="1">
          <a:blip r:embed="rId4"/>
          <a:srcRect t="24775" b="22868"/>
          <a:stretch/>
        </p:blipFill>
        <p:spPr>
          <a:xfrm>
            <a:off x="494071" y="221225"/>
            <a:ext cx="3561736" cy="1268363"/>
          </a:xfrm>
          <a:prstGeom prst="rect">
            <a:avLst/>
          </a:prstGeom>
        </p:spPr>
      </p:pic>
      <p:sp>
        <p:nvSpPr>
          <p:cNvPr id="14" name="TextBox 13"/>
          <p:cNvSpPr txBox="1"/>
          <p:nvPr/>
        </p:nvSpPr>
        <p:spPr>
          <a:xfrm>
            <a:off x="6019806" y="4468768"/>
            <a:ext cx="5536316" cy="1569660"/>
          </a:xfrm>
          <a:prstGeom prst="rect">
            <a:avLst/>
          </a:prstGeom>
          <a:noFill/>
        </p:spPr>
        <p:txBody>
          <a:bodyPr wrap="square" rtlCol="0">
            <a:spAutoFit/>
          </a:bodyPr>
          <a:lstStyle/>
          <a:p>
            <a:r>
              <a:rPr lang="et-EE" sz="2400" b="1" dirty="0" err="1"/>
              <a:t>TikTok</a:t>
            </a:r>
            <a:r>
              <a:rPr lang="et-EE" sz="2400" b="1" dirty="0"/>
              <a:t> 101</a:t>
            </a:r>
          </a:p>
          <a:p>
            <a:pPr marL="285744" indent="-285744">
              <a:buFont typeface="Arial" panose="020B0604020202020204" pitchFamily="34" charset="0"/>
              <a:buChar char="•"/>
            </a:pPr>
            <a:r>
              <a:rPr lang="lt-LT" sz="2400" dirty="0" smtClean="0"/>
              <a:t>Susikurti paskyra </a:t>
            </a:r>
            <a:r>
              <a:rPr lang="lt-LT" sz="2400" dirty="0" err="1" smtClean="0"/>
              <a:t>TikToke</a:t>
            </a:r>
            <a:endParaRPr lang="et-EE" sz="2400" dirty="0"/>
          </a:p>
          <a:p>
            <a:pPr marL="285744" indent="-285744">
              <a:buFont typeface="Arial" panose="020B0604020202020204" pitchFamily="34" charset="0"/>
              <a:buChar char="•"/>
            </a:pPr>
            <a:r>
              <a:rPr lang="et-EE" sz="2400" dirty="0" smtClean="0"/>
              <a:t>Naudotis TikToku</a:t>
            </a:r>
            <a:endParaRPr lang="et-EE" sz="2400" dirty="0"/>
          </a:p>
          <a:p>
            <a:pPr marL="285744" indent="-285744">
              <a:buFont typeface="Arial" panose="020B0604020202020204" pitchFamily="34" charset="0"/>
              <a:buChar char="•"/>
            </a:pPr>
            <a:r>
              <a:rPr lang="et-EE" sz="2400" dirty="0" smtClean="0"/>
              <a:t>Privatumas ir sauga</a:t>
            </a:r>
            <a:endParaRPr lang="et-EE" sz="2400" dirty="0"/>
          </a:p>
        </p:txBody>
      </p:sp>
    </p:spTree>
    <p:extLst>
      <p:ext uri="{BB962C8B-B14F-4D97-AF65-F5344CB8AC3E}">
        <p14:creationId xmlns:p14="http://schemas.microsoft.com/office/powerpoint/2010/main" val="174603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i 1"/>
          <p:cNvSpPr>
            <a:spLocks noGrp="1"/>
          </p:cNvSpPr>
          <p:nvPr>
            <p:ph type="title"/>
          </p:nvPr>
        </p:nvSpPr>
        <p:spPr>
          <a:xfrm>
            <a:off x="1988575" y="365125"/>
            <a:ext cx="5181600" cy="1325563"/>
          </a:xfrm>
        </p:spPr>
        <p:txBody>
          <a:bodyPr/>
          <a:lstStyle/>
          <a:p>
            <a:r>
              <a:rPr lang="et-EE" dirty="0" smtClean="0"/>
              <a:t>Twitter</a:t>
            </a:r>
            <a:endParaRPr lang="et-EE" dirty="0"/>
          </a:p>
        </p:txBody>
      </p:sp>
      <p:sp>
        <p:nvSpPr>
          <p:cNvPr id="7" name="Sisu kohatäide 6"/>
          <p:cNvSpPr>
            <a:spLocks noGrp="1"/>
          </p:cNvSpPr>
          <p:nvPr>
            <p:ph sz="half" idx="1"/>
          </p:nvPr>
        </p:nvSpPr>
        <p:spPr>
          <a:xfrm>
            <a:off x="7659072" y="4291783"/>
            <a:ext cx="4212000" cy="2247131"/>
          </a:xfrm>
        </p:spPr>
        <p:txBody>
          <a:bodyPr>
            <a:noAutofit/>
          </a:bodyPr>
          <a:lstStyle/>
          <a:p>
            <a:pPr marL="0" indent="0">
              <a:buNone/>
            </a:pPr>
            <a:r>
              <a:rPr lang="et-EE" sz="2400" b="1" dirty="0"/>
              <a:t>Twitter 101</a:t>
            </a:r>
          </a:p>
          <a:p>
            <a:r>
              <a:rPr lang="lt-LT" sz="1800" dirty="0"/>
              <a:t>Nustatykite savo „</a:t>
            </a:r>
            <a:r>
              <a:rPr lang="lt-LT" sz="1800" dirty="0" err="1"/>
              <a:t>Twitter</a:t>
            </a:r>
            <a:r>
              <a:rPr lang="lt-LT" sz="1800" dirty="0"/>
              <a:t>“ paskyrą</a:t>
            </a:r>
          </a:p>
          <a:p>
            <a:r>
              <a:rPr lang="lt-LT" sz="1800" dirty="0"/>
              <a:t>Raskite kelią į „</a:t>
            </a:r>
            <a:r>
              <a:rPr lang="lt-LT" sz="1800" dirty="0" err="1"/>
              <a:t>Twitter</a:t>
            </a:r>
            <a:r>
              <a:rPr lang="lt-LT" sz="1800" dirty="0"/>
              <a:t>“</a:t>
            </a:r>
          </a:p>
          <a:p>
            <a:r>
              <a:rPr lang="lt-LT" sz="1800" dirty="0"/>
              <a:t>„</a:t>
            </a:r>
            <a:r>
              <a:rPr lang="lt-LT" sz="1800" dirty="0" err="1"/>
              <a:t>Twitter</a:t>
            </a:r>
            <a:r>
              <a:rPr lang="lt-LT" sz="1800" dirty="0"/>
              <a:t>“ kalbų vadovas</a:t>
            </a:r>
          </a:p>
          <a:p>
            <a:r>
              <a:rPr lang="lt-LT" sz="1800" dirty="0"/>
              <a:t>Būkite saugūs „</a:t>
            </a:r>
            <a:r>
              <a:rPr lang="lt-LT" sz="1800" dirty="0" err="1"/>
              <a:t>Twitter</a:t>
            </a:r>
            <a:r>
              <a:rPr lang="lt-LT" sz="1800" dirty="0"/>
              <a:t>“</a:t>
            </a:r>
          </a:p>
        </p:txBody>
      </p:sp>
      <p:pic>
        <p:nvPicPr>
          <p:cNvPr id="4098" name="Picture 2" descr="Twitter Profile 2018 | Search by Muzli"/>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659072" y="600875"/>
            <a:ext cx="3554875" cy="3200967"/>
          </a:xfrm>
          <a:prstGeom prst="rect">
            <a:avLst/>
          </a:prstGeom>
          <a:noFill/>
          <a:extLst>
            <a:ext uri="{909E8E84-426E-40DD-AFC4-6F175D3DCCD1}">
              <a14:hiddenFill xmlns:a14="http://schemas.microsoft.com/office/drawing/2010/main">
                <a:solidFill>
                  <a:srgbClr val="FFFFFF"/>
                </a:solidFill>
              </a14:hiddenFill>
            </a:ext>
          </a:extLst>
        </p:spPr>
      </p:pic>
      <p:sp>
        <p:nvSpPr>
          <p:cNvPr id="5" name="Slaidinumbri kohatäide 4"/>
          <p:cNvSpPr>
            <a:spLocks noGrp="1"/>
          </p:cNvSpPr>
          <p:nvPr>
            <p:ph type="sldNum" sz="quarter" idx="12"/>
          </p:nvPr>
        </p:nvSpPr>
        <p:spPr/>
        <p:txBody>
          <a:bodyPr/>
          <a:lstStyle/>
          <a:p>
            <a:fld id="{3A0DAF38-F59B-44BE-A4BA-1F0DF65E0B97}" type="slidenum">
              <a:rPr lang="lv-LV" smtClean="0"/>
              <a:t>11</a:t>
            </a:fld>
            <a:endParaRPr lang="lv-LV"/>
          </a:p>
        </p:txBody>
      </p:sp>
      <p:pic>
        <p:nvPicPr>
          <p:cNvPr id="6" name="Pilt 5"/>
          <p:cNvPicPr>
            <a:picLocks noChangeAspect="1"/>
          </p:cNvPicPr>
          <p:nvPr/>
        </p:nvPicPr>
        <p:blipFill>
          <a:blip r:embed="rId5"/>
          <a:stretch>
            <a:fillRect/>
          </a:stretch>
        </p:blipFill>
        <p:spPr>
          <a:xfrm>
            <a:off x="838206" y="600870"/>
            <a:ext cx="952500" cy="771525"/>
          </a:xfrm>
          <a:prstGeom prst="rect">
            <a:avLst/>
          </a:prstGeom>
        </p:spPr>
      </p:pic>
      <p:sp>
        <p:nvSpPr>
          <p:cNvPr id="8" name="Ristkülik 7"/>
          <p:cNvSpPr/>
          <p:nvPr/>
        </p:nvSpPr>
        <p:spPr>
          <a:xfrm>
            <a:off x="658763" y="1881199"/>
            <a:ext cx="6096000" cy="3785652"/>
          </a:xfrm>
          <a:prstGeom prst="rect">
            <a:avLst/>
          </a:prstGeom>
        </p:spPr>
        <p:txBody>
          <a:bodyPr>
            <a:spAutoFit/>
          </a:bodyPr>
          <a:lstStyle/>
          <a:p>
            <a:r>
              <a:rPr lang="en-US" sz="2400" b="1" dirty="0"/>
              <a:t>Twitter </a:t>
            </a:r>
            <a:r>
              <a:rPr lang="lt-LT" sz="2400" b="1" dirty="0" smtClean="0"/>
              <a:t>leidžia taip padaryti</a:t>
            </a:r>
            <a:r>
              <a:rPr lang="en-US" sz="2400" b="1" dirty="0" smtClean="0"/>
              <a:t>:</a:t>
            </a:r>
            <a:endParaRPr lang="et-EE" sz="2400" b="1" dirty="0"/>
          </a:p>
          <a:p>
            <a:endParaRPr lang="en-US" b="1" dirty="0"/>
          </a:p>
          <a:p>
            <a:pPr marL="285750" indent="-285750">
              <a:buFont typeface="Arial" panose="020B0604020202020204" pitchFamily="34" charset="0"/>
              <a:buChar char="•"/>
            </a:pPr>
            <a:r>
              <a:rPr lang="lt-LT" dirty="0"/>
              <a:t>Greitai pasiekite daugybę žmonių per „</a:t>
            </a:r>
            <a:r>
              <a:rPr lang="lt-LT" dirty="0" err="1"/>
              <a:t>tweets</a:t>
            </a:r>
            <a:r>
              <a:rPr lang="lt-LT" dirty="0"/>
              <a:t>“ ir „</a:t>
            </a:r>
            <a:r>
              <a:rPr lang="lt-LT" dirty="0" err="1"/>
              <a:t>retweets</a:t>
            </a:r>
            <a:r>
              <a:rPr lang="lt-LT" dirty="0"/>
              <a:t>“</a:t>
            </a:r>
          </a:p>
          <a:p>
            <a:pPr marL="285750" indent="-285750">
              <a:buFont typeface="Arial" panose="020B0604020202020204" pitchFamily="34" charset="0"/>
              <a:buChar char="•"/>
            </a:pPr>
            <a:r>
              <a:rPr lang="lt-LT" dirty="0"/>
              <a:t>Kurkite santykius su kitais pasekėjais</a:t>
            </a:r>
          </a:p>
          <a:p>
            <a:pPr marL="285744" indent="-285744">
              <a:buFont typeface="Arial" panose="020B0604020202020204" pitchFamily="34" charset="0"/>
              <a:buChar char="•"/>
            </a:pPr>
            <a:r>
              <a:rPr lang="lt-LT" dirty="0"/>
              <a:t>Sekite naujausias naujienas ir įvykius ir akimirksniu pasidalykite jais su </a:t>
            </a:r>
            <a:r>
              <a:rPr lang="lt-LT" dirty="0" smtClean="0"/>
              <a:t>kitais</a:t>
            </a:r>
            <a:endParaRPr lang="en-US" dirty="0"/>
          </a:p>
          <a:p>
            <a:pPr marL="285744" indent="-285744">
              <a:buFont typeface="Arial" panose="020B0604020202020204" pitchFamily="34" charset="0"/>
              <a:buChar char="•"/>
            </a:pPr>
            <a:r>
              <a:rPr lang="lt-LT" dirty="0"/>
              <a:t>Pasiekite naujas auditorijas </a:t>
            </a:r>
            <a:endParaRPr lang="lt-LT" dirty="0" smtClean="0"/>
          </a:p>
          <a:p>
            <a:pPr marL="285750" indent="-285750">
              <a:buFont typeface="Arial" panose="020B0604020202020204" pitchFamily="34" charset="0"/>
              <a:buChar char="•"/>
            </a:pPr>
            <a:r>
              <a:rPr lang="lt-LT" dirty="0"/>
              <a:t>Ieškokite atsiliepimų apie savo darbą ir duokite atsiliepimus kitiems</a:t>
            </a:r>
          </a:p>
          <a:p>
            <a:pPr marL="285750" indent="-285750">
              <a:buFont typeface="Arial" panose="020B0604020202020204" pitchFamily="34" charset="0"/>
              <a:buChar char="•"/>
            </a:pPr>
            <a:r>
              <a:rPr lang="lt-LT" dirty="0" smtClean="0"/>
              <a:t>Sekite </a:t>
            </a:r>
            <a:r>
              <a:rPr lang="lt-LT" dirty="0"/>
              <a:t>ir prisidėkite prie diskusijų apie įvykius, pavyzdžiui, konferencijas, kuriose negalite dalyvauti asmeniškai</a:t>
            </a:r>
          </a:p>
          <a:p>
            <a:pPr marL="285744" indent="-285744">
              <a:buFont typeface="Arial" panose="020B0604020202020204" pitchFamily="34" charset="0"/>
              <a:buChar char="•"/>
            </a:pPr>
            <a:r>
              <a:rPr lang="lt-LT" dirty="0"/>
              <a:t>Išreikškite, kas esate kaip žmogus</a:t>
            </a:r>
          </a:p>
          <a:p>
            <a:endParaRPr lang="en-US" dirty="0"/>
          </a:p>
        </p:txBody>
      </p:sp>
    </p:spTree>
    <p:extLst>
      <p:ext uri="{BB962C8B-B14F-4D97-AF65-F5344CB8AC3E}">
        <p14:creationId xmlns:p14="http://schemas.microsoft.com/office/powerpoint/2010/main" val="19109896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descr="Aplicaciones interesantes para este 2016 – Droid Panic"/>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09600" y="260030"/>
            <a:ext cx="4018723" cy="1430665"/>
          </a:xfrm>
        </p:spPr>
      </p:pic>
      <p:sp>
        <p:nvSpPr>
          <p:cNvPr id="4" name="Sisu kohatäide 3"/>
          <p:cNvSpPr>
            <a:spLocks noGrp="1"/>
          </p:cNvSpPr>
          <p:nvPr>
            <p:ph sz="half" idx="2"/>
          </p:nvPr>
        </p:nvSpPr>
        <p:spPr>
          <a:xfrm>
            <a:off x="858085" y="2005018"/>
            <a:ext cx="4972879" cy="3521145"/>
          </a:xfrm>
        </p:spPr>
        <p:txBody>
          <a:bodyPr>
            <a:normAutofit fontScale="85000" lnSpcReduction="20000"/>
          </a:bodyPr>
          <a:lstStyle/>
          <a:p>
            <a:pPr marL="0" indent="0">
              <a:buNone/>
            </a:pPr>
            <a:r>
              <a:rPr lang="et-EE" b="1" dirty="0" smtClean="0"/>
              <a:t>Kas yra WhatsApp</a:t>
            </a:r>
            <a:r>
              <a:rPr lang="et-EE" b="1" dirty="0" smtClean="0"/>
              <a:t>?</a:t>
            </a:r>
          </a:p>
          <a:p>
            <a:pPr marL="0" indent="0">
              <a:buNone/>
            </a:pPr>
            <a:endParaRPr lang="et-EE" dirty="0" smtClean="0"/>
          </a:p>
          <a:p>
            <a:r>
              <a:rPr lang="lt-LT" dirty="0"/>
              <a:t>Tai pranešimų programa, panaši į jūsų telefono tekstinius pranešimus</a:t>
            </a:r>
          </a:p>
          <a:p>
            <a:r>
              <a:rPr lang="lt-LT" dirty="0"/>
              <a:t>Taip pat galite skambinti programoje</a:t>
            </a:r>
          </a:p>
          <a:p>
            <a:r>
              <a:rPr lang="lt-LT" dirty="0"/>
              <a:t>Galite siųsti ir gauti nuotraukas ir vaizdo įrašus</a:t>
            </a:r>
          </a:p>
          <a:p>
            <a:r>
              <a:rPr lang="lt-LT" dirty="0"/>
              <a:t>„</a:t>
            </a:r>
            <a:r>
              <a:rPr lang="lt-LT" dirty="0" err="1"/>
              <a:t>Whatsapp</a:t>
            </a:r>
            <a:r>
              <a:rPr lang="lt-LT" dirty="0"/>
              <a:t>“ galite atsisiųsti iš „</a:t>
            </a:r>
            <a:r>
              <a:rPr lang="lt-LT" dirty="0" err="1"/>
              <a:t>Android</a:t>
            </a:r>
            <a:r>
              <a:rPr lang="lt-LT" dirty="0"/>
              <a:t>“ skirtos „</a:t>
            </a:r>
            <a:r>
              <a:rPr lang="lt-LT" dirty="0" err="1"/>
              <a:t>App</a:t>
            </a:r>
            <a:r>
              <a:rPr lang="lt-LT" dirty="0"/>
              <a:t> </a:t>
            </a:r>
            <a:r>
              <a:rPr lang="lt-LT" dirty="0" err="1"/>
              <a:t>Store</a:t>
            </a:r>
            <a:r>
              <a:rPr lang="lt-LT" dirty="0"/>
              <a:t>“ arba „Google </a:t>
            </a:r>
            <a:r>
              <a:rPr lang="lt-LT" dirty="0" err="1"/>
              <a:t>Play</a:t>
            </a:r>
            <a:r>
              <a:rPr lang="lt-LT" dirty="0"/>
              <a:t>“ parduotuvės</a:t>
            </a:r>
          </a:p>
          <a:p>
            <a:endParaRPr lang="lt-LT" dirty="0"/>
          </a:p>
        </p:txBody>
      </p:sp>
      <p:sp>
        <p:nvSpPr>
          <p:cNvPr id="5" name="Slaidinumbri kohatäide 4"/>
          <p:cNvSpPr>
            <a:spLocks noGrp="1"/>
          </p:cNvSpPr>
          <p:nvPr>
            <p:ph type="sldNum" sz="quarter" idx="12"/>
          </p:nvPr>
        </p:nvSpPr>
        <p:spPr/>
        <p:txBody>
          <a:bodyPr/>
          <a:lstStyle/>
          <a:p>
            <a:fld id="{3A0DAF38-F59B-44BE-A4BA-1F0DF65E0B97}" type="slidenum">
              <a:rPr lang="lv-LV" smtClean="0"/>
              <a:t>12</a:t>
            </a:fld>
            <a:endParaRPr lang="lv-LV"/>
          </a:p>
        </p:txBody>
      </p:sp>
      <p:pic>
        <p:nvPicPr>
          <p:cNvPr id="9" name="Pilt 8" descr="What WhatsApp Is and How Its Messaging Works | TechBoomers"/>
          <p:cNvPicPr>
            <a:picLocks noChangeAspect="1"/>
          </p:cNvPicPr>
          <p:nvPr/>
        </p:nvPicPr>
        <p:blipFill rotWithShape="1">
          <a:blip r:embed="rId4">
            <a:extLst>
              <a:ext uri="{28A0092B-C50C-407E-A947-70E740481C1C}">
                <a14:useLocalDpi xmlns:a14="http://schemas.microsoft.com/office/drawing/2010/main" val="0"/>
              </a:ext>
            </a:extLst>
          </a:blip>
          <a:srcRect t="13529"/>
          <a:stretch/>
        </p:blipFill>
        <p:spPr>
          <a:xfrm>
            <a:off x="7096770" y="6"/>
            <a:ext cx="4413919" cy="6858001"/>
          </a:xfrm>
          <a:prstGeom prst="rect">
            <a:avLst/>
          </a:prstGeom>
        </p:spPr>
      </p:pic>
      <p:sp>
        <p:nvSpPr>
          <p:cNvPr id="10" name="TextBox 9"/>
          <p:cNvSpPr txBox="1"/>
          <p:nvPr/>
        </p:nvSpPr>
        <p:spPr>
          <a:xfrm>
            <a:off x="954748" y="5526163"/>
            <a:ext cx="5244353" cy="830997"/>
          </a:xfrm>
          <a:prstGeom prst="rect">
            <a:avLst/>
          </a:prstGeom>
          <a:noFill/>
        </p:spPr>
        <p:txBody>
          <a:bodyPr wrap="square" rtlCol="0">
            <a:spAutoFit/>
          </a:bodyPr>
          <a:lstStyle/>
          <a:p>
            <a:r>
              <a:rPr lang="et-EE" sz="2400" b="1" dirty="0" err="1"/>
              <a:t>WhatsApp</a:t>
            </a:r>
            <a:r>
              <a:rPr lang="et-EE" sz="2400" b="1" dirty="0"/>
              <a:t> 101</a:t>
            </a:r>
          </a:p>
          <a:p>
            <a:pPr marL="285744" indent="-285744">
              <a:buFont typeface="Arial" panose="020B0604020202020204" pitchFamily="34" charset="0"/>
              <a:buChar char="•"/>
            </a:pPr>
            <a:r>
              <a:rPr lang="et-EE" sz="2400" dirty="0" smtClean="0"/>
              <a:t>Kaip nustatyti ir naudoti WhatsApp</a:t>
            </a:r>
            <a:endParaRPr lang="et-EE" sz="2400" dirty="0"/>
          </a:p>
        </p:txBody>
      </p:sp>
    </p:spTree>
    <p:extLst>
      <p:ext uri="{BB962C8B-B14F-4D97-AF65-F5344CB8AC3E}">
        <p14:creationId xmlns:p14="http://schemas.microsoft.com/office/powerpoint/2010/main" val="2933186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58079" y="246582"/>
            <a:ext cx="2289064" cy="1430665"/>
          </a:xfrm>
        </p:spPr>
      </p:pic>
      <p:sp>
        <p:nvSpPr>
          <p:cNvPr id="4" name="Sisu kohatäide 3"/>
          <p:cNvSpPr>
            <a:spLocks noGrp="1"/>
          </p:cNvSpPr>
          <p:nvPr>
            <p:ph sz="half" idx="2"/>
          </p:nvPr>
        </p:nvSpPr>
        <p:spPr>
          <a:xfrm>
            <a:off x="858085" y="2005012"/>
            <a:ext cx="4972879" cy="3185555"/>
          </a:xfrm>
        </p:spPr>
        <p:txBody>
          <a:bodyPr>
            <a:normAutofit fontScale="70000" lnSpcReduction="20000"/>
          </a:bodyPr>
          <a:lstStyle/>
          <a:p>
            <a:pPr marL="0" indent="0">
              <a:buNone/>
            </a:pPr>
            <a:r>
              <a:rPr lang="et-EE" b="1" dirty="0" smtClean="0"/>
              <a:t>Kas yra </a:t>
            </a:r>
            <a:r>
              <a:rPr lang="et-EE" b="1" dirty="0" smtClean="0"/>
              <a:t>Viber?</a:t>
            </a:r>
          </a:p>
          <a:p>
            <a:r>
              <a:rPr lang="lt-LT" dirty="0"/>
              <a:t>Nemokami balso/vaizdo skambučiai, siųskite tekstus, paveikslėlius ir vaizdo pranešimus visiems savo kontaktams, kurie įdiegė programą</a:t>
            </a:r>
          </a:p>
          <a:p>
            <a:r>
              <a:rPr lang="lt-LT" dirty="0"/>
              <a:t>Skirtumas nuo „</a:t>
            </a:r>
            <a:r>
              <a:rPr lang="lt-LT" dirty="0" err="1"/>
              <a:t>WhatsApp</a:t>
            </a:r>
            <a:r>
              <a:rPr lang="lt-LT" dirty="0"/>
              <a:t>“: „</a:t>
            </a:r>
            <a:r>
              <a:rPr lang="lt-LT" dirty="0" err="1"/>
              <a:t>Viber</a:t>
            </a:r>
            <a:r>
              <a:rPr lang="lt-LT" dirty="0"/>
              <a:t> </a:t>
            </a:r>
            <a:r>
              <a:rPr lang="lt-LT" dirty="0" err="1"/>
              <a:t>Out</a:t>
            </a:r>
            <a:r>
              <a:rPr lang="lt-LT" dirty="0"/>
              <a:t>“ parinktis leidžia skambinti bet kuriuo fiksuotojo ar mobiliojo telefono numeriu (už mokestį)</a:t>
            </a:r>
          </a:p>
          <a:p>
            <a:r>
              <a:rPr lang="lt-LT" dirty="0"/>
              <a:t>Stalinį ar mobilųjį „</a:t>
            </a:r>
            <a:r>
              <a:rPr lang="lt-LT" dirty="0" err="1"/>
              <a:t>Viber</a:t>
            </a:r>
            <a:r>
              <a:rPr lang="lt-LT" dirty="0"/>
              <a:t>“ galite atsisiųsti iš „</a:t>
            </a:r>
            <a:r>
              <a:rPr lang="lt-LT" dirty="0" err="1"/>
              <a:t>Android</a:t>
            </a:r>
            <a:r>
              <a:rPr lang="lt-LT" dirty="0"/>
              <a:t>“ skirtos „</a:t>
            </a:r>
            <a:r>
              <a:rPr lang="lt-LT" dirty="0" err="1"/>
              <a:t>App</a:t>
            </a:r>
            <a:r>
              <a:rPr lang="lt-LT" dirty="0"/>
              <a:t> </a:t>
            </a:r>
            <a:r>
              <a:rPr lang="lt-LT" dirty="0" err="1"/>
              <a:t>Store</a:t>
            </a:r>
            <a:r>
              <a:rPr lang="lt-LT" dirty="0"/>
              <a:t>“ arba „Google </a:t>
            </a:r>
            <a:r>
              <a:rPr lang="lt-LT" dirty="0" err="1"/>
              <a:t>Play</a:t>
            </a:r>
            <a:r>
              <a:rPr lang="lt-LT" dirty="0"/>
              <a:t>“ parduotuvės</a:t>
            </a:r>
          </a:p>
          <a:p>
            <a:endParaRPr lang="lt-LT" dirty="0"/>
          </a:p>
        </p:txBody>
      </p:sp>
      <p:sp>
        <p:nvSpPr>
          <p:cNvPr id="5" name="Slaidinumbri kohatäide 4"/>
          <p:cNvSpPr>
            <a:spLocks noGrp="1"/>
          </p:cNvSpPr>
          <p:nvPr>
            <p:ph type="sldNum" sz="quarter" idx="12"/>
          </p:nvPr>
        </p:nvSpPr>
        <p:spPr/>
        <p:txBody>
          <a:bodyPr/>
          <a:lstStyle/>
          <a:p>
            <a:fld id="{3A0DAF38-F59B-44BE-A4BA-1F0DF65E0B97}" type="slidenum">
              <a:rPr lang="lv-LV" smtClean="0"/>
              <a:t>13</a:t>
            </a:fld>
            <a:endParaRPr lang="lv-LV"/>
          </a:p>
        </p:txBody>
      </p:sp>
      <p:sp>
        <p:nvSpPr>
          <p:cNvPr id="10" name="TextBox 9"/>
          <p:cNvSpPr txBox="1"/>
          <p:nvPr/>
        </p:nvSpPr>
        <p:spPr>
          <a:xfrm>
            <a:off x="948410" y="5237852"/>
            <a:ext cx="5062645" cy="1446550"/>
          </a:xfrm>
          <a:prstGeom prst="rect">
            <a:avLst/>
          </a:prstGeom>
          <a:noFill/>
        </p:spPr>
        <p:txBody>
          <a:bodyPr wrap="square" rtlCol="0">
            <a:spAutoFit/>
          </a:bodyPr>
          <a:lstStyle/>
          <a:p>
            <a:r>
              <a:rPr lang="et-EE" sz="2200" b="1" dirty="0" err="1"/>
              <a:t>Viber</a:t>
            </a:r>
            <a:r>
              <a:rPr lang="et-EE" sz="2200" b="1" dirty="0"/>
              <a:t> 101</a:t>
            </a:r>
          </a:p>
          <a:p>
            <a:pPr marL="285744" indent="-285744">
              <a:buFont typeface="Arial" panose="020B0604020202020204" pitchFamily="34" charset="0"/>
              <a:buChar char="•"/>
            </a:pPr>
            <a:r>
              <a:rPr lang="lt-LT" sz="2200" dirty="0" smtClean="0"/>
              <a:t>Nustatykite „</a:t>
            </a:r>
            <a:r>
              <a:rPr lang="lt-LT" sz="2200" dirty="0" err="1" smtClean="0"/>
              <a:t>Viber</a:t>
            </a:r>
            <a:r>
              <a:rPr lang="lt-LT" sz="2200" dirty="0" smtClean="0"/>
              <a:t>“ savo telefone</a:t>
            </a:r>
            <a:endParaRPr lang="et-EE" sz="2200" dirty="0"/>
          </a:p>
          <a:p>
            <a:pPr marL="285744" indent="-285744">
              <a:buFont typeface="Arial" panose="020B0604020202020204" pitchFamily="34" charset="0"/>
              <a:buChar char="•"/>
            </a:pPr>
            <a:r>
              <a:rPr lang="et-EE" sz="2200" dirty="0" smtClean="0"/>
              <a:t>Kas yra Viber Out</a:t>
            </a:r>
            <a:endParaRPr lang="et-EE" sz="2200" dirty="0"/>
          </a:p>
          <a:p>
            <a:pPr marL="285744" indent="-285744">
              <a:buFont typeface="Arial" panose="020B0604020202020204" pitchFamily="34" charset="0"/>
              <a:buChar char="•"/>
            </a:pPr>
            <a:r>
              <a:rPr lang="lt-LT" sz="2200" dirty="0" err="1" smtClean="0"/>
              <a:t>Viber</a:t>
            </a:r>
            <a:r>
              <a:rPr lang="lt-LT" sz="2200" dirty="0" smtClean="0"/>
              <a:t> paskyros saugumas ir šifravimas</a:t>
            </a:r>
            <a:endParaRPr lang="en-US" sz="2200" dirty="0"/>
          </a:p>
        </p:txBody>
      </p:sp>
      <p:pic>
        <p:nvPicPr>
          <p:cNvPr id="2" name="Pilt 1"/>
          <p:cNvPicPr>
            <a:picLocks noChangeAspect="1"/>
          </p:cNvPicPr>
          <p:nvPr/>
        </p:nvPicPr>
        <p:blipFill>
          <a:blip r:embed="rId4"/>
          <a:stretch>
            <a:fillRect/>
          </a:stretch>
        </p:blipFill>
        <p:spPr>
          <a:xfrm>
            <a:off x="6638931" y="1193806"/>
            <a:ext cx="4857751" cy="5162551"/>
          </a:xfrm>
          <a:prstGeom prst="rect">
            <a:avLst/>
          </a:prstGeom>
        </p:spPr>
      </p:pic>
    </p:spTree>
    <p:extLst>
      <p:ext uri="{BB962C8B-B14F-4D97-AF65-F5344CB8AC3E}">
        <p14:creationId xmlns:p14="http://schemas.microsoft.com/office/powerpoint/2010/main" val="406348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descr="File:Pinterest logo.png - Wikimedia Common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63394" y="514688"/>
            <a:ext cx="4029636" cy="1019497"/>
          </a:xfrm>
        </p:spPr>
      </p:pic>
      <p:pic>
        <p:nvPicPr>
          <p:cNvPr id="8" name="Sisu kohatäide 7" descr="Pinterest: A New Internet Tool for Children's Ministry"/>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514681"/>
            <a:ext cx="5181600" cy="3015691"/>
          </a:xfrm>
        </p:spPr>
      </p:pic>
      <p:sp>
        <p:nvSpPr>
          <p:cNvPr id="5" name="Slaidinumbri kohatäide 4"/>
          <p:cNvSpPr>
            <a:spLocks noGrp="1"/>
          </p:cNvSpPr>
          <p:nvPr>
            <p:ph type="sldNum" sz="quarter" idx="12"/>
          </p:nvPr>
        </p:nvSpPr>
        <p:spPr/>
        <p:txBody>
          <a:bodyPr/>
          <a:lstStyle/>
          <a:p>
            <a:fld id="{3A0DAF38-F59B-44BE-A4BA-1F0DF65E0B97}" type="slidenum">
              <a:rPr lang="lv-LV" smtClean="0"/>
              <a:t>14</a:t>
            </a:fld>
            <a:endParaRPr lang="lv-LV"/>
          </a:p>
        </p:txBody>
      </p:sp>
      <p:sp>
        <p:nvSpPr>
          <p:cNvPr id="9" name="TextBox 8"/>
          <p:cNvSpPr txBox="1"/>
          <p:nvPr/>
        </p:nvSpPr>
        <p:spPr>
          <a:xfrm>
            <a:off x="663394" y="1832035"/>
            <a:ext cx="5051612" cy="4339650"/>
          </a:xfrm>
          <a:prstGeom prst="rect">
            <a:avLst/>
          </a:prstGeom>
          <a:noFill/>
        </p:spPr>
        <p:txBody>
          <a:bodyPr wrap="square" rtlCol="0">
            <a:spAutoFit/>
          </a:bodyPr>
          <a:lstStyle/>
          <a:p>
            <a:pPr marL="342900" indent="-342900">
              <a:buFont typeface="Arial" panose="020B0604020202020204" pitchFamily="34" charset="0"/>
              <a:buChar char="•"/>
            </a:pPr>
            <a:r>
              <a:rPr lang="et-EE" sz="2000" b="1" dirty="0" smtClean="0"/>
              <a:t>Kas yra Pinterest</a:t>
            </a:r>
            <a:r>
              <a:rPr lang="et-EE" sz="2000" b="1" dirty="0"/>
              <a:t>?</a:t>
            </a:r>
          </a:p>
          <a:p>
            <a:pPr marL="342900" indent="-342900">
              <a:buFont typeface="Arial" panose="020B0604020202020204" pitchFamily="34" charset="0"/>
              <a:buChar char="•"/>
            </a:pPr>
            <a:endParaRPr lang="et-EE" sz="2000" dirty="0"/>
          </a:p>
          <a:p>
            <a:pPr marL="285750" indent="-285750">
              <a:buFont typeface="Arial" panose="020B0604020202020204" pitchFamily="34" charset="0"/>
              <a:buChar char="•"/>
            </a:pPr>
            <a:r>
              <a:rPr lang="lt-LT" dirty="0"/>
              <a:t>„</a:t>
            </a:r>
            <a:r>
              <a:rPr lang="lt-LT" dirty="0" err="1"/>
              <a:t>Pinterest</a:t>
            </a:r>
            <a:r>
              <a:rPr lang="lt-LT" dirty="0"/>
              <a:t>“ yra socialinis tinklas, kuriame žmonės gali rasti įkvėpimo ir idėjų savo interesams ir pomėgiams</a:t>
            </a:r>
          </a:p>
          <a:p>
            <a:pPr marL="285750" indent="-285750">
              <a:buFont typeface="Arial" panose="020B0604020202020204" pitchFamily="34" charset="0"/>
              <a:buChar char="•"/>
            </a:pPr>
            <a:r>
              <a:rPr lang="lt-LT" dirty="0"/>
              <a:t>Galite rasti tokių idėjų kaip receptai, namų ir stiliaus įkvėpimas ir dar daugiau</a:t>
            </a:r>
          </a:p>
          <a:p>
            <a:pPr marL="285750" indent="-285750">
              <a:buFont typeface="Arial" panose="020B0604020202020204" pitchFamily="34" charset="0"/>
              <a:buChar char="•"/>
            </a:pPr>
            <a:r>
              <a:rPr lang="lt-LT" dirty="0"/>
              <a:t>Kiekvieną idėją vaizduoja smeigtukas - vaizdas, kurio ieško ir išsaugo „</a:t>
            </a:r>
            <a:r>
              <a:rPr lang="lt-LT" dirty="0" err="1"/>
              <a:t>Pinterest</a:t>
            </a:r>
            <a:r>
              <a:rPr lang="lt-LT" dirty="0"/>
              <a:t>“ vartotojai</a:t>
            </a:r>
          </a:p>
          <a:p>
            <a:pPr marL="285750" indent="-285750">
              <a:buFont typeface="Arial" panose="020B0604020202020204" pitchFamily="34" charset="0"/>
              <a:buChar char="•"/>
            </a:pPr>
            <a:r>
              <a:rPr lang="lt-LT" dirty="0"/>
              <a:t>Naudodami milijardus kaiščių „</a:t>
            </a:r>
            <a:r>
              <a:rPr lang="lt-LT" dirty="0" err="1"/>
              <a:t>Pinterest</a:t>
            </a:r>
            <a:r>
              <a:rPr lang="lt-LT" dirty="0"/>
              <a:t>“, visada rasite idėjų įkvėpti</a:t>
            </a:r>
          </a:p>
          <a:p>
            <a:pPr marL="285750" indent="-285750">
              <a:buFont typeface="Arial" panose="020B0604020202020204" pitchFamily="34" charset="0"/>
              <a:buChar char="•"/>
            </a:pPr>
            <a:r>
              <a:rPr lang="lt-LT" dirty="0"/>
              <a:t>Kai atrasite mėgstamus smeigtukus, išsaugokite juos lentose, kad jūsų idėjos būtų sutvarkytos ir lengvai </a:t>
            </a:r>
            <a:r>
              <a:rPr lang="lt-LT" dirty="0" smtClean="0"/>
              <a:t>rastos</a:t>
            </a:r>
            <a:endParaRPr lang="lt-LT" dirty="0"/>
          </a:p>
          <a:p>
            <a:pPr marL="342900" indent="-342900">
              <a:buFont typeface="Arial" panose="020B0604020202020204" pitchFamily="34" charset="0"/>
              <a:buChar char="•"/>
            </a:pPr>
            <a:endParaRPr lang="et-EE" sz="2000" dirty="0"/>
          </a:p>
        </p:txBody>
      </p:sp>
      <p:sp>
        <p:nvSpPr>
          <p:cNvPr id="11" name="TextBox 10"/>
          <p:cNvSpPr txBox="1"/>
          <p:nvPr/>
        </p:nvSpPr>
        <p:spPr>
          <a:xfrm>
            <a:off x="6755473" y="4182035"/>
            <a:ext cx="4437529" cy="1846659"/>
          </a:xfrm>
          <a:prstGeom prst="rect">
            <a:avLst/>
          </a:prstGeom>
          <a:noFill/>
        </p:spPr>
        <p:txBody>
          <a:bodyPr wrap="square" rtlCol="0">
            <a:spAutoFit/>
          </a:bodyPr>
          <a:lstStyle/>
          <a:p>
            <a:r>
              <a:rPr lang="et-EE" sz="2400" b="1" dirty="0" err="1"/>
              <a:t>Pinterest</a:t>
            </a:r>
            <a:r>
              <a:rPr lang="et-EE" sz="2400" b="1" dirty="0"/>
              <a:t> 101</a:t>
            </a:r>
          </a:p>
          <a:p>
            <a:pPr marL="285744" indent="-285744">
              <a:buFont typeface="Arial" panose="020B0604020202020204" pitchFamily="34" charset="0"/>
              <a:buChar char="•"/>
            </a:pPr>
            <a:r>
              <a:rPr lang="lt-LT" dirty="0"/>
              <a:t>Pradėkite nuo „</a:t>
            </a:r>
            <a:r>
              <a:rPr lang="lt-LT" dirty="0" err="1"/>
              <a:t>Pinterest</a:t>
            </a:r>
            <a:r>
              <a:rPr lang="lt-LT" dirty="0" smtClean="0"/>
              <a:t>“</a:t>
            </a:r>
          </a:p>
          <a:p>
            <a:pPr marL="285744" indent="-285744">
              <a:buFont typeface="Arial" panose="020B0604020202020204" pitchFamily="34" charset="0"/>
              <a:buChar char="•"/>
            </a:pPr>
            <a:r>
              <a:rPr lang="lt-LT" dirty="0"/>
              <a:t>Prisijunkite, bendradarbiaukite ir bendrinkite </a:t>
            </a:r>
            <a:endParaRPr lang="lt-LT" dirty="0" smtClean="0"/>
          </a:p>
          <a:p>
            <a:pPr marL="285744" indent="-285744">
              <a:buFont typeface="Arial" panose="020B0604020202020204" pitchFamily="34" charset="0"/>
              <a:buChar char="•"/>
            </a:pPr>
            <a:r>
              <a:rPr lang="lt-LT" dirty="0"/>
              <a:t>Raskite ir </a:t>
            </a:r>
            <a:r>
              <a:rPr lang="lt-LT" dirty="0" smtClean="0"/>
              <a:t>išsaugokite</a:t>
            </a:r>
          </a:p>
          <a:p>
            <a:pPr marL="285750" indent="-285750">
              <a:buFont typeface="Arial" panose="020B0604020202020204" pitchFamily="34" charset="0"/>
              <a:buChar char="•"/>
            </a:pPr>
            <a:r>
              <a:rPr lang="lt-LT" dirty="0"/>
              <a:t>Privatumas ir saugumas</a:t>
            </a:r>
          </a:p>
        </p:txBody>
      </p:sp>
    </p:spTree>
    <p:extLst>
      <p:ext uri="{BB962C8B-B14F-4D97-AF65-F5344CB8AC3E}">
        <p14:creationId xmlns:p14="http://schemas.microsoft.com/office/powerpoint/2010/main" val="33342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Kibernetinė sauga</a:t>
            </a:r>
            <a:endParaRPr lang="en-GB" dirty="0"/>
          </a:p>
        </p:txBody>
      </p:sp>
      <p:sp>
        <p:nvSpPr>
          <p:cNvPr id="3" name="Content Placeholder 2"/>
          <p:cNvSpPr>
            <a:spLocks noGrp="1"/>
          </p:cNvSpPr>
          <p:nvPr>
            <p:ph sz="half" idx="1"/>
          </p:nvPr>
        </p:nvSpPr>
        <p:spPr>
          <a:xfrm>
            <a:off x="914400" y="1690694"/>
            <a:ext cx="5156616" cy="3843804"/>
          </a:xfrm>
        </p:spPr>
        <p:txBody>
          <a:bodyPr>
            <a:noAutofit/>
          </a:bodyPr>
          <a:lstStyle/>
          <a:p>
            <a:pPr marL="0" indent="0">
              <a:buNone/>
            </a:pPr>
            <a:r>
              <a:rPr lang="lt-LT" sz="1800" dirty="0" smtClean="0"/>
              <a:t>Kibernetinio </a:t>
            </a:r>
            <a:r>
              <a:rPr lang="lt-LT" sz="1800" dirty="0"/>
              <a:t>saugumo geriausia praktika</a:t>
            </a:r>
          </a:p>
          <a:p>
            <a:r>
              <a:rPr lang="lt-LT" sz="1800" dirty="0"/>
              <a:t>Sukurkite slaptažodžius ir sustiprinkite juos</a:t>
            </a:r>
          </a:p>
          <a:p>
            <a:r>
              <a:rPr lang="lt-LT" sz="1800" dirty="0"/>
              <a:t>Saugi prieiga prie jūsų paskyrų</a:t>
            </a:r>
          </a:p>
          <a:p>
            <a:r>
              <a:rPr lang="lt-LT" sz="1800" dirty="0"/>
              <a:t>Prieš veikdami pagalvokite</a:t>
            </a:r>
          </a:p>
          <a:p>
            <a:r>
              <a:rPr lang="lt-LT" sz="1800" dirty="0"/>
              <a:t>Jei abejojate, išmeskite</a:t>
            </a:r>
          </a:p>
          <a:p>
            <a:r>
              <a:rPr lang="lt-LT" sz="1800" dirty="0"/>
              <a:t>Atsargiai dalinkitės</a:t>
            </a:r>
          </a:p>
          <a:p>
            <a:r>
              <a:rPr lang="lt-LT" sz="1800" dirty="0"/>
              <a:t>Naudokite saugos programinę įrangą</a:t>
            </a:r>
          </a:p>
          <a:p>
            <a:r>
              <a:rPr lang="lt-LT" sz="1800" dirty="0"/>
              <a:t>Sureguliuokite naršyklės saugos nustatymus</a:t>
            </a:r>
          </a:p>
          <a:p>
            <a:r>
              <a:rPr lang="lt-LT" sz="1800" dirty="0"/>
              <a:t>Naudokite numatytąją kompiuterio užkardos apsaugą</a:t>
            </a:r>
          </a:p>
          <a:p>
            <a:r>
              <a:rPr lang="lt-LT" sz="1800" dirty="0"/>
              <a:t>Atsijungti</a:t>
            </a:r>
          </a:p>
          <a:p>
            <a:r>
              <a:rPr lang="lt-LT" sz="1800" dirty="0"/>
              <a:t>Apsvarstykite paramą</a:t>
            </a:r>
          </a:p>
          <a:p>
            <a:r>
              <a:rPr lang="lt-LT" sz="1800" dirty="0"/>
              <a:t>saugumas</a:t>
            </a:r>
          </a:p>
          <a:p>
            <a:pPr marL="0" indent="0">
              <a:buNone/>
            </a:pPr>
            <a:endParaRPr lang="lt-LT" dirty="0"/>
          </a:p>
        </p:txBody>
      </p:sp>
      <p:sp>
        <p:nvSpPr>
          <p:cNvPr id="5" name="Slide Number Placeholder 4"/>
          <p:cNvSpPr>
            <a:spLocks noGrp="1"/>
          </p:cNvSpPr>
          <p:nvPr>
            <p:ph type="sldNum" sz="quarter" idx="12"/>
          </p:nvPr>
        </p:nvSpPr>
        <p:spPr/>
        <p:txBody>
          <a:bodyPr/>
          <a:lstStyle/>
          <a:p>
            <a:fld id="{84F0D40D-CEDD-4C57-BA58-E0C7C1536A13}" type="slidenum">
              <a:rPr lang="lv-LV" smtClean="0"/>
              <a:t>15</a:t>
            </a:fld>
            <a:endParaRPr lang="lv-LV"/>
          </a:p>
        </p:txBody>
      </p:sp>
      <p:sp>
        <p:nvSpPr>
          <p:cNvPr id="7" name="TextBox 6"/>
          <p:cNvSpPr txBox="1"/>
          <p:nvPr/>
        </p:nvSpPr>
        <p:spPr>
          <a:xfrm>
            <a:off x="6331031" y="4427970"/>
            <a:ext cx="5511198" cy="2092881"/>
          </a:xfrm>
          <a:prstGeom prst="rect">
            <a:avLst/>
          </a:prstGeom>
          <a:solidFill>
            <a:schemeClr val="accent2">
              <a:lumMod val="60000"/>
              <a:lumOff val="40000"/>
            </a:schemeClr>
          </a:solidFill>
        </p:spPr>
        <p:txBody>
          <a:bodyPr wrap="square" rtlCol="0">
            <a:spAutoFit/>
          </a:bodyPr>
          <a:lstStyle/>
          <a:p>
            <a:pPr algn="ctr"/>
            <a:r>
              <a:rPr lang="lt-LT" sz="2800" b="1" dirty="0"/>
              <a:t>Praktikuodami kibernetinį saugumą galite labai apsaugoti savo tapatybę ir neskelbtiną asmeninę informaciją.</a:t>
            </a:r>
          </a:p>
          <a:p>
            <a:r>
              <a:rPr lang="lt-LT" dirty="0"/>
              <a:t> </a:t>
            </a:r>
          </a:p>
        </p:txBody>
      </p:sp>
      <p:pic>
        <p:nvPicPr>
          <p:cNvPr id="8" name="Pilt 7"/>
          <p:cNvPicPr>
            <a:picLocks noChangeAspect="1"/>
          </p:cNvPicPr>
          <p:nvPr/>
        </p:nvPicPr>
        <p:blipFill>
          <a:blip r:embed="rId3"/>
          <a:stretch>
            <a:fillRect/>
          </a:stretch>
        </p:blipFill>
        <p:spPr>
          <a:xfrm>
            <a:off x="6364410" y="378461"/>
            <a:ext cx="5119397" cy="2855863"/>
          </a:xfrm>
          <a:prstGeom prst="rect">
            <a:avLst/>
          </a:prstGeom>
        </p:spPr>
      </p:pic>
      <p:sp>
        <p:nvSpPr>
          <p:cNvPr id="6" name="Turinio vietos rezervavimo ženklas 5"/>
          <p:cNvSpPr>
            <a:spLocks noGrp="1"/>
          </p:cNvSpPr>
          <p:nvPr>
            <p:ph sz="half" idx="2"/>
          </p:nvPr>
        </p:nvSpPr>
        <p:spPr/>
        <p:txBody>
          <a:bodyPr/>
          <a:lstStyle/>
          <a:p>
            <a:endParaRPr lang="lt-LT"/>
          </a:p>
        </p:txBody>
      </p:sp>
    </p:spTree>
    <p:extLst>
      <p:ext uri="{BB962C8B-B14F-4D97-AF65-F5344CB8AC3E}">
        <p14:creationId xmlns:p14="http://schemas.microsoft.com/office/powerpoint/2010/main" val="3217696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9" y="158635"/>
            <a:ext cx="10515600" cy="1325563"/>
          </a:xfrm>
        </p:spPr>
        <p:txBody>
          <a:bodyPr>
            <a:normAutofit/>
          </a:bodyPr>
          <a:lstStyle/>
          <a:p>
            <a:r>
              <a:rPr lang="lt-LT" dirty="0" smtClean="0"/>
              <a:t>Kas yra GDPR ir kaip juo naudotis?</a:t>
            </a:r>
            <a:endParaRPr lang="en-GB" dirty="0"/>
          </a:p>
        </p:txBody>
      </p:sp>
      <p:sp>
        <p:nvSpPr>
          <p:cNvPr id="3" name="Content Placeholder 2"/>
          <p:cNvSpPr>
            <a:spLocks noGrp="1"/>
          </p:cNvSpPr>
          <p:nvPr>
            <p:ph idx="1"/>
          </p:nvPr>
        </p:nvSpPr>
        <p:spPr>
          <a:xfrm>
            <a:off x="833725" y="1484197"/>
            <a:ext cx="5503039" cy="4889920"/>
          </a:xfrm>
        </p:spPr>
        <p:txBody>
          <a:bodyPr>
            <a:normAutofit fontScale="77500" lnSpcReduction="20000"/>
          </a:bodyPr>
          <a:lstStyle/>
          <a:p>
            <a:pPr marL="0" indent="0">
              <a:buNone/>
            </a:pPr>
            <a:r>
              <a:rPr lang="lt-LT" b="1" dirty="0"/>
              <a:t>Pagrindinės interneto vartotojų teisės, nurodytos BDAR:</a:t>
            </a:r>
          </a:p>
          <a:p>
            <a:r>
              <a:rPr lang="lt-LT" dirty="0"/>
              <a:t>Jūs turite teisę tiksliai žinoti, kaip renkami ir naudojami jūsų duomenys</a:t>
            </a:r>
          </a:p>
          <a:p>
            <a:r>
              <a:rPr lang="lt-LT" dirty="0"/>
              <a:t>Galite paklausti, kokia informacija buvo surinkta apie jus (nieko nemokant)</a:t>
            </a:r>
          </a:p>
          <a:p>
            <a:r>
              <a:rPr lang="lt-LT" dirty="0"/>
              <a:t>Jei jūsų duomenyse yra klaidų, galite paprašyti jas ištaisyti</a:t>
            </a:r>
          </a:p>
          <a:p>
            <a:r>
              <a:rPr lang="lt-LT" dirty="0"/>
              <a:t>Galite ištrinti savo duomenis iš įrašų (tik tuo atveju, jei jums reikia dingti!)</a:t>
            </a:r>
          </a:p>
          <a:p>
            <a:r>
              <a:rPr lang="lt-LT" dirty="0"/>
              <a:t>Jums leidžiama atsisakyti duomenų tvarkymo, pavyzdžiui, rinkodaros pastangų</a:t>
            </a:r>
          </a:p>
          <a:p>
            <a:pPr marL="0" indent="0">
              <a:buNone/>
            </a:pPr>
            <a:endParaRPr lang="lt-LT" dirty="0"/>
          </a:p>
          <a:p>
            <a:pPr marL="0" indent="0" algn="just">
              <a:buNone/>
            </a:pPr>
            <a:r>
              <a:rPr lang="lt-LT" dirty="0"/>
              <a:t>Šios teisės gali būti apribotos, jei jomis piktnaudžiaujama arba jos naudojamos per daug.</a:t>
            </a:r>
          </a:p>
          <a:p>
            <a:endParaRPr lang="lt-LT" dirty="0"/>
          </a:p>
          <a:p>
            <a:pPr marL="0" indent="0">
              <a:buNone/>
            </a:pPr>
            <a:endParaRPr lang="en-GB" dirty="0"/>
          </a:p>
        </p:txBody>
      </p:sp>
      <p:sp>
        <p:nvSpPr>
          <p:cNvPr id="4" name="Slide Number Placeholder 3"/>
          <p:cNvSpPr>
            <a:spLocks noGrp="1"/>
          </p:cNvSpPr>
          <p:nvPr>
            <p:ph type="sldNum" sz="quarter" idx="12"/>
          </p:nvPr>
        </p:nvSpPr>
        <p:spPr/>
        <p:txBody>
          <a:bodyPr/>
          <a:lstStyle/>
          <a:p>
            <a:fld id="{4D6B459B-9598-4854-9041-F7978C54F523}" type="slidenum">
              <a:rPr lang="lv-LV" smtClean="0"/>
              <a:t>16</a:t>
            </a:fld>
            <a:endParaRPr lang="lv-LV"/>
          </a:p>
        </p:txBody>
      </p:sp>
      <p:pic>
        <p:nvPicPr>
          <p:cNvPr id="5" name="Pilt 4"/>
          <p:cNvPicPr>
            <a:picLocks noChangeAspect="1"/>
          </p:cNvPicPr>
          <p:nvPr/>
        </p:nvPicPr>
        <p:blipFill>
          <a:blip r:embed="rId3"/>
          <a:stretch>
            <a:fillRect/>
          </a:stretch>
        </p:blipFill>
        <p:spPr>
          <a:xfrm>
            <a:off x="6956619" y="1995191"/>
            <a:ext cx="4661647" cy="3082703"/>
          </a:xfrm>
          <a:prstGeom prst="rect">
            <a:avLst/>
          </a:prstGeom>
        </p:spPr>
      </p:pic>
    </p:spTree>
    <p:extLst>
      <p:ext uri="{BB962C8B-B14F-4D97-AF65-F5344CB8AC3E}">
        <p14:creationId xmlns:p14="http://schemas.microsoft.com/office/powerpoint/2010/main" val="2197712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Kas yra „Sukčiavimas“</a:t>
            </a:r>
            <a:endParaRPr lang="et-EE" dirty="0"/>
          </a:p>
        </p:txBody>
      </p:sp>
      <p:sp>
        <p:nvSpPr>
          <p:cNvPr id="4" name="Slaidinumbri kohatäide 3"/>
          <p:cNvSpPr>
            <a:spLocks noGrp="1"/>
          </p:cNvSpPr>
          <p:nvPr>
            <p:ph type="sldNum" sz="quarter" idx="12"/>
          </p:nvPr>
        </p:nvSpPr>
        <p:spPr/>
        <p:txBody>
          <a:bodyPr/>
          <a:lstStyle/>
          <a:p>
            <a:fld id="{3A0DAF38-F59B-44BE-A4BA-1F0DF65E0B97}" type="slidenum">
              <a:rPr lang="lv-LV" smtClean="0"/>
              <a:t>17</a:t>
            </a:fld>
            <a:endParaRPr lang="lv-LV"/>
          </a:p>
        </p:txBody>
      </p:sp>
      <p:pic>
        <p:nvPicPr>
          <p:cNvPr id="6" name="Pilt 5"/>
          <p:cNvPicPr>
            <a:picLocks noChangeAspect="1"/>
          </p:cNvPicPr>
          <p:nvPr/>
        </p:nvPicPr>
        <p:blipFill>
          <a:blip r:embed="rId2"/>
          <a:stretch>
            <a:fillRect/>
          </a:stretch>
        </p:blipFill>
        <p:spPr>
          <a:xfrm>
            <a:off x="6096000" y="2262335"/>
            <a:ext cx="5813490" cy="3068003"/>
          </a:xfrm>
          <a:prstGeom prst="rect">
            <a:avLst/>
          </a:prstGeom>
        </p:spPr>
      </p:pic>
      <p:sp>
        <p:nvSpPr>
          <p:cNvPr id="11" name="TextBox 10"/>
          <p:cNvSpPr txBox="1"/>
          <p:nvPr/>
        </p:nvSpPr>
        <p:spPr>
          <a:xfrm>
            <a:off x="838200" y="2057400"/>
            <a:ext cx="4869180" cy="3693319"/>
          </a:xfrm>
          <a:prstGeom prst="rect">
            <a:avLst/>
          </a:prstGeom>
          <a:noFill/>
        </p:spPr>
        <p:txBody>
          <a:bodyPr wrap="square" rtlCol="0">
            <a:spAutoFit/>
          </a:bodyPr>
          <a:lstStyle/>
          <a:p>
            <a:pPr marL="285750" indent="-285750">
              <a:buFont typeface="Arial" panose="020B0604020202020204" pitchFamily="34" charset="0"/>
              <a:buChar char="•"/>
            </a:pPr>
            <a:r>
              <a:rPr lang="lt-LT" dirty="0"/>
              <a:t>Sukčiavimas yra sukčiavimo atvejis, kai užpuolikai el. Paštu siunčia jums kaip tikrą verslą, kad priviliotų žmones pateikti jautrią informaciją, pvz., Asmenį identifikuojančią informaciją, banko ir kredito kortelės duomenis bei slaptažodžius.</a:t>
            </a:r>
          </a:p>
          <a:p>
            <a:pPr marL="285750" indent="-285750">
              <a:buFont typeface="Arial" panose="020B0604020202020204" pitchFamily="34" charset="0"/>
              <a:buChar char="•"/>
            </a:pPr>
            <a:r>
              <a:rPr lang="lt-LT" dirty="0"/>
              <a:t>Sukčiavimas socialinėje žiniasklaidoje yra tada, kai užpuolikai naudoja socialinių tinklų svetaines, tokias kaip „Facebook“, „</a:t>
            </a:r>
            <a:r>
              <a:rPr lang="lt-LT" dirty="0" err="1"/>
              <a:t>Twitter</a:t>
            </a:r>
            <a:r>
              <a:rPr lang="lt-LT" dirty="0"/>
              <a:t>“ ir „</a:t>
            </a:r>
            <a:r>
              <a:rPr lang="lt-LT" dirty="0" err="1"/>
              <a:t>Instagram</a:t>
            </a:r>
            <a:r>
              <a:rPr lang="lt-LT" dirty="0"/>
              <a:t>“, o ne el. Paštą, kad gautų jūsų jautrią asmeninę informaciją arba spustelėtų </a:t>
            </a:r>
            <a:r>
              <a:rPr lang="lt-LT" dirty="0" err="1"/>
              <a:t>kenkėjiškas</a:t>
            </a:r>
            <a:r>
              <a:rPr lang="lt-LT" dirty="0"/>
              <a:t> nuorodas</a:t>
            </a:r>
          </a:p>
          <a:p>
            <a:r>
              <a:rPr lang="lt-LT" dirty="0"/>
              <a:t> </a:t>
            </a:r>
          </a:p>
        </p:txBody>
      </p:sp>
    </p:spTree>
    <p:extLst>
      <p:ext uri="{BB962C8B-B14F-4D97-AF65-F5344CB8AC3E}">
        <p14:creationId xmlns:p14="http://schemas.microsoft.com/office/powerpoint/2010/main" val="2988412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inumbri kohatäide 3"/>
          <p:cNvSpPr>
            <a:spLocks noGrp="1"/>
          </p:cNvSpPr>
          <p:nvPr>
            <p:ph type="sldNum" sz="quarter" idx="12"/>
          </p:nvPr>
        </p:nvSpPr>
        <p:spPr/>
        <p:txBody>
          <a:bodyPr/>
          <a:lstStyle/>
          <a:p>
            <a:fld id="{3A0DAF38-F59B-44BE-A4BA-1F0DF65E0B97}" type="slidenum">
              <a:rPr lang="lv-LV" smtClean="0"/>
              <a:t>18</a:t>
            </a:fld>
            <a:endParaRPr lang="lv-LV"/>
          </a:p>
        </p:txBody>
      </p:sp>
      <p:pic>
        <p:nvPicPr>
          <p:cNvPr id="7" name="Pilt 6"/>
          <p:cNvPicPr>
            <a:picLocks noChangeAspect="1"/>
          </p:cNvPicPr>
          <p:nvPr/>
        </p:nvPicPr>
        <p:blipFill>
          <a:blip r:embed="rId3"/>
          <a:stretch>
            <a:fillRect/>
          </a:stretch>
        </p:blipFill>
        <p:spPr>
          <a:xfrm>
            <a:off x="6140078" y="197410"/>
            <a:ext cx="5728944" cy="3199443"/>
          </a:xfrm>
          <a:prstGeom prst="rect">
            <a:avLst/>
          </a:prstGeom>
        </p:spPr>
      </p:pic>
      <p:pic>
        <p:nvPicPr>
          <p:cNvPr id="8" name="Pilt 7"/>
          <p:cNvPicPr>
            <a:picLocks noChangeAspect="1"/>
          </p:cNvPicPr>
          <p:nvPr/>
        </p:nvPicPr>
        <p:blipFill>
          <a:blip r:embed="rId4"/>
          <a:stretch>
            <a:fillRect/>
          </a:stretch>
        </p:blipFill>
        <p:spPr>
          <a:xfrm>
            <a:off x="375285" y="212035"/>
            <a:ext cx="5615552" cy="3184818"/>
          </a:xfrm>
          <a:prstGeom prst="rect">
            <a:avLst/>
          </a:prstGeom>
        </p:spPr>
      </p:pic>
      <p:pic>
        <p:nvPicPr>
          <p:cNvPr id="9" name="Pilt 8"/>
          <p:cNvPicPr>
            <a:picLocks noChangeAspect="1"/>
          </p:cNvPicPr>
          <p:nvPr/>
        </p:nvPicPr>
        <p:blipFill>
          <a:blip r:embed="rId5"/>
          <a:stretch>
            <a:fillRect/>
          </a:stretch>
        </p:blipFill>
        <p:spPr>
          <a:xfrm>
            <a:off x="6140078" y="3541571"/>
            <a:ext cx="5781953" cy="3179906"/>
          </a:xfrm>
          <a:prstGeom prst="rect">
            <a:avLst/>
          </a:prstGeom>
        </p:spPr>
      </p:pic>
      <p:pic>
        <p:nvPicPr>
          <p:cNvPr id="10" name="Pilt 9"/>
          <p:cNvPicPr>
            <a:picLocks noChangeAspect="1"/>
          </p:cNvPicPr>
          <p:nvPr/>
        </p:nvPicPr>
        <p:blipFill>
          <a:blip r:embed="rId6"/>
          <a:stretch>
            <a:fillRect/>
          </a:stretch>
        </p:blipFill>
        <p:spPr>
          <a:xfrm>
            <a:off x="375285" y="3541571"/>
            <a:ext cx="5642978" cy="3171353"/>
          </a:xfrm>
          <a:prstGeom prst="rect">
            <a:avLst/>
          </a:prstGeom>
        </p:spPr>
      </p:pic>
    </p:spTree>
    <p:extLst>
      <p:ext uri="{BB962C8B-B14F-4D97-AF65-F5344CB8AC3E}">
        <p14:creationId xmlns:p14="http://schemas.microsoft.com/office/powerpoint/2010/main" val="338501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2"/>
            <a:ext cx="10515600" cy="802729"/>
          </a:xfrm>
        </p:spPr>
        <p:txBody>
          <a:bodyPr>
            <a:normAutofit/>
          </a:bodyPr>
          <a:lstStyle/>
          <a:p>
            <a:r>
              <a:rPr lang="et-EE" sz="3600" dirty="0" smtClean="0"/>
              <a:t>Netikros naujienos</a:t>
            </a:r>
            <a:endParaRPr lang="en-GB" sz="3600" dirty="0"/>
          </a:p>
        </p:txBody>
      </p:sp>
      <p:sp>
        <p:nvSpPr>
          <p:cNvPr id="4" name="Slide Number Placeholder 3"/>
          <p:cNvSpPr>
            <a:spLocks noGrp="1"/>
          </p:cNvSpPr>
          <p:nvPr>
            <p:ph type="sldNum" sz="quarter" idx="12"/>
          </p:nvPr>
        </p:nvSpPr>
        <p:spPr/>
        <p:txBody>
          <a:bodyPr/>
          <a:lstStyle/>
          <a:p>
            <a:fld id="{4D6B459B-9598-4854-9041-F7978C54F523}" type="slidenum">
              <a:rPr lang="lv-LV" smtClean="0"/>
              <a:t>19</a:t>
            </a:fld>
            <a:endParaRPr lang="lv-LV"/>
          </a:p>
        </p:txBody>
      </p:sp>
      <p:sp>
        <p:nvSpPr>
          <p:cNvPr id="5" name="Sisu kohatäide 4"/>
          <p:cNvSpPr>
            <a:spLocks noGrp="1"/>
          </p:cNvSpPr>
          <p:nvPr>
            <p:ph sz="half" idx="2"/>
          </p:nvPr>
        </p:nvSpPr>
        <p:spPr>
          <a:xfrm>
            <a:off x="838200" y="1470027"/>
            <a:ext cx="5486400" cy="5012416"/>
          </a:xfrm>
        </p:spPr>
        <p:txBody>
          <a:bodyPr>
            <a:normAutofit fontScale="92500" lnSpcReduction="20000"/>
          </a:bodyPr>
          <a:lstStyle/>
          <a:p>
            <a:pPr marL="0" indent="0" fontAlgn="base">
              <a:buNone/>
            </a:pPr>
            <a:r>
              <a:rPr lang="lt-LT" sz="2200" dirty="0" smtClean="0"/>
              <a:t>Yra dviejų rūšių netikru </a:t>
            </a:r>
            <a:r>
              <a:rPr lang="lt-LT" sz="2200" dirty="0" err="1" smtClean="0"/>
              <a:t>naujienu</a:t>
            </a:r>
            <a:r>
              <a:rPr lang="en-US" sz="2200" dirty="0" smtClean="0"/>
              <a:t>:</a:t>
            </a:r>
            <a:endParaRPr lang="en-US" sz="2200" dirty="0"/>
          </a:p>
          <a:p>
            <a:r>
              <a:rPr lang="lt-LT" dirty="0"/>
              <a:t>Istorijos, kurios nėra tiesa. Tai visiškai išgalvotos istorijos, skirtos priversti žmones patikėti kažkuo klaidingu, nusipirkti tam tikrą produktą ar apsilankyti tam tikroje svetainėje.</a:t>
            </a:r>
          </a:p>
          <a:p>
            <a:r>
              <a:rPr lang="lt-LT" dirty="0"/>
              <a:t>Istorijos, kurios turi šiek tiek tiesos, bet nėra 100 procentų tikslios. Pavyzdžiui, žurnalistas cituoja tik dalį to, ką sako politikas, todėl susidaro klaidingas jų prasmės įspūdis. Vėlgi, tai gali būti apgalvota, siekiant įtikinti skaitytojus tam tikru požiūriu, arba tai gali būti nekalta klaida. Bet kuriuo atveju tai greitai pritraukia auditoriją ir gali įsitvirtinti kaip „miesto mitas“.</a:t>
            </a:r>
          </a:p>
          <a:p>
            <a:endParaRPr lang="et-EE" sz="2200" dirty="0"/>
          </a:p>
        </p:txBody>
      </p:sp>
      <p:sp>
        <p:nvSpPr>
          <p:cNvPr id="10" name="TextBox 9"/>
          <p:cNvSpPr txBox="1"/>
          <p:nvPr/>
        </p:nvSpPr>
        <p:spPr>
          <a:xfrm>
            <a:off x="6809014" y="1470027"/>
            <a:ext cx="5029200" cy="3970318"/>
          </a:xfrm>
          <a:prstGeom prst="rect">
            <a:avLst/>
          </a:prstGeom>
          <a:noFill/>
        </p:spPr>
        <p:txBody>
          <a:bodyPr wrap="square" rtlCol="0">
            <a:spAutoFit/>
          </a:bodyPr>
          <a:lstStyle/>
          <a:p>
            <a:r>
              <a:rPr lang="lt-LT" dirty="0"/>
              <a:t>10 būdų, kaip pastebėti netikrą naujienų straipsnį</a:t>
            </a:r>
          </a:p>
          <a:p>
            <a:pPr marL="342900" indent="-342900">
              <a:buFont typeface="+mj-lt"/>
              <a:buAutoNum type="arabicPeriod"/>
            </a:pPr>
            <a:r>
              <a:rPr lang="lt-LT" dirty="0" smtClean="0"/>
              <a:t> Ar </a:t>
            </a:r>
            <a:r>
              <a:rPr lang="lt-LT" dirty="0"/>
              <a:t>straipsnyje nėra citatų, nuorodų ir nuorodų?</a:t>
            </a:r>
          </a:p>
          <a:p>
            <a:pPr marL="342900" indent="-342900">
              <a:buFont typeface="+mj-lt"/>
              <a:buAutoNum type="arabicPeriod"/>
            </a:pPr>
            <a:r>
              <a:rPr lang="lt-LT" dirty="0"/>
              <a:t>Ar trūksta autoriaus vardo?</a:t>
            </a:r>
          </a:p>
          <a:p>
            <a:pPr marL="342900" indent="-342900">
              <a:buFont typeface="+mj-lt"/>
              <a:buAutoNum type="arabicPeriod"/>
            </a:pPr>
            <a:r>
              <a:rPr lang="lt-LT" dirty="0"/>
              <a:t>Jei nurodytas autoriaus vardas, ar jis yra patikimas asmuo?</a:t>
            </a:r>
          </a:p>
          <a:p>
            <a:pPr marL="342900" indent="-342900">
              <a:buFont typeface="+mj-lt"/>
              <a:buAutoNum type="arabicPeriod"/>
            </a:pPr>
            <a:r>
              <a:rPr lang="lt-LT" dirty="0"/>
              <a:t>Ką galite rasti svetainės skiltyje „Apie mus“?</a:t>
            </a:r>
          </a:p>
          <a:p>
            <a:pPr marL="342900" indent="-342900">
              <a:buFont typeface="+mj-lt"/>
              <a:buAutoNum type="arabicPeriod"/>
            </a:pPr>
            <a:r>
              <a:rPr lang="lt-LT" dirty="0"/>
              <a:t>Ar tekste rasta rašybos ar gramatinių klaidų?</a:t>
            </a:r>
          </a:p>
          <a:p>
            <a:pPr marL="342900" indent="-342900">
              <a:buFont typeface="+mj-lt"/>
              <a:buAutoNum type="arabicPeriod"/>
            </a:pPr>
            <a:r>
              <a:rPr lang="lt-LT" dirty="0"/>
              <a:t>Ar yra tiesioginių citatų, kurios yra neteisingai naudojamos arba ištrauktos iš konteksto?</a:t>
            </a:r>
          </a:p>
          <a:p>
            <a:pPr marL="342900" indent="-342900">
              <a:buFont typeface="+mj-lt"/>
              <a:buAutoNum type="arabicPeriod"/>
            </a:pPr>
            <a:r>
              <a:rPr lang="lt-LT" dirty="0"/>
              <a:t>Ar galite rasti panašų straipsnį internete?</a:t>
            </a:r>
          </a:p>
          <a:p>
            <a:pPr marL="342900" indent="-342900">
              <a:buFont typeface="+mj-lt"/>
              <a:buAutoNum type="arabicPeriod"/>
            </a:pPr>
            <a:r>
              <a:rPr lang="lt-LT" dirty="0"/>
              <a:t>Ar straipsnyje pateikiama tik viena argumento pusė?</a:t>
            </a:r>
          </a:p>
          <a:p>
            <a:pPr marL="342900" indent="-342900">
              <a:buFont typeface="+mj-lt"/>
              <a:buAutoNum type="arabicPeriod"/>
            </a:pPr>
            <a:r>
              <a:rPr lang="lt-LT" dirty="0"/>
              <a:t>Ar antraštė neatitinka straipsnio turinio?</a:t>
            </a:r>
          </a:p>
          <a:p>
            <a:pPr marL="342900" indent="-342900">
              <a:buFont typeface="+mj-lt"/>
              <a:buAutoNum type="arabicPeriod"/>
            </a:pPr>
            <a:r>
              <a:rPr lang="lt-LT" dirty="0"/>
              <a:t>Ar istorija yra visiškai piktinanti?</a:t>
            </a:r>
          </a:p>
        </p:txBody>
      </p:sp>
    </p:spTree>
    <p:extLst>
      <p:ext uri="{BB962C8B-B14F-4D97-AF65-F5344CB8AC3E}">
        <p14:creationId xmlns:p14="http://schemas.microsoft.com/office/powerpoint/2010/main" val="194443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Internetiniai socialiniai tinklai: ką tai reiškia ir kaip bendrauti</a:t>
            </a:r>
          </a:p>
        </p:txBody>
      </p:sp>
      <p:sp>
        <p:nvSpPr>
          <p:cNvPr id="4" name="Slide Number Placeholder 3"/>
          <p:cNvSpPr>
            <a:spLocks noGrp="1"/>
          </p:cNvSpPr>
          <p:nvPr>
            <p:ph type="sldNum" sz="quarter" idx="12"/>
          </p:nvPr>
        </p:nvSpPr>
        <p:spPr/>
        <p:txBody>
          <a:bodyPr/>
          <a:lstStyle/>
          <a:p>
            <a:fld id="{BBFEF871-6CCD-4DBF-BF14-32850F4B3049}" type="slidenum">
              <a:rPr lang="lv-LV" sz="2000"/>
              <a:t>2</a:t>
            </a:fld>
            <a:endParaRPr lang="lv-LV" sz="2000" dirty="0"/>
          </a:p>
        </p:txBody>
      </p:sp>
      <p:sp>
        <p:nvSpPr>
          <p:cNvPr id="5" name="Content Placeholder 3"/>
          <p:cNvSpPr>
            <a:spLocks noGrp="1"/>
          </p:cNvSpPr>
          <p:nvPr>
            <p:ph idx="1"/>
          </p:nvPr>
        </p:nvSpPr>
        <p:spPr>
          <a:xfrm>
            <a:off x="838207" y="1955800"/>
            <a:ext cx="5551967" cy="4641851"/>
          </a:xfrm>
        </p:spPr>
        <p:txBody>
          <a:bodyPr/>
          <a:lstStyle/>
          <a:p>
            <a:r>
              <a:rPr lang="lt-LT" dirty="0"/>
              <a:t>Socialiniai tinklai yra internetinių socialinės žiniasklaidos platformų naudojimas palaikant ryšį su draugais, šeima ar bendraamžiais</a:t>
            </a:r>
          </a:p>
          <a:p>
            <a:r>
              <a:rPr lang="lt-LT" dirty="0"/>
              <a:t>Draugystė reiškia bendrą susidomėjimą ar pasitikėjimą, tačiau draugai internete galbūt niekada nebuvo susitikę</a:t>
            </a:r>
          </a:p>
          <a:p>
            <a:r>
              <a:rPr lang="lt-LT" dirty="0" smtClean="0"/>
              <a:t>Ne vien tik jaunimui</a:t>
            </a:r>
            <a:endParaRPr lang="en-US" dirty="0"/>
          </a:p>
        </p:txBody>
      </p:sp>
      <p:pic>
        <p:nvPicPr>
          <p:cNvPr id="6" name="Pilt 5"/>
          <p:cNvPicPr>
            <a:picLocks noChangeAspect="1"/>
          </p:cNvPicPr>
          <p:nvPr/>
        </p:nvPicPr>
        <p:blipFill rotWithShape="1">
          <a:blip r:embed="rId3">
            <a:extLst>
              <a:ext uri="{28A0092B-C50C-407E-A947-70E740481C1C}">
                <a14:useLocalDpi xmlns:a14="http://schemas.microsoft.com/office/drawing/2010/main" val="0"/>
              </a:ext>
            </a:extLst>
          </a:blip>
          <a:srcRect t="19071" b="7907"/>
          <a:stretch/>
        </p:blipFill>
        <p:spPr>
          <a:xfrm>
            <a:off x="6819441" y="1837206"/>
            <a:ext cx="4652944" cy="4519151"/>
          </a:xfrm>
          <a:prstGeom prst="rect">
            <a:avLst/>
          </a:prstGeom>
        </p:spPr>
      </p:pic>
    </p:spTree>
    <p:extLst>
      <p:ext uri="{BB962C8B-B14F-4D97-AF65-F5344CB8AC3E}">
        <p14:creationId xmlns:p14="http://schemas.microsoft.com/office/powerpoint/2010/main" val="3758501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Slaptažodis</a:t>
            </a:r>
            <a:endParaRPr lang="en-GB" dirty="0"/>
          </a:p>
        </p:txBody>
      </p:sp>
      <p:sp>
        <p:nvSpPr>
          <p:cNvPr id="5" name="Teksti kohatäide 4"/>
          <p:cNvSpPr>
            <a:spLocks noGrp="1"/>
          </p:cNvSpPr>
          <p:nvPr>
            <p:ph type="body" idx="1"/>
          </p:nvPr>
        </p:nvSpPr>
        <p:spPr/>
        <p:txBody>
          <a:bodyPr/>
          <a:lstStyle/>
          <a:p>
            <a:r>
              <a:rPr lang="et-EE" dirty="0" smtClean="0"/>
              <a:t>Slaptažodžio paradoksas</a:t>
            </a:r>
            <a:endParaRPr lang="et-EE" dirty="0"/>
          </a:p>
        </p:txBody>
      </p:sp>
      <p:sp>
        <p:nvSpPr>
          <p:cNvPr id="6" name="Sisu kohatäide 5"/>
          <p:cNvSpPr>
            <a:spLocks noGrp="1"/>
          </p:cNvSpPr>
          <p:nvPr>
            <p:ph sz="half" idx="2"/>
          </p:nvPr>
        </p:nvSpPr>
        <p:spPr/>
        <p:txBody>
          <a:bodyPr>
            <a:normAutofit fontScale="70000" lnSpcReduction="20000"/>
          </a:bodyPr>
          <a:lstStyle/>
          <a:p>
            <a:r>
              <a:rPr lang="lt-LT" dirty="0"/>
              <a:t>Kad slaptažodis išliktų saugus, jis niekada neturėtų būti užrašytas, bet turi būti išsaugotas atmintyje.</a:t>
            </a:r>
          </a:p>
          <a:p>
            <a:r>
              <a:rPr lang="lt-LT" dirty="0"/>
              <a:t>Slaptažodis taip pat turėtų būti pakankamai ilgas ir sudėtingas, kad užpuolikas negalėtų lengvai nustatyti</a:t>
            </a:r>
          </a:p>
          <a:p>
            <a:r>
              <a:rPr lang="lt-LT" dirty="0"/>
              <a:t>Paradoksas: nors reikėtų naudoti ilgus ir sudėtingus slaptažodžius ir jų niekada neužrašyti, labai sunku įsiminti tokio tipo slaptažodžius.</a:t>
            </a:r>
          </a:p>
          <a:p>
            <a:r>
              <a:rPr lang="lt-LT" dirty="0"/>
              <a:t>Vartotojai turi kelias paskyras kompiuteriams darbe, mokykloje ir namuose, sąskaitas, bankus, internetines parduotuves ir kiekviena paskyra turi savo slaptažodį</a:t>
            </a:r>
          </a:p>
        </p:txBody>
      </p:sp>
      <p:sp>
        <p:nvSpPr>
          <p:cNvPr id="7" name="Teksti kohatäide 6"/>
          <p:cNvSpPr>
            <a:spLocks noGrp="1"/>
          </p:cNvSpPr>
          <p:nvPr>
            <p:ph type="body" sz="quarter" idx="3"/>
          </p:nvPr>
        </p:nvSpPr>
        <p:spPr/>
        <p:txBody>
          <a:bodyPr/>
          <a:lstStyle/>
          <a:p>
            <a:r>
              <a:rPr lang="et-EE" dirty="0" smtClean="0"/>
              <a:t>Silpnas slaptažodis</a:t>
            </a:r>
            <a:endParaRPr lang="et-EE" dirty="0"/>
          </a:p>
        </p:txBody>
      </p:sp>
      <p:sp>
        <p:nvSpPr>
          <p:cNvPr id="8" name="Sisu kohatäide 7"/>
          <p:cNvSpPr>
            <a:spLocks noGrp="1"/>
          </p:cNvSpPr>
          <p:nvPr>
            <p:ph sz="quarter" idx="4"/>
          </p:nvPr>
        </p:nvSpPr>
        <p:spPr/>
        <p:txBody>
          <a:bodyPr>
            <a:normAutofit fontScale="92500" lnSpcReduction="20000"/>
          </a:bodyPr>
          <a:lstStyle/>
          <a:p>
            <a:r>
              <a:rPr lang="lt-LT" dirty="0"/>
              <a:t>Dažnas žodis (Ereliai)</a:t>
            </a:r>
          </a:p>
          <a:p>
            <a:r>
              <a:rPr lang="lt-LT" dirty="0"/>
              <a:t>Trumpi slaptažodžiai (ABCDEF)</a:t>
            </a:r>
          </a:p>
          <a:p>
            <a:r>
              <a:rPr lang="lt-LT" dirty="0"/>
              <a:t>Asmeninė informacija (vaiko ar augintinio vardas)</a:t>
            </a:r>
          </a:p>
          <a:p>
            <a:r>
              <a:rPr lang="lt-LT" dirty="0"/>
              <a:t>Užsirašykite slaptažodį</a:t>
            </a:r>
          </a:p>
          <a:p>
            <a:r>
              <a:rPr lang="lt-LT" dirty="0"/>
              <a:t>Prognozuojamas simbolių naudojimas</a:t>
            </a:r>
          </a:p>
          <a:p>
            <a:r>
              <a:rPr lang="lt-LT" dirty="0"/>
              <a:t>Nepakeisti slaptažodžio</a:t>
            </a:r>
          </a:p>
          <a:p>
            <a:r>
              <a:rPr lang="lt-LT" dirty="0"/>
              <a:t>Pakartotinai naudokite tą patį slaptažodį</a:t>
            </a:r>
          </a:p>
        </p:txBody>
      </p:sp>
      <p:sp>
        <p:nvSpPr>
          <p:cNvPr id="4" name="Slide Number Placeholder 3"/>
          <p:cNvSpPr>
            <a:spLocks noGrp="1"/>
          </p:cNvSpPr>
          <p:nvPr>
            <p:ph type="sldNum" sz="quarter" idx="12"/>
          </p:nvPr>
        </p:nvSpPr>
        <p:spPr/>
        <p:txBody>
          <a:bodyPr/>
          <a:lstStyle/>
          <a:p>
            <a:fld id="{4D6B459B-9598-4854-9041-F7978C54F523}" type="slidenum">
              <a:rPr lang="lv-LV" smtClean="0"/>
              <a:t>20</a:t>
            </a:fld>
            <a:endParaRPr lang="lv-LV"/>
          </a:p>
        </p:txBody>
      </p:sp>
    </p:spTree>
    <p:extLst>
      <p:ext uri="{BB962C8B-B14F-4D97-AF65-F5344CB8AC3E}">
        <p14:creationId xmlns:p14="http://schemas.microsoft.com/office/powerpoint/2010/main" val="3909536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Slaptažodžių nustatymas ir naudojimas</a:t>
            </a:r>
            <a:endParaRPr lang="en-GB" dirty="0"/>
          </a:p>
        </p:txBody>
      </p:sp>
      <p:sp>
        <p:nvSpPr>
          <p:cNvPr id="5" name="Teksti kohatäide 4"/>
          <p:cNvSpPr>
            <a:spLocks noGrp="1"/>
          </p:cNvSpPr>
          <p:nvPr>
            <p:ph type="body" idx="1"/>
          </p:nvPr>
        </p:nvSpPr>
        <p:spPr/>
        <p:txBody>
          <a:bodyPr/>
          <a:lstStyle/>
          <a:p>
            <a:r>
              <a:rPr lang="et-EE" b="0" dirty="0" smtClean="0"/>
              <a:t>Slaptažodžio principai</a:t>
            </a:r>
            <a:endParaRPr lang="et-EE" dirty="0"/>
          </a:p>
        </p:txBody>
      </p:sp>
      <p:sp>
        <p:nvSpPr>
          <p:cNvPr id="6" name="Sisu kohatäide 5"/>
          <p:cNvSpPr>
            <a:spLocks noGrp="1"/>
          </p:cNvSpPr>
          <p:nvPr>
            <p:ph sz="half" idx="2"/>
          </p:nvPr>
        </p:nvSpPr>
        <p:spPr/>
        <p:txBody>
          <a:bodyPr>
            <a:normAutofit/>
          </a:bodyPr>
          <a:lstStyle/>
          <a:p>
            <a:r>
              <a:rPr lang="lt-LT" dirty="0"/>
              <a:t>Bet koks slaptažodis, kurį galima įsiminti, yra </a:t>
            </a:r>
            <a:r>
              <a:rPr lang="lt-LT" dirty="0" smtClean="0"/>
              <a:t>silpnas</a:t>
            </a:r>
          </a:p>
          <a:p>
            <a:r>
              <a:rPr lang="lt-LT" dirty="0"/>
              <a:t>Bet koks slaptažodis, kuris kartojamas keliose paskyrose, yra silpnas slaptažodis </a:t>
            </a:r>
            <a:endParaRPr lang="lt-LT" dirty="0" smtClean="0"/>
          </a:p>
          <a:p>
            <a:r>
              <a:rPr lang="et-EE" dirty="0" smtClean="0"/>
              <a:t>Labai geras slaptažodis:</a:t>
            </a:r>
            <a:endParaRPr lang="et-EE" dirty="0" smtClean="0"/>
          </a:p>
          <a:p>
            <a:pPr marL="0" indent="0">
              <a:buNone/>
            </a:pPr>
            <a:r>
              <a:rPr lang="et-EE" b="1" dirty="0" err="1"/>
              <a:t>ÞtqâGøÑÆ</a:t>
            </a:r>
            <a:r>
              <a:rPr lang="et-EE" b="1" dirty="0"/>
              <a:t>»¬</a:t>
            </a:r>
            <a:r>
              <a:rPr lang="et-EE" b="1" dirty="0" err="1"/>
              <a:t>ñB</a:t>
            </a:r>
            <a:r>
              <a:rPr lang="et-EE" b="1" dirty="0"/>
              <a:t>±.Û©¸</a:t>
            </a:r>
            <a:r>
              <a:rPr lang="et-EE" b="1" dirty="0" err="1"/>
              <a:t>ùÏ</a:t>
            </a:r>
            <a:r>
              <a:rPr lang="et-EE" b="1" dirty="0"/>
              <a:t>\"$@</a:t>
            </a:r>
            <a:r>
              <a:rPr lang="et-EE" b="1" dirty="0" smtClean="0"/>
              <a:t>mg</a:t>
            </a:r>
            <a:endParaRPr lang="et-EE" dirty="0"/>
          </a:p>
        </p:txBody>
      </p:sp>
      <p:sp>
        <p:nvSpPr>
          <p:cNvPr id="7" name="Teksti kohatäide 6"/>
          <p:cNvSpPr>
            <a:spLocks noGrp="1"/>
          </p:cNvSpPr>
          <p:nvPr>
            <p:ph type="body" sz="quarter" idx="3"/>
          </p:nvPr>
        </p:nvSpPr>
        <p:spPr/>
        <p:txBody>
          <a:bodyPr/>
          <a:lstStyle/>
          <a:p>
            <a:r>
              <a:rPr lang="et-EE" dirty="0" smtClean="0"/>
              <a:t>Kuris geresnis?</a:t>
            </a:r>
            <a:endParaRPr lang="et-EE" dirty="0"/>
          </a:p>
        </p:txBody>
      </p:sp>
      <p:sp>
        <p:nvSpPr>
          <p:cNvPr id="8" name="Sisu kohatäide 7"/>
          <p:cNvSpPr>
            <a:spLocks noGrp="1"/>
          </p:cNvSpPr>
          <p:nvPr>
            <p:ph sz="quarter" idx="4"/>
          </p:nvPr>
        </p:nvSpPr>
        <p:spPr/>
        <p:txBody>
          <a:bodyPr>
            <a:normAutofit/>
          </a:bodyPr>
          <a:lstStyle/>
          <a:p>
            <a:r>
              <a:rPr lang="en-US" b="1" dirty="0" err="1"/>
              <a:t>longathispasswordis</a:t>
            </a:r>
            <a:r>
              <a:rPr lang="en-US" b="1" dirty="0"/>
              <a:t> </a:t>
            </a:r>
            <a:endParaRPr lang="et-EE" b="1" dirty="0" smtClean="0"/>
          </a:p>
          <a:p>
            <a:r>
              <a:rPr lang="en-US" b="1" dirty="0" smtClean="0"/>
              <a:t>Xp4!e</a:t>
            </a:r>
            <a:r>
              <a:rPr lang="en-US" b="1" dirty="0"/>
              <a:t>%</a:t>
            </a:r>
            <a:r>
              <a:rPr lang="en-US" dirty="0"/>
              <a:t/>
            </a:r>
            <a:br>
              <a:rPr lang="en-US" dirty="0"/>
            </a:br>
            <a:endParaRPr lang="et-EE" dirty="0" smtClean="0"/>
          </a:p>
          <a:p>
            <a:r>
              <a:rPr lang="lt-LT" dirty="0" smtClean="0"/>
              <a:t>Ilgis visada viršija sudėtingumą</a:t>
            </a:r>
            <a:endParaRPr lang="et-EE" dirty="0"/>
          </a:p>
        </p:txBody>
      </p:sp>
      <p:sp>
        <p:nvSpPr>
          <p:cNvPr id="4" name="Slide Number Placeholder 3"/>
          <p:cNvSpPr>
            <a:spLocks noGrp="1"/>
          </p:cNvSpPr>
          <p:nvPr>
            <p:ph type="sldNum" sz="quarter" idx="12"/>
          </p:nvPr>
        </p:nvSpPr>
        <p:spPr/>
        <p:txBody>
          <a:bodyPr/>
          <a:lstStyle/>
          <a:p>
            <a:fld id="{4D6B459B-9598-4854-9041-F7978C54F523}" type="slidenum">
              <a:rPr lang="lv-LV" smtClean="0"/>
              <a:t>21</a:t>
            </a:fld>
            <a:endParaRPr lang="lv-LV"/>
          </a:p>
        </p:txBody>
      </p:sp>
    </p:spTree>
    <p:extLst>
      <p:ext uri="{BB962C8B-B14F-4D97-AF65-F5344CB8AC3E}">
        <p14:creationId xmlns:p14="http://schemas.microsoft.com/office/powerpoint/2010/main" val="121550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Slaptažodžio taisyklės</a:t>
            </a:r>
            <a:endParaRPr lang="en-GB" dirty="0"/>
          </a:p>
        </p:txBody>
      </p:sp>
      <p:sp>
        <p:nvSpPr>
          <p:cNvPr id="6" name="Sisu kohatäide 5"/>
          <p:cNvSpPr>
            <a:spLocks noGrp="1"/>
          </p:cNvSpPr>
          <p:nvPr>
            <p:ph sz="half" idx="2"/>
          </p:nvPr>
        </p:nvSpPr>
        <p:spPr>
          <a:xfrm>
            <a:off x="839789" y="1690690"/>
            <a:ext cx="9822768" cy="4498973"/>
          </a:xfrm>
        </p:spPr>
        <p:txBody>
          <a:bodyPr>
            <a:normAutofit fontScale="92500" lnSpcReduction="10000"/>
          </a:bodyPr>
          <a:lstStyle/>
          <a:p>
            <a:r>
              <a:rPr lang="lt-LT" dirty="0"/>
              <a:t>Ilgis yra svarbesnis už sudėtingumą</a:t>
            </a:r>
          </a:p>
          <a:p>
            <a:r>
              <a:rPr lang="lt-LT" dirty="0"/>
              <a:t>Nenaudokite slaptažodžių, kuriuos sudaro žodyniniai ar fonetiniai žodžiai</a:t>
            </a:r>
          </a:p>
          <a:p>
            <a:r>
              <a:rPr lang="lt-LT" dirty="0"/>
              <a:t>Nenaudokite gimtadienių, šeimos narių vardų, naminių gyvūnėlių vardų, adresų ar jokios asmeninės informacijos</a:t>
            </a:r>
          </a:p>
          <a:p>
            <a:r>
              <a:rPr lang="lt-LT" dirty="0"/>
              <a:t>Nekartokite simbolių (xxx) ir nenaudokite sekų (</a:t>
            </a:r>
            <a:r>
              <a:rPr lang="lt-LT" dirty="0" err="1"/>
              <a:t>abc</a:t>
            </a:r>
            <a:r>
              <a:rPr lang="lt-LT" dirty="0"/>
              <a:t>, 123, </a:t>
            </a:r>
            <a:r>
              <a:rPr lang="lt-LT" dirty="0" err="1"/>
              <a:t>qwerty</a:t>
            </a:r>
            <a:r>
              <a:rPr lang="lt-LT" dirty="0"/>
              <a:t>)</a:t>
            </a:r>
          </a:p>
          <a:p>
            <a:r>
              <a:rPr lang="lt-LT" dirty="0"/>
              <a:t>Mažiausiai 12 simbolių arba paskyroms, kurioms reikia didesnio saugumo, rekomenduojama ne mažiau kaip 18 simbolių</a:t>
            </a:r>
          </a:p>
          <a:p>
            <a:r>
              <a:rPr lang="lt-LT" dirty="0"/>
              <a:t>Apsvarstykite galimybę naudoti ilgesnę </a:t>
            </a:r>
            <a:r>
              <a:rPr lang="lt-LT" dirty="0" err="1"/>
              <a:t>slaptafrazę</a:t>
            </a:r>
            <a:r>
              <a:rPr lang="lt-LT" dirty="0"/>
              <a:t>, tačiau pakeiskite žodžių seką (vietoj šio slapto slaptažodžio)</a:t>
            </a:r>
          </a:p>
          <a:p>
            <a:r>
              <a:rPr lang="lt-LT" dirty="0"/>
              <a:t>Naudokite ne klaviatūros simbolius</a:t>
            </a:r>
          </a:p>
          <a:p>
            <a:endParaRPr lang="lt-LT" dirty="0"/>
          </a:p>
        </p:txBody>
      </p:sp>
      <p:sp>
        <p:nvSpPr>
          <p:cNvPr id="4" name="Slide Number Placeholder 3"/>
          <p:cNvSpPr>
            <a:spLocks noGrp="1"/>
          </p:cNvSpPr>
          <p:nvPr>
            <p:ph type="sldNum" sz="quarter" idx="12"/>
          </p:nvPr>
        </p:nvSpPr>
        <p:spPr/>
        <p:txBody>
          <a:bodyPr/>
          <a:lstStyle/>
          <a:p>
            <a:fld id="{4D6B459B-9598-4854-9041-F7978C54F523}" type="slidenum">
              <a:rPr lang="lv-LV" smtClean="0"/>
              <a:t>22</a:t>
            </a:fld>
            <a:endParaRPr lang="lv-LV"/>
          </a:p>
        </p:txBody>
      </p:sp>
    </p:spTree>
    <p:extLst>
      <p:ext uri="{BB962C8B-B14F-4D97-AF65-F5344CB8AC3E}">
        <p14:creationId xmlns:p14="http://schemas.microsoft.com/office/powerpoint/2010/main" val="3413476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lt-LT" dirty="0" smtClean="0"/>
              <a:t>Ką galima ir ko negalima Internete ir </a:t>
            </a:r>
            <a:r>
              <a:rPr lang="lt-LT" dirty="0" err="1" smtClean="0"/>
              <a:t>el.Pašte</a:t>
            </a:r>
            <a:endParaRPr lang="et-EE" dirty="0"/>
          </a:p>
        </p:txBody>
      </p:sp>
      <p:sp>
        <p:nvSpPr>
          <p:cNvPr id="5" name="Teksti kohatäide 4"/>
          <p:cNvSpPr>
            <a:spLocks noGrp="1"/>
          </p:cNvSpPr>
          <p:nvPr>
            <p:ph type="body" idx="1"/>
          </p:nvPr>
        </p:nvSpPr>
        <p:spPr>
          <a:xfrm>
            <a:off x="839789" y="1502229"/>
            <a:ext cx="5157787" cy="685800"/>
          </a:xfrm>
        </p:spPr>
        <p:txBody>
          <a:bodyPr/>
          <a:lstStyle/>
          <a:p>
            <a:r>
              <a:rPr lang="et-EE" dirty="0" smtClean="0"/>
              <a:t>Galima</a:t>
            </a:r>
            <a:endParaRPr lang="et-EE" dirty="0"/>
          </a:p>
        </p:txBody>
      </p:sp>
      <p:sp>
        <p:nvSpPr>
          <p:cNvPr id="6" name="Sisu kohatäide 5"/>
          <p:cNvSpPr>
            <a:spLocks noGrp="1"/>
          </p:cNvSpPr>
          <p:nvPr>
            <p:ph sz="half" idx="2"/>
          </p:nvPr>
        </p:nvSpPr>
        <p:spPr/>
        <p:txBody>
          <a:bodyPr>
            <a:noAutofit/>
          </a:bodyPr>
          <a:lstStyle/>
          <a:p>
            <a:r>
              <a:rPr lang="lt-LT" sz="2000" dirty="0"/>
              <a:t>Kurdami slaptažodį būtinai įtraukite simbolius ir skaičius, kad būtų sunkiau nulaužti</a:t>
            </a:r>
          </a:p>
          <a:p>
            <a:r>
              <a:rPr lang="lt-LT" sz="2000" dirty="0"/>
              <a:t>Atsisiųskite programas iš interneto, jei jose yra virusų, visada pirmiausia nuskaitykite programą</a:t>
            </a:r>
          </a:p>
          <a:p>
            <a:r>
              <a:rPr lang="lt-LT" sz="2000" dirty="0"/>
              <a:t>Jei naudojate pokalbių kambario svetaines, naudokite slapyvardį kaip savo vartotojo vardą</a:t>
            </a:r>
          </a:p>
          <a:p>
            <a:r>
              <a:rPr lang="lt-LT" sz="2000" dirty="0"/>
              <a:t>Naudokite antivirusinę programinę įrangą ir reguliariai atnaujinkite</a:t>
            </a:r>
          </a:p>
          <a:p>
            <a:r>
              <a:rPr lang="lt-LT" sz="2000" dirty="0"/>
              <a:t>Įrašykite visas atliktas operacijas internetu ir reguliariai tikrinkite savo banko sąskaitą</a:t>
            </a:r>
          </a:p>
          <a:p>
            <a:endParaRPr lang="lt-LT" sz="2000" dirty="0"/>
          </a:p>
        </p:txBody>
      </p:sp>
      <p:sp>
        <p:nvSpPr>
          <p:cNvPr id="7" name="Teksti kohatäide 6"/>
          <p:cNvSpPr>
            <a:spLocks noGrp="1"/>
          </p:cNvSpPr>
          <p:nvPr>
            <p:ph type="body" sz="quarter" idx="3"/>
          </p:nvPr>
        </p:nvSpPr>
        <p:spPr>
          <a:xfrm>
            <a:off x="6172201" y="1690689"/>
            <a:ext cx="5183188" cy="497339"/>
          </a:xfrm>
        </p:spPr>
        <p:txBody>
          <a:bodyPr/>
          <a:lstStyle/>
          <a:p>
            <a:r>
              <a:rPr lang="et-EE" dirty="0" smtClean="0"/>
              <a:t>Negalima</a:t>
            </a:r>
            <a:endParaRPr lang="et-EE" dirty="0"/>
          </a:p>
        </p:txBody>
      </p:sp>
      <p:sp>
        <p:nvSpPr>
          <p:cNvPr id="8" name="Sisu kohatäide 7"/>
          <p:cNvSpPr>
            <a:spLocks noGrp="1"/>
          </p:cNvSpPr>
          <p:nvPr>
            <p:ph sz="quarter" idx="4"/>
          </p:nvPr>
        </p:nvSpPr>
        <p:spPr/>
        <p:txBody>
          <a:bodyPr>
            <a:noAutofit/>
          </a:bodyPr>
          <a:lstStyle/>
          <a:p>
            <a:r>
              <a:rPr lang="lt-LT" sz="2000" dirty="0"/>
              <a:t>Pateikite asmeninę informaciją internete</a:t>
            </a:r>
          </a:p>
          <a:p>
            <a:r>
              <a:rPr lang="lt-LT" sz="2000" dirty="0"/>
              <a:t>Duokite savo slaptažodį visiems ir niekada nenaudokite to paties slaptažodžio nuolat</a:t>
            </a:r>
          </a:p>
          <a:p>
            <a:r>
              <a:rPr lang="lt-LT" sz="2000" dirty="0"/>
              <a:t>Neatidarykite ir neatsisiųskite priedų iš nežinomo šaltinio, nes juose gali būti virusų</a:t>
            </a:r>
          </a:p>
          <a:p>
            <a:r>
              <a:rPr lang="lt-LT" sz="2000" dirty="0"/>
              <a:t>Užpildykite visas apklausas internete, kuriose prašoma jūsų asmeninės informacijos ar banko informacijos</a:t>
            </a:r>
          </a:p>
          <a:p>
            <a:r>
              <a:rPr lang="lt-LT" sz="2000" dirty="0"/>
              <a:t>Neleiskite </a:t>
            </a:r>
            <a:r>
              <a:rPr lang="lt-LT" sz="2000" dirty="0" err="1"/>
              <a:t>žiniatinklio</a:t>
            </a:r>
            <a:r>
              <a:rPr lang="lt-LT" sz="2000" dirty="0"/>
              <a:t> naršyklėms prisiminti jūsų naudotojo vardo ir slaptažodžio, nes tai gali būti atvira įsilaužimui</a:t>
            </a:r>
          </a:p>
          <a:p>
            <a:pPr marL="0" indent="0">
              <a:buNone/>
            </a:pPr>
            <a:endParaRPr lang="lt-LT" dirty="0"/>
          </a:p>
        </p:txBody>
      </p:sp>
      <p:sp>
        <p:nvSpPr>
          <p:cNvPr id="4" name="Slaidinumbri kohatäide 3"/>
          <p:cNvSpPr>
            <a:spLocks noGrp="1"/>
          </p:cNvSpPr>
          <p:nvPr>
            <p:ph type="sldNum" sz="quarter" idx="12"/>
          </p:nvPr>
        </p:nvSpPr>
        <p:spPr/>
        <p:txBody>
          <a:bodyPr/>
          <a:lstStyle/>
          <a:p>
            <a:fld id="{3A0DAF38-F59B-44BE-A4BA-1F0DF65E0B97}" type="slidenum">
              <a:rPr lang="lv-LV" smtClean="0"/>
              <a:t>23</a:t>
            </a:fld>
            <a:endParaRPr lang="lv-LV"/>
          </a:p>
        </p:txBody>
      </p:sp>
    </p:spTree>
    <p:extLst>
      <p:ext uri="{BB962C8B-B14F-4D97-AF65-F5344CB8AC3E}">
        <p14:creationId xmlns:p14="http://schemas.microsoft.com/office/powerpoint/2010/main" val="194387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lt-LT" dirty="0"/>
              <a:t>Socialinės žiniasklaidos </a:t>
            </a:r>
            <a:r>
              <a:rPr lang="lt-LT" dirty="0" err="1" smtClean="0"/>
              <a:t>privalumai</a:t>
            </a:r>
            <a:r>
              <a:rPr lang="lt-LT" dirty="0" smtClean="0"/>
              <a:t> </a:t>
            </a:r>
            <a:r>
              <a:rPr lang="lt-LT" dirty="0"/>
              <a:t>ir trūkumai senjorams </a:t>
            </a:r>
            <a:r>
              <a:rPr lang="en-US" dirty="0"/>
              <a:t>  </a:t>
            </a:r>
            <a:endParaRPr lang="et-EE" dirty="0"/>
          </a:p>
        </p:txBody>
      </p:sp>
      <p:sp>
        <p:nvSpPr>
          <p:cNvPr id="4" name="Slaidinumbri kohatäide 3"/>
          <p:cNvSpPr>
            <a:spLocks noGrp="1"/>
          </p:cNvSpPr>
          <p:nvPr>
            <p:ph type="sldNum" sz="quarter" idx="12"/>
          </p:nvPr>
        </p:nvSpPr>
        <p:spPr/>
        <p:txBody>
          <a:bodyPr/>
          <a:lstStyle/>
          <a:p>
            <a:fld id="{3A0DAF38-F59B-44BE-A4BA-1F0DF65E0B97}" type="slidenum">
              <a:rPr lang="lv-LV" smtClean="0"/>
              <a:t>3</a:t>
            </a:fld>
            <a:endParaRPr lang="lv-LV"/>
          </a:p>
        </p:txBody>
      </p:sp>
      <p:graphicFrame>
        <p:nvGraphicFramePr>
          <p:cNvPr id="5" name="Tabel 4"/>
          <p:cNvGraphicFramePr>
            <a:graphicFrameLocks noGrp="1"/>
          </p:cNvGraphicFramePr>
          <p:nvPr>
            <p:extLst>
              <p:ext uri="{D42A27DB-BD31-4B8C-83A1-F6EECF244321}">
                <p14:modId xmlns:p14="http://schemas.microsoft.com/office/powerpoint/2010/main" val="1259135145"/>
              </p:ext>
            </p:extLst>
          </p:nvPr>
        </p:nvGraphicFramePr>
        <p:xfrm>
          <a:off x="838206" y="1690695"/>
          <a:ext cx="9987118" cy="4356151"/>
        </p:xfrm>
        <a:graphic>
          <a:graphicData uri="http://schemas.openxmlformats.org/drawingml/2006/table">
            <a:tbl>
              <a:tblPr firstRow="1" bandRow="1">
                <a:tableStyleId>{F5AB1C69-6EDB-4FF4-983F-18BD219EF322}</a:tableStyleId>
              </a:tblPr>
              <a:tblGrid>
                <a:gridCol w="4993559">
                  <a:extLst>
                    <a:ext uri="{9D8B030D-6E8A-4147-A177-3AD203B41FA5}">
                      <a16:colId xmlns:a16="http://schemas.microsoft.com/office/drawing/2014/main" val="2729441079"/>
                    </a:ext>
                  </a:extLst>
                </a:gridCol>
                <a:gridCol w="4993559">
                  <a:extLst>
                    <a:ext uri="{9D8B030D-6E8A-4147-A177-3AD203B41FA5}">
                      <a16:colId xmlns:a16="http://schemas.microsoft.com/office/drawing/2014/main" val="545960560"/>
                    </a:ext>
                  </a:extLst>
                </a:gridCol>
              </a:tblGrid>
              <a:tr h="766263">
                <a:tc>
                  <a:txBody>
                    <a:bodyPr/>
                    <a:lstStyle/>
                    <a:p>
                      <a:r>
                        <a:rPr lang="et-EE" sz="2800" dirty="0" smtClean="0"/>
                        <a:t>Privalumai</a:t>
                      </a:r>
                      <a:endParaRPr lang="et-EE" sz="2800" dirty="0"/>
                    </a:p>
                  </a:txBody>
                  <a:tcPr/>
                </a:tc>
                <a:tc>
                  <a:txBody>
                    <a:bodyPr/>
                    <a:lstStyle/>
                    <a:p>
                      <a:r>
                        <a:rPr lang="et-EE" sz="2800" dirty="0" smtClean="0"/>
                        <a:t>Galimi trūkumai</a:t>
                      </a:r>
                      <a:endParaRPr lang="et-EE" sz="2800" dirty="0"/>
                    </a:p>
                  </a:txBody>
                  <a:tcPr/>
                </a:tc>
                <a:extLst>
                  <a:ext uri="{0D108BD9-81ED-4DB2-BD59-A6C34878D82A}">
                    <a16:rowId xmlns:a16="http://schemas.microsoft.com/office/drawing/2014/main" val="3356283893"/>
                  </a:ext>
                </a:extLst>
              </a:tr>
              <a:tr h="3589888">
                <a:tc>
                  <a:txBody>
                    <a:bodyPr/>
                    <a:lstStyle/>
                    <a:p>
                      <a:pPr marL="342900" indent="-342900">
                        <a:buFont typeface="+mj-lt"/>
                        <a:buAutoNum type="arabicPeriod"/>
                      </a:pPr>
                      <a:r>
                        <a:rPr lang="lt-LT" sz="2800" dirty="0" smtClean="0"/>
                        <a:t>Palaikyti ryšį</a:t>
                      </a:r>
                      <a:r>
                        <a:rPr lang="en-US" sz="2800" dirty="0" smtClean="0"/>
                        <a:t>    </a:t>
                      </a:r>
                    </a:p>
                    <a:p>
                      <a:pPr marL="342900" indent="-342900">
                        <a:buFont typeface="+mj-lt"/>
                        <a:buAutoNum type="arabicPeriod"/>
                      </a:pPr>
                      <a:r>
                        <a:rPr lang="lt-LT" sz="2800" dirty="0" smtClean="0"/>
                        <a:t>Įveikti kartų atotrūkį</a:t>
                      </a:r>
                      <a:r>
                        <a:rPr lang="en-US" sz="2800" dirty="0" smtClean="0"/>
                        <a:t> </a:t>
                      </a:r>
                    </a:p>
                    <a:p>
                      <a:pPr marL="342900" indent="-342900">
                        <a:buFont typeface="+mj-lt"/>
                        <a:buAutoNum type="arabicPeriod"/>
                      </a:pPr>
                      <a:r>
                        <a:rPr lang="lt-LT" sz="2800" dirty="0" smtClean="0"/>
                        <a:t>Interesu gausa</a:t>
                      </a:r>
                      <a:endParaRPr lang="en-US" sz="2800" dirty="0" smtClean="0"/>
                    </a:p>
                    <a:p>
                      <a:pPr marL="342900" indent="-342900">
                        <a:buFont typeface="+mj-lt"/>
                        <a:buAutoNum type="arabicPeriod"/>
                      </a:pPr>
                      <a:r>
                        <a:rPr lang="lt-LT" sz="2800" dirty="0" smtClean="0"/>
                        <a:t>Gaunamos žinios</a:t>
                      </a:r>
                      <a:r>
                        <a:rPr lang="en-US" sz="2800" dirty="0" smtClean="0"/>
                        <a:t>    </a:t>
                      </a:r>
                    </a:p>
                    <a:p>
                      <a:pPr marL="342900" indent="-342900">
                        <a:buFont typeface="+mj-lt"/>
                        <a:buAutoNum type="arabicPeriod"/>
                      </a:pPr>
                      <a:r>
                        <a:rPr lang="lt-LT" sz="2800" dirty="0" smtClean="0"/>
                        <a:t>Pradėti verslą</a:t>
                      </a:r>
                      <a:endParaRPr lang="en-US" sz="2800" dirty="0" smtClean="0"/>
                    </a:p>
                  </a:txBody>
                  <a:tcPr/>
                </a:tc>
                <a:tc>
                  <a:txBody>
                    <a:bodyPr/>
                    <a:lstStyle/>
                    <a:p>
                      <a:pPr marL="342900" indent="-342900">
                        <a:buFont typeface="+mj-lt"/>
                        <a:buAutoNum type="arabicPeriod"/>
                      </a:pPr>
                      <a:r>
                        <a:rPr lang="lt-LT" sz="2800" dirty="0" smtClean="0"/>
                        <a:t>Priklausomybė nuo interneto</a:t>
                      </a:r>
                      <a:endParaRPr lang="en-US" sz="2800" dirty="0" smtClean="0"/>
                    </a:p>
                    <a:p>
                      <a:pPr marL="342900" indent="-342900">
                        <a:buFont typeface="+mj-lt"/>
                        <a:buAutoNum type="arabicPeriod"/>
                      </a:pPr>
                      <a:r>
                        <a:rPr lang="lt-LT" sz="2800" dirty="0" smtClean="0"/>
                        <a:t>Sukčiavimas</a:t>
                      </a:r>
                      <a:endParaRPr lang="en-US" sz="2800" dirty="0" smtClean="0"/>
                    </a:p>
                    <a:p>
                      <a:pPr marL="342900" indent="-342900">
                        <a:buFont typeface="+mj-lt"/>
                        <a:buAutoNum type="arabicPeriod"/>
                      </a:pPr>
                      <a:r>
                        <a:rPr lang="lt-LT" sz="2800" dirty="0" smtClean="0"/>
                        <a:t>Privatumas</a:t>
                      </a:r>
                      <a:endParaRPr lang="en-US" sz="2800" dirty="0" smtClean="0"/>
                    </a:p>
                    <a:p>
                      <a:pPr marL="342900" indent="-342900">
                        <a:buFont typeface="+mj-lt"/>
                        <a:buAutoNum type="arabicPeriod"/>
                      </a:pPr>
                      <a:r>
                        <a:rPr lang="lt-LT" sz="2800" dirty="0" smtClean="0"/>
                        <a:t>Priekabiavimas ir patyčios socialiniuose tinkluose</a:t>
                      </a:r>
                      <a:endParaRPr lang="et-EE" sz="2800" dirty="0"/>
                    </a:p>
                  </a:txBody>
                  <a:tcPr/>
                </a:tc>
                <a:extLst>
                  <a:ext uri="{0D108BD9-81ED-4DB2-BD59-A6C34878D82A}">
                    <a16:rowId xmlns:a16="http://schemas.microsoft.com/office/drawing/2014/main" val="663507682"/>
                  </a:ext>
                </a:extLst>
              </a:tr>
            </a:tbl>
          </a:graphicData>
        </a:graphic>
      </p:graphicFrame>
    </p:spTree>
    <p:extLst>
      <p:ext uri="{BB962C8B-B14F-4D97-AF65-F5344CB8AC3E}">
        <p14:creationId xmlns:p14="http://schemas.microsoft.com/office/powerpoint/2010/main" val="3116019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Įvairios socialinės žiniasklaidos ir tinklų platformos</a:t>
            </a:r>
            <a:endParaRPr lang="lv-LV" dirty="0"/>
          </a:p>
        </p:txBody>
      </p:sp>
      <p:sp>
        <p:nvSpPr>
          <p:cNvPr id="5" name="Content Placeholder 4"/>
          <p:cNvSpPr>
            <a:spLocks noGrp="1"/>
          </p:cNvSpPr>
          <p:nvPr>
            <p:ph sz="half" idx="1"/>
          </p:nvPr>
        </p:nvSpPr>
        <p:spPr/>
        <p:txBody>
          <a:bodyPr>
            <a:normAutofit/>
          </a:bodyPr>
          <a:lstStyle/>
          <a:p>
            <a:r>
              <a:rPr lang="lt-LT" dirty="0"/>
              <a:t>Pasaulyje yra šimtai skirtingų socialinių tinklų ir žiniasklaidos svetainių. Kai kurie vietiniai, kiti visame pasaulyje.</a:t>
            </a:r>
          </a:p>
          <a:p>
            <a:r>
              <a:rPr lang="lt-LT" dirty="0"/>
              <a:t>Mes sutelksime dėmesį į kai kuriuos populiariausius: „Facebook“, „</a:t>
            </a:r>
            <a:r>
              <a:rPr lang="lt-LT" dirty="0" err="1"/>
              <a:t>YouTube</a:t>
            </a:r>
            <a:r>
              <a:rPr lang="lt-LT" dirty="0"/>
              <a:t>“, „</a:t>
            </a:r>
            <a:r>
              <a:rPr lang="lt-LT" dirty="0" err="1"/>
              <a:t>Teams</a:t>
            </a:r>
            <a:r>
              <a:rPr lang="lt-LT" dirty="0"/>
              <a:t>“, „Skype“, „</a:t>
            </a:r>
            <a:r>
              <a:rPr lang="lt-LT" dirty="0" err="1"/>
              <a:t>Instagram</a:t>
            </a:r>
            <a:r>
              <a:rPr lang="lt-LT" dirty="0"/>
              <a:t>“, „</a:t>
            </a:r>
            <a:r>
              <a:rPr lang="lt-LT" dirty="0" err="1"/>
              <a:t>TikTok</a:t>
            </a:r>
            <a:r>
              <a:rPr lang="lt-LT" dirty="0"/>
              <a:t>“, „</a:t>
            </a:r>
            <a:r>
              <a:rPr lang="lt-LT" dirty="0" err="1"/>
              <a:t>Twitter</a:t>
            </a:r>
            <a:r>
              <a:rPr lang="lt-LT" dirty="0"/>
              <a:t>“, „</a:t>
            </a:r>
            <a:r>
              <a:rPr lang="lt-LT" dirty="0" err="1"/>
              <a:t>WhatsApp</a:t>
            </a:r>
            <a:r>
              <a:rPr lang="lt-LT" dirty="0"/>
              <a:t>“, „</a:t>
            </a:r>
            <a:r>
              <a:rPr lang="lt-LT" dirty="0" err="1"/>
              <a:t>Viber</a:t>
            </a:r>
            <a:r>
              <a:rPr lang="lt-LT" dirty="0"/>
              <a:t>“, „</a:t>
            </a:r>
            <a:r>
              <a:rPr lang="lt-LT" dirty="0" err="1"/>
              <a:t>Pinterest</a:t>
            </a:r>
            <a:r>
              <a:rPr lang="lt-LT" dirty="0" smtClean="0"/>
              <a:t>“.</a:t>
            </a:r>
            <a:endParaRPr lang="lt-LT" dirty="0"/>
          </a:p>
        </p:txBody>
      </p:sp>
      <p:sp>
        <p:nvSpPr>
          <p:cNvPr id="4" name="Slide Number Placeholder 3"/>
          <p:cNvSpPr>
            <a:spLocks noGrp="1"/>
          </p:cNvSpPr>
          <p:nvPr>
            <p:ph type="sldNum" sz="quarter" idx="12"/>
          </p:nvPr>
        </p:nvSpPr>
        <p:spPr/>
        <p:txBody>
          <a:bodyPr/>
          <a:lstStyle/>
          <a:p>
            <a:fld id="{84F0D40D-CEDD-4C57-BA58-E0C7C1536A13}" type="slidenum">
              <a:rPr lang="lv-LV" smtClean="0"/>
              <a:t>4</a:t>
            </a:fld>
            <a:endParaRPr lang="lv-LV"/>
          </a:p>
        </p:txBody>
      </p:sp>
      <p:sp>
        <p:nvSpPr>
          <p:cNvPr id="11" name="Sisu kohatäide 10"/>
          <p:cNvSpPr>
            <a:spLocks noGrp="1"/>
          </p:cNvSpPr>
          <p:nvPr>
            <p:ph sz="half" idx="2"/>
          </p:nvPr>
        </p:nvSpPr>
        <p:spPr/>
        <p:txBody>
          <a:bodyPr/>
          <a:lstStyle/>
          <a:p>
            <a:endParaRPr lang="et-EE"/>
          </a:p>
        </p:txBody>
      </p:sp>
      <p:pic>
        <p:nvPicPr>
          <p:cNvPr id="2052" name="Picture 4" descr="Las redes sociales que no pudieron destronar a Facebook e Instagram –  Contrapunto Noti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200" y="2383642"/>
            <a:ext cx="5220000" cy="293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369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u kohatäide 2"/>
          <p:cNvSpPr>
            <a:spLocks noGrp="1"/>
          </p:cNvSpPr>
          <p:nvPr>
            <p:ph sz="half" idx="1"/>
          </p:nvPr>
        </p:nvSpPr>
        <p:spPr>
          <a:xfrm>
            <a:off x="838201" y="2064774"/>
            <a:ext cx="4441723" cy="4112189"/>
          </a:xfrm>
        </p:spPr>
        <p:txBody>
          <a:bodyPr>
            <a:normAutofit fontScale="92500" lnSpcReduction="20000"/>
          </a:bodyPr>
          <a:lstStyle/>
          <a:p>
            <a:pPr marL="0" indent="0">
              <a:buNone/>
            </a:pPr>
            <a:r>
              <a:rPr lang="lt-LT" b="1" dirty="0" smtClean="0"/>
              <a:t>Ką galite daryti </a:t>
            </a:r>
            <a:r>
              <a:rPr lang="en-US" b="1" dirty="0" smtClean="0"/>
              <a:t>Facebook</a:t>
            </a:r>
            <a:endParaRPr lang="et-EE" b="1" dirty="0" smtClean="0"/>
          </a:p>
          <a:p>
            <a:r>
              <a:rPr lang="lt-LT" dirty="0" smtClean="0"/>
              <a:t>Jungtis su draugais</a:t>
            </a:r>
            <a:endParaRPr lang="en-US" dirty="0"/>
          </a:p>
          <a:p>
            <a:r>
              <a:rPr lang="lt-LT" dirty="0" smtClean="0"/>
              <a:t>Komunikuoti </a:t>
            </a:r>
            <a:r>
              <a:rPr lang="en-US" dirty="0" smtClean="0"/>
              <a:t>Facebook </a:t>
            </a:r>
            <a:r>
              <a:rPr lang="lt-LT" dirty="0" smtClean="0"/>
              <a:t>draugais</a:t>
            </a:r>
            <a:endParaRPr lang="en-US" dirty="0"/>
          </a:p>
          <a:p>
            <a:r>
              <a:rPr lang="lt-LT" dirty="0" err="1" smtClean="0"/>
              <a:t>Pasidalintyi</a:t>
            </a:r>
            <a:r>
              <a:rPr lang="lt-LT" dirty="0" smtClean="0"/>
              <a:t> savo mintimis</a:t>
            </a:r>
            <a:endParaRPr lang="en-US" dirty="0"/>
          </a:p>
          <a:p>
            <a:r>
              <a:rPr lang="lt-LT" dirty="0" err="1" smtClean="0"/>
              <a:t>Dallintis</a:t>
            </a:r>
            <a:r>
              <a:rPr lang="lt-LT" dirty="0" smtClean="0"/>
              <a:t> nuotraukomis</a:t>
            </a:r>
            <a:endParaRPr lang="en-US" dirty="0"/>
          </a:p>
          <a:p>
            <a:r>
              <a:rPr lang="lt-LT" dirty="0" smtClean="0"/>
              <a:t>Planuotis renginius, jungtis prie grupių</a:t>
            </a:r>
            <a:endParaRPr lang="en-US" dirty="0"/>
          </a:p>
          <a:p>
            <a:r>
              <a:rPr lang="lt-LT" dirty="0" err="1" smtClean="0"/>
              <a:t>Renklamuoti</a:t>
            </a:r>
            <a:r>
              <a:rPr lang="lt-LT" dirty="0" smtClean="0"/>
              <a:t> ir populiarinti savo </a:t>
            </a:r>
            <a:r>
              <a:rPr lang="lt-LT" dirty="0" err="1" smtClean="0"/>
              <a:t>versla</a:t>
            </a:r>
            <a:endParaRPr lang="en-US" dirty="0"/>
          </a:p>
          <a:p>
            <a:pPr marL="0" indent="0">
              <a:buNone/>
            </a:pPr>
            <a:endParaRPr lang="en-US" b="1" dirty="0" smtClean="0"/>
          </a:p>
          <a:p>
            <a:endParaRPr lang="et-EE" dirty="0"/>
          </a:p>
        </p:txBody>
      </p:sp>
      <p:sp>
        <p:nvSpPr>
          <p:cNvPr id="4" name="Sisu kohatäide 3"/>
          <p:cNvSpPr>
            <a:spLocks noGrp="1"/>
          </p:cNvSpPr>
          <p:nvPr>
            <p:ph sz="half" idx="2"/>
          </p:nvPr>
        </p:nvSpPr>
        <p:spPr>
          <a:xfrm>
            <a:off x="5412657" y="3569117"/>
            <a:ext cx="4601499" cy="2607852"/>
          </a:xfrm>
        </p:spPr>
        <p:txBody>
          <a:bodyPr>
            <a:normAutofit fontScale="92500" lnSpcReduction="20000"/>
          </a:bodyPr>
          <a:lstStyle/>
          <a:p>
            <a:pPr marL="0" indent="0">
              <a:buNone/>
            </a:pPr>
            <a:r>
              <a:rPr lang="et-EE" b="1" dirty="0" smtClean="0"/>
              <a:t>Facebook 101</a:t>
            </a:r>
          </a:p>
          <a:p>
            <a:r>
              <a:rPr lang="et-EE" dirty="0" smtClean="0"/>
              <a:t>Nustatyti Facebook paskyra</a:t>
            </a:r>
            <a:endParaRPr lang="et-EE" dirty="0" smtClean="0"/>
          </a:p>
          <a:p>
            <a:r>
              <a:rPr lang="et-EE" dirty="0" smtClean="0"/>
              <a:t>Draugiškumas</a:t>
            </a:r>
            <a:endParaRPr lang="et-EE" dirty="0" smtClean="0"/>
          </a:p>
          <a:p>
            <a:r>
              <a:rPr lang="et-EE" dirty="0" smtClean="0"/>
              <a:t>Jūsų puslapis</a:t>
            </a:r>
            <a:endParaRPr lang="et-EE" dirty="0" smtClean="0"/>
          </a:p>
          <a:p>
            <a:r>
              <a:rPr lang="et-EE" dirty="0" smtClean="0"/>
              <a:t>Ž</a:t>
            </a:r>
            <a:r>
              <a:rPr lang="et-EE" dirty="0" smtClean="0"/>
              <a:t>inutės</a:t>
            </a:r>
            <a:endParaRPr lang="et-EE" dirty="0" smtClean="0"/>
          </a:p>
          <a:p>
            <a:r>
              <a:rPr lang="et-EE" dirty="0" smtClean="0"/>
              <a:t>Privatumas ir saugumas</a:t>
            </a:r>
            <a:endParaRPr lang="et-EE" dirty="0" smtClean="0"/>
          </a:p>
          <a:p>
            <a:pPr marL="0" indent="0">
              <a:buNone/>
            </a:pPr>
            <a:endParaRPr lang="et-EE" dirty="0" smtClean="0"/>
          </a:p>
        </p:txBody>
      </p:sp>
      <p:sp>
        <p:nvSpPr>
          <p:cNvPr id="5" name="Slaidinumbri kohatäide 4"/>
          <p:cNvSpPr>
            <a:spLocks noGrp="1"/>
          </p:cNvSpPr>
          <p:nvPr>
            <p:ph type="sldNum" sz="quarter" idx="12"/>
          </p:nvPr>
        </p:nvSpPr>
        <p:spPr/>
        <p:txBody>
          <a:bodyPr/>
          <a:lstStyle/>
          <a:p>
            <a:fld id="{3A0DAF38-F59B-44BE-A4BA-1F0DF65E0B97}" type="slidenum">
              <a:rPr lang="lv-LV" smtClean="0"/>
              <a:t>5</a:t>
            </a:fld>
            <a:endParaRPr lang="lv-LV"/>
          </a:p>
        </p:txBody>
      </p:sp>
      <p:pic>
        <p:nvPicPr>
          <p:cNvPr id="7" name="Pilt 6"/>
          <p:cNvPicPr>
            <a:picLocks noChangeAspect="1"/>
          </p:cNvPicPr>
          <p:nvPr/>
        </p:nvPicPr>
        <p:blipFill>
          <a:blip r:embed="rId3"/>
          <a:stretch>
            <a:fillRect/>
          </a:stretch>
        </p:blipFill>
        <p:spPr>
          <a:xfrm>
            <a:off x="838206" y="365125"/>
            <a:ext cx="3486151" cy="1314451"/>
          </a:xfrm>
          <a:prstGeom prst="rect">
            <a:avLst/>
          </a:prstGeom>
        </p:spPr>
      </p:pic>
      <p:pic>
        <p:nvPicPr>
          <p:cNvPr id="8" name="Pilt 7"/>
          <p:cNvPicPr>
            <a:picLocks noChangeAspect="1"/>
          </p:cNvPicPr>
          <p:nvPr/>
        </p:nvPicPr>
        <p:blipFill>
          <a:blip r:embed="rId4"/>
          <a:stretch>
            <a:fillRect/>
          </a:stretch>
        </p:blipFill>
        <p:spPr>
          <a:xfrm>
            <a:off x="7057999" y="400179"/>
            <a:ext cx="4295807" cy="2850893"/>
          </a:xfrm>
          <a:prstGeom prst="rect">
            <a:avLst/>
          </a:prstGeom>
        </p:spPr>
      </p:pic>
      <p:pic>
        <p:nvPicPr>
          <p:cNvPr id="10" name="Pilt 9"/>
          <p:cNvPicPr>
            <a:picLocks noChangeAspect="1"/>
          </p:cNvPicPr>
          <p:nvPr/>
        </p:nvPicPr>
        <p:blipFill>
          <a:blip r:embed="rId5"/>
          <a:stretch>
            <a:fillRect/>
          </a:stretch>
        </p:blipFill>
        <p:spPr>
          <a:xfrm>
            <a:off x="9519323" y="3784541"/>
            <a:ext cx="2238375" cy="2038351"/>
          </a:xfrm>
          <a:prstGeom prst="rect">
            <a:avLst/>
          </a:prstGeom>
        </p:spPr>
      </p:pic>
    </p:spTree>
    <p:extLst>
      <p:ext uri="{BB962C8B-B14F-4D97-AF65-F5344CB8AC3E}">
        <p14:creationId xmlns:p14="http://schemas.microsoft.com/office/powerpoint/2010/main" val="886783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descr="File:YouTube Logo 2017.svg - Wikimedia Common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0966" y="530789"/>
            <a:ext cx="3545541" cy="792899"/>
          </a:xfrm>
        </p:spPr>
      </p:pic>
      <p:sp>
        <p:nvSpPr>
          <p:cNvPr id="4" name="Sisu kohatäide 3"/>
          <p:cNvSpPr>
            <a:spLocks noGrp="1"/>
          </p:cNvSpPr>
          <p:nvPr>
            <p:ph sz="half" idx="2"/>
          </p:nvPr>
        </p:nvSpPr>
        <p:spPr>
          <a:xfrm>
            <a:off x="770965" y="1825625"/>
            <a:ext cx="5181600" cy="4351339"/>
          </a:xfrm>
        </p:spPr>
        <p:txBody>
          <a:bodyPr>
            <a:normAutofit fontScale="70000" lnSpcReduction="20000"/>
          </a:bodyPr>
          <a:lstStyle/>
          <a:p>
            <a:pPr marL="0" indent="0">
              <a:buNone/>
            </a:pPr>
            <a:r>
              <a:rPr lang="et-EE" b="1" dirty="0" smtClean="0"/>
              <a:t>Kas yra Youtube?</a:t>
            </a:r>
            <a:endParaRPr lang="et-EE" b="1" dirty="0" smtClean="0"/>
          </a:p>
          <a:p>
            <a:pPr marL="0" indent="0">
              <a:buNone/>
            </a:pPr>
            <a:endParaRPr lang="et-EE" b="1" dirty="0" smtClean="0"/>
          </a:p>
          <a:p>
            <a:r>
              <a:rPr lang="lt-LT" dirty="0"/>
              <a:t>„</a:t>
            </a:r>
            <a:r>
              <a:rPr lang="lt-LT" dirty="0" err="1"/>
              <a:t>YouTube</a:t>
            </a:r>
            <a:r>
              <a:rPr lang="lt-LT" dirty="0"/>
              <a:t>“ yra vieša internetinė komunikacijos svetainė, kurioje bendrinami vaizdo įrašai. Vartotojai gali susikurti savo paskyras, kuriose gali įkelti, peržiūrėti, bendrinti vaizdo įrašus ir komentuoti juos.</a:t>
            </a:r>
          </a:p>
          <a:p>
            <a:r>
              <a:rPr lang="lt-LT" dirty="0" smtClean="0"/>
              <a:t>Didžiulis žiūrovų skaičius</a:t>
            </a:r>
            <a:endParaRPr lang="et-EE" dirty="0" smtClean="0"/>
          </a:p>
          <a:p>
            <a:r>
              <a:rPr lang="lt-LT" dirty="0" err="1" smtClean="0"/>
              <a:t>Video</a:t>
            </a:r>
            <a:r>
              <a:rPr lang="lt-LT" dirty="0" smtClean="0"/>
              <a:t> iš viso pasaulio</a:t>
            </a:r>
            <a:endParaRPr lang="et-EE" dirty="0" smtClean="0"/>
          </a:p>
          <a:p>
            <a:r>
              <a:rPr lang="lt-LT" dirty="0" smtClean="0"/>
              <a:t>Lengva naudotis</a:t>
            </a:r>
            <a:endParaRPr lang="et-EE" dirty="0" smtClean="0"/>
          </a:p>
          <a:p>
            <a:r>
              <a:rPr lang="lt-LT" dirty="0" smtClean="0"/>
              <a:t>Nereikia registracijos </a:t>
            </a:r>
            <a:r>
              <a:rPr lang="lt-LT" dirty="0" err="1" smtClean="0"/>
              <a:t>žiurėti</a:t>
            </a:r>
            <a:r>
              <a:rPr lang="lt-LT" dirty="0" smtClean="0"/>
              <a:t> </a:t>
            </a:r>
            <a:r>
              <a:rPr lang="lt-LT" dirty="0" err="1" smtClean="0"/>
              <a:t>video</a:t>
            </a:r>
            <a:endParaRPr lang="et-EE" dirty="0" smtClean="0"/>
          </a:p>
          <a:p>
            <a:r>
              <a:rPr lang="lt-LT" dirty="0" smtClean="0"/>
              <a:t>Naudingas švietimo tikslais</a:t>
            </a:r>
            <a:endParaRPr lang="et-EE" dirty="0" smtClean="0"/>
          </a:p>
          <a:p>
            <a:r>
              <a:rPr lang="lt-LT" dirty="0" err="1" smtClean="0"/>
              <a:t>Video</a:t>
            </a:r>
            <a:r>
              <a:rPr lang="lt-LT" dirty="0" smtClean="0"/>
              <a:t> galima </a:t>
            </a:r>
            <a:r>
              <a:rPr lang="lt-LT" dirty="0" err="1" smtClean="0"/>
              <a:t>parsisiūsti</a:t>
            </a:r>
            <a:r>
              <a:rPr lang="lt-LT" dirty="0" smtClean="0"/>
              <a:t> ( naudojantis kitais puslapiais)</a:t>
            </a:r>
            <a:endParaRPr lang="et-EE" dirty="0"/>
          </a:p>
        </p:txBody>
      </p:sp>
      <p:sp>
        <p:nvSpPr>
          <p:cNvPr id="5" name="Slaidinumbri kohatäide 4"/>
          <p:cNvSpPr>
            <a:spLocks noGrp="1"/>
          </p:cNvSpPr>
          <p:nvPr>
            <p:ph type="sldNum" sz="quarter" idx="12"/>
          </p:nvPr>
        </p:nvSpPr>
        <p:spPr/>
        <p:txBody>
          <a:bodyPr/>
          <a:lstStyle/>
          <a:p>
            <a:fld id="{3A0DAF38-F59B-44BE-A4BA-1F0DF65E0B97}" type="slidenum">
              <a:rPr lang="lv-LV" smtClean="0"/>
              <a:t>6</a:t>
            </a:fld>
            <a:endParaRPr lang="lv-LV"/>
          </a:p>
        </p:txBody>
      </p:sp>
      <p:pic>
        <p:nvPicPr>
          <p:cNvPr id="8" name="Pilt 7" descr="The YouTube hack... by dcoppa on DeviantAr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950" y="632012"/>
            <a:ext cx="4818573" cy="3012141"/>
          </a:xfrm>
          <a:prstGeom prst="rect">
            <a:avLst/>
          </a:prstGeom>
        </p:spPr>
      </p:pic>
      <p:sp>
        <p:nvSpPr>
          <p:cNvPr id="9" name="TextBox 8"/>
          <p:cNvSpPr txBox="1"/>
          <p:nvPr/>
        </p:nvSpPr>
        <p:spPr>
          <a:xfrm>
            <a:off x="6884901" y="4652682"/>
            <a:ext cx="5021204" cy="523220"/>
          </a:xfrm>
          <a:prstGeom prst="rect">
            <a:avLst/>
          </a:prstGeom>
          <a:noFill/>
        </p:spPr>
        <p:txBody>
          <a:bodyPr wrap="square" rtlCol="0">
            <a:spAutoFit/>
          </a:bodyPr>
          <a:lstStyle/>
          <a:p>
            <a:r>
              <a:rPr lang="et-EE" sz="2800" dirty="0" err="1">
                <a:hlinkClick r:id="rId5"/>
              </a:rPr>
              <a:t>How</a:t>
            </a:r>
            <a:r>
              <a:rPr lang="et-EE" sz="2800" dirty="0">
                <a:hlinkClick r:id="rId5"/>
              </a:rPr>
              <a:t> </a:t>
            </a:r>
            <a:r>
              <a:rPr lang="et-EE" sz="2800" dirty="0" err="1">
                <a:hlinkClick r:id="rId5"/>
              </a:rPr>
              <a:t>to</a:t>
            </a:r>
            <a:r>
              <a:rPr lang="et-EE" sz="2800" dirty="0">
                <a:hlinkClick r:id="rId5"/>
              </a:rPr>
              <a:t> </a:t>
            </a:r>
            <a:r>
              <a:rPr lang="et-EE" sz="2800" dirty="0" err="1">
                <a:hlinkClick r:id="rId5"/>
              </a:rPr>
              <a:t>get</a:t>
            </a:r>
            <a:r>
              <a:rPr lang="et-EE" sz="2800" dirty="0">
                <a:hlinkClick r:id="rId5"/>
              </a:rPr>
              <a:t> </a:t>
            </a:r>
            <a:r>
              <a:rPr lang="et-EE" sz="2800" dirty="0" err="1">
                <a:hlinkClick r:id="rId5"/>
              </a:rPr>
              <a:t>started</a:t>
            </a:r>
            <a:r>
              <a:rPr lang="et-EE" sz="2800" dirty="0">
                <a:hlinkClick r:id="rId5"/>
              </a:rPr>
              <a:t> on </a:t>
            </a:r>
            <a:r>
              <a:rPr lang="et-EE" sz="2800" dirty="0" err="1">
                <a:hlinkClick r:id="rId5"/>
              </a:rPr>
              <a:t>YouTube</a:t>
            </a:r>
            <a:endParaRPr lang="et-EE" sz="2800" dirty="0"/>
          </a:p>
        </p:txBody>
      </p:sp>
    </p:spTree>
    <p:extLst>
      <p:ext uri="{BB962C8B-B14F-4D97-AF65-F5344CB8AC3E}">
        <p14:creationId xmlns:p14="http://schemas.microsoft.com/office/powerpoint/2010/main" val="1114885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              MS </a:t>
            </a:r>
            <a:r>
              <a:rPr lang="et-EE" dirty="0" err="1" smtClean="0"/>
              <a:t>Teams</a:t>
            </a:r>
            <a:endParaRPr lang="et-EE" dirty="0"/>
          </a:p>
        </p:txBody>
      </p:sp>
      <p:sp>
        <p:nvSpPr>
          <p:cNvPr id="3" name="Sisu kohatäide 2"/>
          <p:cNvSpPr>
            <a:spLocks noGrp="1"/>
          </p:cNvSpPr>
          <p:nvPr>
            <p:ph sz="half" idx="1"/>
          </p:nvPr>
        </p:nvSpPr>
        <p:spPr>
          <a:xfrm>
            <a:off x="838200" y="2215166"/>
            <a:ext cx="5181600" cy="3961797"/>
          </a:xfrm>
        </p:spPr>
        <p:txBody>
          <a:bodyPr>
            <a:normAutofit/>
          </a:bodyPr>
          <a:lstStyle/>
          <a:p>
            <a:pPr marL="0" indent="0">
              <a:buNone/>
            </a:pPr>
            <a:r>
              <a:rPr lang="et-EE" b="1" dirty="0" smtClean="0"/>
              <a:t>Kam naudojamas Teams?</a:t>
            </a:r>
            <a:endParaRPr lang="et-EE" b="1" dirty="0" smtClean="0"/>
          </a:p>
          <a:p>
            <a:r>
              <a:rPr lang="lt-LT" dirty="0" smtClean="0"/>
              <a:t>Kalendorius ir susitikimai</a:t>
            </a:r>
            <a:r>
              <a:rPr lang="en-US" dirty="0" smtClean="0"/>
              <a:t> </a:t>
            </a:r>
            <a:endParaRPr lang="et-EE" dirty="0" smtClean="0"/>
          </a:p>
          <a:p>
            <a:r>
              <a:rPr lang="lt-LT" dirty="0" smtClean="0"/>
              <a:t>Sukurti, dalintis, redaguoti ir pildyti turinį.</a:t>
            </a:r>
            <a:r>
              <a:rPr lang="en-US" dirty="0" smtClean="0"/>
              <a:t> </a:t>
            </a:r>
            <a:endParaRPr lang="et-EE" dirty="0" smtClean="0"/>
          </a:p>
          <a:p>
            <a:r>
              <a:rPr lang="lt-LT" dirty="0" smtClean="0"/>
              <a:t>Skambinti ir susitikti su nariais</a:t>
            </a:r>
            <a:endParaRPr lang="et-EE" dirty="0" smtClean="0"/>
          </a:p>
          <a:p>
            <a:r>
              <a:rPr lang="lt-LT" dirty="0" smtClean="0"/>
              <a:t>Pokalbiai ir momentiniai pranešimai</a:t>
            </a:r>
            <a:endParaRPr lang="et-EE" dirty="0"/>
          </a:p>
        </p:txBody>
      </p:sp>
      <p:pic>
        <p:nvPicPr>
          <p:cNvPr id="6" name="Sisu kohatäide 5" descr="Microsoft Teams - Vikipedi"/>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38206" y="313129"/>
            <a:ext cx="1537156" cy="1429555"/>
          </a:xfrm>
        </p:spPr>
      </p:pic>
      <p:sp>
        <p:nvSpPr>
          <p:cNvPr id="5" name="Slaidinumbri kohatäide 4"/>
          <p:cNvSpPr>
            <a:spLocks noGrp="1"/>
          </p:cNvSpPr>
          <p:nvPr>
            <p:ph type="sldNum" sz="quarter" idx="12"/>
          </p:nvPr>
        </p:nvSpPr>
        <p:spPr/>
        <p:txBody>
          <a:bodyPr/>
          <a:lstStyle/>
          <a:p>
            <a:fld id="{3A0DAF38-F59B-44BE-A4BA-1F0DF65E0B97}" type="slidenum">
              <a:rPr lang="lv-LV" smtClean="0"/>
              <a:t>7</a:t>
            </a:fld>
            <a:endParaRPr lang="lv-LV"/>
          </a:p>
        </p:txBody>
      </p:sp>
      <p:pic>
        <p:nvPicPr>
          <p:cNvPr id="7" name="Pilt 6"/>
          <p:cNvPicPr>
            <a:picLocks noChangeAspect="1"/>
          </p:cNvPicPr>
          <p:nvPr/>
        </p:nvPicPr>
        <p:blipFill>
          <a:blip r:embed="rId4"/>
          <a:stretch>
            <a:fillRect/>
          </a:stretch>
        </p:blipFill>
        <p:spPr>
          <a:xfrm>
            <a:off x="7351712" y="365125"/>
            <a:ext cx="3577803" cy="2032995"/>
          </a:xfrm>
          <a:prstGeom prst="rect">
            <a:avLst/>
          </a:prstGeom>
        </p:spPr>
      </p:pic>
      <p:pic>
        <p:nvPicPr>
          <p:cNvPr id="8" name="Pilt 7"/>
          <p:cNvPicPr>
            <a:picLocks noChangeAspect="1"/>
          </p:cNvPicPr>
          <p:nvPr/>
        </p:nvPicPr>
        <p:blipFill>
          <a:blip r:embed="rId5"/>
          <a:stretch>
            <a:fillRect/>
          </a:stretch>
        </p:blipFill>
        <p:spPr>
          <a:xfrm>
            <a:off x="5833640" y="2519367"/>
            <a:ext cx="5095875" cy="4019551"/>
          </a:xfrm>
          <a:prstGeom prst="rect">
            <a:avLst/>
          </a:prstGeom>
        </p:spPr>
      </p:pic>
      <p:sp>
        <p:nvSpPr>
          <p:cNvPr id="4" name="TextBox 3"/>
          <p:cNvSpPr txBox="1"/>
          <p:nvPr/>
        </p:nvSpPr>
        <p:spPr>
          <a:xfrm>
            <a:off x="838200" y="5573111"/>
            <a:ext cx="4863548" cy="523220"/>
          </a:xfrm>
          <a:prstGeom prst="rect">
            <a:avLst/>
          </a:prstGeom>
          <a:noFill/>
        </p:spPr>
        <p:txBody>
          <a:bodyPr wrap="square" rtlCol="0">
            <a:spAutoFit/>
          </a:bodyPr>
          <a:lstStyle/>
          <a:p>
            <a:r>
              <a:rPr lang="et-EE" sz="2800" dirty="0" smtClean="0">
                <a:hlinkClick r:id="rId6"/>
              </a:rPr>
              <a:t>Pradėkim su MS </a:t>
            </a:r>
            <a:r>
              <a:rPr lang="et-EE" sz="2800" dirty="0" smtClean="0">
                <a:hlinkClick r:id="rId6"/>
              </a:rPr>
              <a:t>Teams</a:t>
            </a:r>
            <a:endParaRPr lang="et-EE" sz="2800" dirty="0"/>
          </a:p>
        </p:txBody>
      </p:sp>
    </p:spTree>
    <p:extLst>
      <p:ext uri="{BB962C8B-B14F-4D97-AF65-F5344CB8AC3E}">
        <p14:creationId xmlns:p14="http://schemas.microsoft.com/office/powerpoint/2010/main" val="287625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u kohatäide 5" descr="Skype - Wicipedia"/>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24759" y="394547"/>
            <a:ext cx="2967319" cy="1327875"/>
          </a:xfrm>
        </p:spPr>
      </p:pic>
      <p:sp>
        <p:nvSpPr>
          <p:cNvPr id="4" name="Sisu kohatäide 3"/>
          <p:cNvSpPr>
            <a:spLocks noGrp="1"/>
          </p:cNvSpPr>
          <p:nvPr>
            <p:ph sz="half" idx="2"/>
          </p:nvPr>
        </p:nvSpPr>
        <p:spPr>
          <a:xfrm>
            <a:off x="755894" y="2005013"/>
            <a:ext cx="5181600" cy="4351339"/>
          </a:xfrm>
        </p:spPr>
        <p:txBody>
          <a:bodyPr>
            <a:normAutofit fontScale="85000" lnSpcReduction="20000"/>
          </a:bodyPr>
          <a:lstStyle/>
          <a:p>
            <a:pPr marL="0" indent="0">
              <a:buNone/>
            </a:pPr>
            <a:r>
              <a:rPr lang="et-EE" b="1" dirty="0" smtClean="0"/>
              <a:t>Kas yra Skype</a:t>
            </a:r>
            <a:r>
              <a:rPr lang="et-EE" b="1" dirty="0" smtClean="0"/>
              <a:t>?</a:t>
            </a:r>
          </a:p>
          <a:p>
            <a:r>
              <a:rPr lang="lt-LT" dirty="0"/>
              <a:t>Skype“ yra programinė įranga, leidžianti nemokamus vaizdo ir balso skambučius „vienas su vienu“ ir grupinius skambučius, siųsti momentinius pranešimus ir bendrinti failus su kitais „Skype“ žmonėmis. „Skype“ galite naudoti mobiliajame telefone, kompiuteryje ar </a:t>
            </a:r>
            <a:r>
              <a:rPr lang="lt-LT" dirty="0" err="1"/>
              <a:t>planšetiniame</a:t>
            </a:r>
            <a:r>
              <a:rPr lang="lt-LT" dirty="0"/>
              <a:t> kompiuteryje.</a:t>
            </a:r>
          </a:p>
          <a:p>
            <a:r>
              <a:rPr lang="lt-LT" dirty="0"/>
              <a:t>Lengva naudoti ir patogi vartotojui</a:t>
            </a:r>
          </a:p>
          <a:p>
            <a:r>
              <a:rPr lang="lt-LT" dirty="0"/>
              <a:t>Sąveikauja tarp </a:t>
            </a:r>
            <a:r>
              <a:rPr lang="lt-LT" dirty="0" smtClean="0"/>
              <a:t>programų</a:t>
            </a:r>
          </a:p>
          <a:p>
            <a:r>
              <a:rPr lang="lt-LT" dirty="0"/>
              <a:t>Patikimi, aukštos kokybės skambučiai</a:t>
            </a:r>
            <a:endParaRPr lang="et-EE" dirty="0"/>
          </a:p>
        </p:txBody>
      </p:sp>
      <p:sp>
        <p:nvSpPr>
          <p:cNvPr id="5" name="Slaidinumbri kohatäide 4"/>
          <p:cNvSpPr>
            <a:spLocks noGrp="1"/>
          </p:cNvSpPr>
          <p:nvPr>
            <p:ph type="sldNum" sz="quarter" idx="12"/>
          </p:nvPr>
        </p:nvSpPr>
        <p:spPr/>
        <p:txBody>
          <a:bodyPr/>
          <a:lstStyle/>
          <a:p>
            <a:fld id="{3A0DAF38-F59B-44BE-A4BA-1F0DF65E0B97}" type="slidenum">
              <a:rPr lang="lv-LV" smtClean="0"/>
              <a:t>8</a:t>
            </a:fld>
            <a:endParaRPr lang="lv-LV"/>
          </a:p>
        </p:txBody>
      </p:sp>
      <p:pic>
        <p:nvPicPr>
          <p:cNvPr id="8" name="Pilt 7"/>
          <p:cNvPicPr>
            <a:picLocks noChangeAspect="1"/>
          </p:cNvPicPr>
          <p:nvPr/>
        </p:nvPicPr>
        <p:blipFill>
          <a:blip r:embed="rId4"/>
          <a:stretch>
            <a:fillRect/>
          </a:stretch>
        </p:blipFill>
        <p:spPr>
          <a:xfrm>
            <a:off x="6841709" y="519118"/>
            <a:ext cx="4674016" cy="2264431"/>
          </a:xfrm>
          <a:prstGeom prst="rect">
            <a:avLst/>
          </a:prstGeom>
        </p:spPr>
      </p:pic>
      <p:sp>
        <p:nvSpPr>
          <p:cNvPr id="9" name="TextBox 8"/>
          <p:cNvSpPr txBox="1"/>
          <p:nvPr/>
        </p:nvSpPr>
        <p:spPr>
          <a:xfrm>
            <a:off x="7078202" y="3913095"/>
            <a:ext cx="4437529" cy="1938992"/>
          </a:xfrm>
          <a:prstGeom prst="rect">
            <a:avLst/>
          </a:prstGeom>
          <a:noFill/>
        </p:spPr>
        <p:txBody>
          <a:bodyPr wrap="square" rtlCol="0">
            <a:spAutoFit/>
          </a:bodyPr>
          <a:lstStyle/>
          <a:p>
            <a:r>
              <a:rPr lang="et-EE" sz="2400" b="1" dirty="0"/>
              <a:t>Skype 101</a:t>
            </a:r>
          </a:p>
          <a:p>
            <a:pPr marL="285744" indent="-285744">
              <a:buFont typeface="Arial" panose="020B0604020202020204" pitchFamily="34" charset="0"/>
              <a:buChar char="•"/>
            </a:pPr>
            <a:r>
              <a:rPr lang="et-EE" sz="2400" dirty="0" smtClean="0"/>
              <a:t>Darbo su Skype pradžia</a:t>
            </a:r>
            <a:endParaRPr lang="et-EE" sz="2400" dirty="0"/>
          </a:p>
          <a:p>
            <a:pPr marL="285744" indent="-285744">
              <a:buFont typeface="Arial" panose="020B0604020202020204" pitchFamily="34" charset="0"/>
              <a:buChar char="•"/>
            </a:pPr>
            <a:r>
              <a:rPr lang="et-EE" sz="2400" dirty="0" smtClean="0"/>
              <a:t>Skambutis</a:t>
            </a:r>
            <a:endParaRPr lang="et-EE" sz="2400" dirty="0"/>
          </a:p>
          <a:p>
            <a:pPr marL="285744" indent="-285744">
              <a:buFont typeface="Arial" panose="020B0604020202020204" pitchFamily="34" charset="0"/>
              <a:buChar char="•"/>
            </a:pPr>
            <a:r>
              <a:rPr lang="et-EE" sz="2400" dirty="0" smtClean="0"/>
              <a:t>Privatumas ir saugumas</a:t>
            </a:r>
            <a:endParaRPr lang="et-EE" sz="2400" dirty="0"/>
          </a:p>
          <a:p>
            <a:pPr marL="285744" indent="-285744">
              <a:buFont typeface="Arial" panose="020B0604020202020204" pitchFamily="34" charset="0"/>
              <a:buChar char="•"/>
            </a:pPr>
            <a:endParaRPr lang="et-EE" sz="2400" dirty="0"/>
          </a:p>
        </p:txBody>
      </p:sp>
    </p:spTree>
    <p:extLst>
      <p:ext uri="{BB962C8B-B14F-4D97-AF65-F5344CB8AC3E}">
        <p14:creationId xmlns:p14="http://schemas.microsoft.com/office/powerpoint/2010/main" val="60401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u kohatäide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941233" y="540932"/>
            <a:ext cx="3497827" cy="1248833"/>
          </a:xfrm>
        </p:spPr>
      </p:pic>
      <p:pic>
        <p:nvPicPr>
          <p:cNvPr id="10" name="Sisu kohatäide 9" descr="Instagram Symbol Logo - Free image on Pixabay"/>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69875" y="405801"/>
            <a:ext cx="1371360" cy="1360027"/>
          </a:xfrm>
        </p:spPr>
      </p:pic>
      <p:sp>
        <p:nvSpPr>
          <p:cNvPr id="5" name="Slaidinumbri kohatäide 4"/>
          <p:cNvSpPr>
            <a:spLocks noGrp="1"/>
          </p:cNvSpPr>
          <p:nvPr>
            <p:ph type="sldNum" sz="quarter" idx="12"/>
          </p:nvPr>
        </p:nvSpPr>
        <p:spPr/>
        <p:txBody>
          <a:bodyPr/>
          <a:lstStyle/>
          <a:p>
            <a:fld id="{3A0DAF38-F59B-44BE-A4BA-1F0DF65E0B97}" type="slidenum">
              <a:rPr lang="lv-LV" smtClean="0"/>
              <a:t>9</a:t>
            </a:fld>
            <a:endParaRPr lang="lv-LV"/>
          </a:p>
        </p:txBody>
      </p:sp>
      <p:sp>
        <p:nvSpPr>
          <p:cNvPr id="12" name="TextBox 11"/>
          <p:cNvSpPr txBox="1"/>
          <p:nvPr/>
        </p:nvSpPr>
        <p:spPr>
          <a:xfrm>
            <a:off x="811161" y="2050031"/>
            <a:ext cx="4834265" cy="2985433"/>
          </a:xfrm>
          <a:prstGeom prst="rect">
            <a:avLst/>
          </a:prstGeom>
          <a:noFill/>
        </p:spPr>
        <p:txBody>
          <a:bodyPr wrap="square" rtlCol="0">
            <a:spAutoFit/>
          </a:bodyPr>
          <a:lstStyle/>
          <a:p>
            <a:r>
              <a:rPr lang="et-EE" sz="2000" b="1" dirty="0" smtClean="0"/>
              <a:t>Ką jus galyte  </a:t>
            </a:r>
            <a:r>
              <a:rPr lang="et-EE" sz="2000" b="1" dirty="0" smtClean="0"/>
              <a:t>Instagram</a:t>
            </a:r>
            <a:br>
              <a:rPr lang="et-EE" sz="2000" b="1" dirty="0" smtClean="0"/>
            </a:br>
            <a:endParaRPr lang="et-EE" sz="2000" b="1" dirty="0" smtClean="0"/>
          </a:p>
          <a:p>
            <a:pPr marL="285744" indent="-285744">
              <a:buFont typeface="Arial" panose="020B0604020202020204" pitchFamily="34" charset="0"/>
              <a:buChar char="•"/>
            </a:pPr>
            <a:r>
              <a:rPr lang="lt-LT" dirty="0"/>
              <a:t>Stebite jus dominančias paskyras. Savo ruožtu žmonės seka tave. Žmonės gali „patikti“ ir komentuoti jūsų įrašus, o jūs galite padaryti tą patį su jų įrašais</a:t>
            </a:r>
            <a:r>
              <a:rPr lang="et-EE" sz="2000" dirty="0" smtClean="0"/>
              <a:t>Explore </a:t>
            </a:r>
            <a:r>
              <a:rPr lang="et-EE" sz="2000" dirty="0"/>
              <a:t>photos and </a:t>
            </a:r>
            <a:r>
              <a:rPr lang="et-EE" sz="2000" dirty="0" smtClean="0"/>
              <a:t>video</a:t>
            </a:r>
          </a:p>
          <a:p>
            <a:pPr marL="285750" indent="-285750">
              <a:buFont typeface="Arial" panose="020B0604020202020204" pitchFamily="34" charset="0"/>
              <a:buChar char="•"/>
            </a:pPr>
            <a:r>
              <a:rPr lang="lt-LT" dirty="0" smtClean="0"/>
              <a:t>Bendrinkite </a:t>
            </a:r>
            <a:r>
              <a:rPr lang="lt-LT" dirty="0"/>
              <a:t>nuotraukas ir vaizdo </a:t>
            </a:r>
            <a:r>
              <a:rPr lang="lt-LT" dirty="0" smtClean="0"/>
              <a:t>įrašus</a:t>
            </a:r>
            <a:endParaRPr lang="lt-LT" dirty="0"/>
          </a:p>
          <a:p>
            <a:pPr marL="285750" indent="-285750">
              <a:buFont typeface="Arial" panose="020B0604020202020204" pitchFamily="34" charset="0"/>
              <a:buChar char="•"/>
            </a:pPr>
            <a:r>
              <a:rPr lang="lt-LT" dirty="0"/>
              <a:t>Tiesioginiai pranešimai - siųsti ir gauti pranešimus</a:t>
            </a:r>
          </a:p>
          <a:p>
            <a:pPr marL="285744" indent="-285744">
              <a:buFont typeface="Arial" panose="020B0604020202020204" pitchFamily="34" charset="0"/>
              <a:buChar char="•"/>
            </a:pPr>
            <a:r>
              <a:rPr lang="et-EE" sz="2000" dirty="0" smtClean="0"/>
              <a:t>Tiesioginės transliacijos</a:t>
            </a:r>
            <a:endParaRPr lang="et-EE" sz="2000" dirty="0"/>
          </a:p>
        </p:txBody>
      </p:sp>
      <p:pic>
        <p:nvPicPr>
          <p:cNvPr id="13" name="Pilt 12"/>
          <p:cNvPicPr>
            <a:picLocks noChangeAspect="1"/>
          </p:cNvPicPr>
          <p:nvPr/>
        </p:nvPicPr>
        <p:blipFill>
          <a:blip r:embed="rId5"/>
          <a:stretch>
            <a:fillRect/>
          </a:stretch>
        </p:blipFill>
        <p:spPr>
          <a:xfrm>
            <a:off x="7781003" y="492205"/>
            <a:ext cx="3104536" cy="4214407"/>
          </a:xfrm>
          <a:prstGeom prst="rect">
            <a:avLst/>
          </a:prstGeom>
        </p:spPr>
      </p:pic>
      <p:sp>
        <p:nvSpPr>
          <p:cNvPr id="14" name="TextBox 13"/>
          <p:cNvSpPr txBox="1"/>
          <p:nvPr/>
        </p:nvSpPr>
        <p:spPr>
          <a:xfrm>
            <a:off x="6297566" y="4967150"/>
            <a:ext cx="3834580" cy="1938992"/>
          </a:xfrm>
          <a:prstGeom prst="rect">
            <a:avLst/>
          </a:prstGeom>
          <a:noFill/>
        </p:spPr>
        <p:txBody>
          <a:bodyPr wrap="square" rtlCol="0">
            <a:spAutoFit/>
          </a:bodyPr>
          <a:lstStyle/>
          <a:p>
            <a:r>
              <a:rPr lang="et-EE" sz="2000" b="1" dirty="0" err="1"/>
              <a:t>Instagram</a:t>
            </a:r>
            <a:r>
              <a:rPr lang="et-EE" sz="2000" b="1" dirty="0"/>
              <a:t> 101</a:t>
            </a:r>
          </a:p>
          <a:p>
            <a:pPr marL="285744" indent="-285744">
              <a:buFont typeface="Arial" panose="020B0604020202020204" pitchFamily="34" charset="0"/>
              <a:buChar char="•"/>
            </a:pPr>
            <a:r>
              <a:rPr lang="et-EE" sz="2000" u="sng" dirty="0" smtClean="0">
                <a:solidFill>
                  <a:schemeClr val="accent1"/>
                </a:solidFill>
              </a:rPr>
              <a:t>Prisijungti ir pradėt naudotis</a:t>
            </a:r>
            <a:endParaRPr lang="et-EE" sz="2000" u="sng" dirty="0">
              <a:solidFill>
                <a:schemeClr val="accent1"/>
              </a:solidFill>
            </a:endParaRPr>
          </a:p>
          <a:p>
            <a:pPr marL="285744" indent="-285744">
              <a:buFont typeface="Arial" panose="020B0604020202020204" pitchFamily="34" charset="0"/>
              <a:buChar char="•"/>
            </a:pPr>
            <a:r>
              <a:rPr lang="et-EE" sz="2000" u="sng" dirty="0" smtClean="0">
                <a:solidFill>
                  <a:schemeClr val="accent1"/>
                </a:solidFill>
                <a:hlinkClick r:id="rId6"/>
              </a:rPr>
              <a:t>Instagram </a:t>
            </a:r>
            <a:r>
              <a:rPr lang="et-EE" sz="2000" u="sng" dirty="0" smtClean="0">
                <a:solidFill>
                  <a:schemeClr val="accent1"/>
                </a:solidFill>
              </a:rPr>
              <a:t>funkcijos</a:t>
            </a:r>
            <a:endParaRPr lang="et-EE" sz="2000" u="sng" dirty="0">
              <a:solidFill>
                <a:schemeClr val="accent1"/>
              </a:solidFill>
            </a:endParaRPr>
          </a:p>
          <a:p>
            <a:pPr marL="285744" indent="-285744">
              <a:buFont typeface="Arial" panose="020B0604020202020204" pitchFamily="34" charset="0"/>
              <a:buChar char="•"/>
            </a:pPr>
            <a:r>
              <a:rPr lang="et-EE" sz="2000" u="sng" dirty="0" smtClean="0">
                <a:solidFill>
                  <a:schemeClr val="accent1"/>
                </a:solidFill>
              </a:rPr>
              <a:t>Privatumas ir saugumas</a:t>
            </a:r>
            <a:endParaRPr lang="et-EE" sz="2000" u="sng" dirty="0">
              <a:solidFill>
                <a:schemeClr val="accent1"/>
              </a:solidFill>
            </a:endParaRPr>
          </a:p>
          <a:p>
            <a:pPr marL="285744" indent="-285744">
              <a:buFont typeface="Arial" panose="020B0604020202020204" pitchFamily="34" charset="0"/>
              <a:buChar char="•"/>
            </a:pPr>
            <a:endParaRPr lang="et-EE" sz="2000" dirty="0"/>
          </a:p>
          <a:p>
            <a:pPr marL="285744" indent="-285744">
              <a:buFont typeface="Arial" panose="020B0604020202020204" pitchFamily="34" charset="0"/>
              <a:buChar char="•"/>
            </a:pPr>
            <a:endParaRPr lang="et-EE" sz="2000" dirty="0"/>
          </a:p>
        </p:txBody>
      </p:sp>
    </p:spTree>
    <p:extLst>
      <p:ext uri="{BB962C8B-B14F-4D97-AF65-F5344CB8AC3E}">
        <p14:creationId xmlns:p14="http://schemas.microsoft.com/office/powerpoint/2010/main" val="1522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871</TotalTime>
  <Words>1561</Words>
  <Application>Microsoft Office PowerPoint</Application>
  <PresentationFormat>Plačiaekranė</PresentationFormat>
  <Paragraphs>254</Paragraphs>
  <Slides>23</Slides>
  <Notes>20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23</vt:i4>
      </vt:variant>
    </vt:vector>
  </HeadingPairs>
  <TitlesOfParts>
    <vt:vector size="27" baseType="lpstr">
      <vt:lpstr>Arial</vt:lpstr>
      <vt:lpstr>Calibri</vt:lpstr>
      <vt:lpstr>Calibri Light</vt:lpstr>
      <vt:lpstr>Office Theme</vt:lpstr>
      <vt:lpstr>Socialiniai tinklai ir Interneto saugumas</vt:lpstr>
      <vt:lpstr>Internetiniai socialiniai tinklai: ką tai reiškia ir kaip bendrauti</vt:lpstr>
      <vt:lpstr>Socialinės žiniasklaidos privalumai ir trūkumai senjorams   </vt:lpstr>
      <vt:lpstr>Įvairios socialinės žiniasklaidos ir tinklų platformos</vt:lpstr>
      <vt:lpstr>„PowerPoint“ pateiktis</vt:lpstr>
      <vt:lpstr>„PowerPoint“ pateiktis</vt:lpstr>
      <vt:lpstr>              MS Teams</vt:lpstr>
      <vt:lpstr>„PowerPoint“ pateiktis</vt:lpstr>
      <vt:lpstr>„PowerPoint“ pateiktis</vt:lpstr>
      <vt:lpstr>„PowerPoint“ pateiktis</vt:lpstr>
      <vt:lpstr>Twitter</vt:lpstr>
      <vt:lpstr>„PowerPoint“ pateiktis</vt:lpstr>
      <vt:lpstr>„PowerPoint“ pateiktis</vt:lpstr>
      <vt:lpstr>„PowerPoint“ pateiktis</vt:lpstr>
      <vt:lpstr>Kibernetinė sauga</vt:lpstr>
      <vt:lpstr>Kas yra GDPR ir kaip juo naudotis?</vt:lpstr>
      <vt:lpstr>Kas yra „Sukčiavimas“</vt:lpstr>
      <vt:lpstr>„PowerPoint“ pateiktis</vt:lpstr>
      <vt:lpstr>Netikros naujienos</vt:lpstr>
      <vt:lpstr>Slaptažodis</vt:lpstr>
      <vt:lpstr>Slaptažodžių nustatymas ir naudojimas</vt:lpstr>
      <vt:lpstr>Slaptažodžio taisyklės</vt:lpstr>
      <vt:lpstr>Ką galima ir ko negalima Internete ir el.Pašte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Displeja pielāgošana</dc:title>
  <dc:creator>Martins</dc:creator>
  <cp:lastModifiedBy>„Windows“ vartotojas</cp:lastModifiedBy>
  <cp:revision>61</cp:revision>
  <dcterms:created xsi:type="dcterms:W3CDTF">2020-12-09T08:24:32Z</dcterms:created>
  <dcterms:modified xsi:type="dcterms:W3CDTF">2021-08-16T08:04:09Z</dcterms:modified>
</cp:coreProperties>
</file>