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23"/>
  </p:notesMasterIdLst>
  <p:sldIdLst>
    <p:sldId id="259" r:id="rId3"/>
    <p:sldId id="257" r:id="rId4"/>
    <p:sldId id="273" r:id="rId5"/>
    <p:sldId id="258" r:id="rId6"/>
    <p:sldId id="274" r:id="rId7"/>
    <p:sldId id="260" r:id="rId8"/>
    <p:sldId id="261" r:id="rId9"/>
    <p:sldId id="262" r:id="rId10"/>
    <p:sldId id="263" r:id="rId11"/>
    <p:sldId id="275" r:id="rId12"/>
    <p:sldId id="264" r:id="rId13"/>
    <p:sldId id="265" r:id="rId14"/>
    <p:sldId id="266" r:id="rId15"/>
    <p:sldId id="267" r:id="rId16"/>
    <p:sldId id="268" r:id="rId17"/>
    <p:sldId id="269" r:id="rId18"/>
    <p:sldId id="276" r:id="rId19"/>
    <p:sldId id="277" r:id="rId20"/>
    <p:sldId id="270" r:id="rId21"/>
    <p:sldId id="271" r:id="rId2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51" d="100"/>
          <a:sy n="51" d="100"/>
        </p:scale>
        <p:origin x="936" y="66"/>
      </p:cViewPr>
      <p:guideLst/>
    </p:cSldViewPr>
  </p:slideViewPr>
  <p:outlineViewPr>
    <p:cViewPr>
      <p:scale>
        <a:sx n="33" d="100"/>
        <a:sy n="33" d="100"/>
      </p:scale>
      <p:origin x="0" y="-87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4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FormatAsTable!$B$1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FormatAsTable!$A$2:$A$6</c:f>
              <c:strCache>
                <c:ptCount val="5"/>
                <c:pt idx="0">
                  <c:v>John</c:v>
                </c:pt>
                <c:pt idx="1">
                  <c:v>Jorge</c:v>
                </c:pt>
                <c:pt idx="2">
                  <c:v>Eva</c:v>
                </c:pt>
                <c:pt idx="3">
                  <c:v>Mary</c:v>
                </c:pt>
                <c:pt idx="4">
                  <c:v>Mike</c:v>
                </c:pt>
              </c:strCache>
            </c:strRef>
          </c:cat>
          <c:val>
            <c:numRef>
              <c:f>FormatAsTable!$B$2:$B$6</c:f>
              <c:numCache>
                <c:formatCode>0.00</c:formatCode>
                <c:ptCount val="5"/>
                <c:pt idx="0">
                  <c:v>10.5</c:v>
                </c:pt>
                <c:pt idx="1">
                  <c:v>11</c:v>
                </c:pt>
                <c:pt idx="2">
                  <c:v>12</c:v>
                </c:pt>
                <c:pt idx="3">
                  <c:v>9.5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5E-4AE4-A55C-A5B8ACFCBFC5}"/>
            </c:ext>
          </c:extLst>
        </c:ser>
        <c:ser>
          <c:idx val="1"/>
          <c:order val="1"/>
          <c:tx>
            <c:strRef>
              <c:f>FormatAsTable!$C$1</c:f>
              <c:strCache>
                <c:ptCount val="1"/>
                <c:pt idx="0">
                  <c:v>Hours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FormatAsTable!$A$2:$A$6</c:f>
              <c:strCache>
                <c:ptCount val="5"/>
                <c:pt idx="0">
                  <c:v>John</c:v>
                </c:pt>
                <c:pt idx="1">
                  <c:v>Jorge</c:v>
                </c:pt>
                <c:pt idx="2">
                  <c:v>Eva</c:v>
                </c:pt>
                <c:pt idx="3">
                  <c:v>Mary</c:v>
                </c:pt>
                <c:pt idx="4">
                  <c:v>Mike</c:v>
                </c:pt>
              </c:strCache>
            </c:strRef>
          </c:cat>
          <c:val>
            <c:numRef>
              <c:f>FormatAsTable!$C$2:$C$6</c:f>
              <c:numCache>
                <c:formatCode>General</c:formatCode>
                <c:ptCount val="5"/>
                <c:pt idx="0">
                  <c:v>160</c:v>
                </c:pt>
                <c:pt idx="1">
                  <c:v>152</c:v>
                </c:pt>
                <c:pt idx="2">
                  <c:v>168</c:v>
                </c:pt>
                <c:pt idx="3">
                  <c:v>160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5E-4AE4-A55C-A5B8ACFCBFC5}"/>
            </c:ext>
          </c:extLst>
        </c:ser>
        <c:ser>
          <c:idx val="2"/>
          <c:order val="2"/>
          <c:tx>
            <c:strRef>
              <c:f>FormatAsTable!$D$1</c:f>
              <c:strCache>
                <c:ptCount val="1"/>
                <c:pt idx="0">
                  <c:v>Salary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FormatAsTable!$A$2:$A$6</c:f>
              <c:strCache>
                <c:ptCount val="5"/>
                <c:pt idx="0">
                  <c:v>John</c:v>
                </c:pt>
                <c:pt idx="1">
                  <c:v>Jorge</c:v>
                </c:pt>
                <c:pt idx="2">
                  <c:v>Eva</c:v>
                </c:pt>
                <c:pt idx="3">
                  <c:v>Mary</c:v>
                </c:pt>
                <c:pt idx="4">
                  <c:v>Mike</c:v>
                </c:pt>
              </c:strCache>
            </c:strRef>
          </c:cat>
          <c:val>
            <c:numRef>
              <c:f>FormatAsTable!$D$2:$D$6</c:f>
              <c:numCache>
                <c:formatCode>_-* #\ ##0.00\ [$€-426]_-;\-* #\ ##0.00\ [$€-426]_-;_-* "-"??\ [$€-426]_-;_-@_-</c:formatCode>
                <c:ptCount val="5"/>
                <c:pt idx="0">
                  <c:v>1680</c:v>
                </c:pt>
                <c:pt idx="1">
                  <c:v>1672</c:v>
                </c:pt>
                <c:pt idx="2">
                  <c:v>2016</c:v>
                </c:pt>
                <c:pt idx="3">
                  <c:v>1520</c:v>
                </c:pt>
                <c:pt idx="4">
                  <c:v>1800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5E-4AE4-A55C-A5B8ACFCBFC5}"/>
            </c:ext>
          </c:extLst>
        </c:ser>
        <c:ser>
          <c:idx val="3"/>
          <c:order val="3"/>
          <c:tx>
            <c:strRef>
              <c:f>FormatAsTable!$E$1</c:f>
              <c:strCache>
                <c:ptCount val="1"/>
                <c:pt idx="0">
                  <c:v>Bonus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FormatAsTable!$A$2:$A$6</c:f>
              <c:strCache>
                <c:ptCount val="5"/>
                <c:pt idx="0">
                  <c:v>John</c:v>
                </c:pt>
                <c:pt idx="1">
                  <c:v>Jorge</c:v>
                </c:pt>
                <c:pt idx="2">
                  <c:v>Eva</c:v>
                </c:pt>
                <c:pt idx="3">
                  <c:v>Mary</c:v>
                </c:pt>
                <c:pt idx="4">
                  <c:v>Mike</c:v>
                </c:pt>
              </c:strCache>
            </c:strRef>
          </c:cat>
          <c:val>
            <c:numRef>
              <c:f>FormatAsTable!$E$2:$E$6</c:f>
              <c:numCache>
                <c:formatCode>_-* #\ ##0.00\ [$€-426]_-;\-* #\ ##0.00\ [$€-426]_-;_-* "-"??\ [$€-426]_-;_-@_-</c:formatCode>
                <c:ptCount val="5"/>
                <c:pt idx="0">
                  <c:v>220</c:v>
                </c:pt>
                <c:pt idx="1">
                  <c:v>165</c:v>
                </c:pt>
                <c:pt idx="2">
                  <c:v>300</c:v>
                </c:pt>
                <c:pt idx="3">
                  <c:v>230</c:v>
                </c:pt>
                <c:pt idx="4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5E-4AE4-A55C-A5B8ACFCBFC5}"/>
            </c:ext>
          </c:extLst>
        </c:ser>
        <c:ser>
          <c:idx val="4"/>
          <c:order val="4"/>
          <c:tx>
            <c:strRef>
              <c:f>FormatAsTable!$F$1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FormatAsTable!$A$2:$A$6</c:f>
              <c:strCache>
                <c:ptCount val="5"/>
                <c:pt idx="0">
                  <c:v>John</c:v>
                </c:pt>
                <c:pt idx="1">
                  <c:v>Jorge</c:v>
                </c:pt>
                <c:pt idx="2">
                  <c:v>Eva</c:v>
                </c:pt>
                <c:pt idx="3">
                  <c:v>Mary</c:v>
                </c:pt>
                <c:pt idx="4">
                  <c:v>Mike</c:v>
                </c:pt>
              </c:strCache>
            </c:strRef>
          </c:cat>
          <c:val>
            <c:numRef>
              <c:f>FormatAsTable!$F$2:$F$6</c:f>
              <c:numCache>
                <c:formatCode>_-* #\ ##0.00\ [$€-426]_-;\-* #\ ##0.00\ [$€-426]_-;_-* "-"??\ [$€-426]_-;_-@_-</c:formatCode>
                <c:ptCount val="5"/>
                <c:pt idx="0">
                  <c:v>1900</c:v>
                </c:pt>
                <c:pt idx="1">
                  <c:v>1837</c:v>
                </c:pt>
                <c:pt idx="2">
                  <c:v>2316</c:v>
                </c:pt>
                <c:pt idx="3">
                  <c:v>1750</c:v>
                </c:pt>
                <c:pt idx="4">
                  <c:v>1990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5E-4AE4-A55C-A5B8ACFCB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1947104"/>
        <c:axId val="1581950016"/>
      </c:barChart>
      <c:catAx>
        <c:axId val="158194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1950016"/>
        <c:crosses val="autoZero"/>
        <c:auto val="1"/>
        <c:lblAlgn val="ctr"/>
        <c:lblOffset val="100"/>
        <c:noMultiLvlLbl val="0"/>
      </c:catAx>
      <c:valAx>
        <c:axId val="158195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194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noProof="0" dirty="0"/>
              <a:t>Chart</a:t>
            </a:r>
            <a:r>
              <a:rPr lang="lv-LV" dirty="0"/>
              <a:t> </a:t>
            </a:r>
            <a:r>
              <a:rPr lang="en-GB" noProof="0" dirty="0"/>
              <a:t>Title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FormatAsTable!$D$1</c:f>
              <c:strCache>
                <c:ptCount val="1"/>
                <c:pt idx="0">
                  <c:v>Salary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FormatAsTable!$A$2:$A$6</c:f>
              <c:strCache>
                <c:ptCount val="5"/>
                <c:pt idx="0">
                  <c:v>John</c:v>
                </c:pt>
                <c:pt idx="1">
                  <c:v>Jorge</c:v>
                </c:pt>
                <c:pt idx="2">
                  <c:v>Eva</c:v>
                </c:pt>
                <c:pt idx="3">
                  <c:v>Mary</c:v>
                </c:pt>
                <c:pt idx="4">
                  <c:v>Mike</c:v>
                </c:pt>
              </c:strCache>
            </c:strRef>
          </c:cat>
          <c:val>
            <c:numRef>
              <c:f>FormatAsTable!$D$2:$D$6</c:f>
              <c:numCache>
                <c:formatCode>_-* #\ ##0.00\ [$€-426]_-;\-* #\ ##0.00\ [$€-426]_-;_-* "-"??\ [$€-426]_-;_-@_-</c:formatCode>
                <c:ptCount val="5"/>
                <c:pt idx="0">
                  <c:v>1680</c:v>
                </c:pt>
                <c:pt idx="1">
                  <c:v>1672</c:v>
                </c:pt>
                <c:pt idx="2">
                  <c:v>2016</c:v>
                </c:pt>
                <c:pt idx="3">
                  <c:v>1520</c:v>
                </c:pt>
                <c:pt idx="4">
                  <c:v>1800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87-425B-8418-C386F84569A3}"/>
            </c:ext>
          </c:extLst>
        </c:ser>
        <c:ser>
          <c:idx val="3"/>
          <c:order val="3"/>
          <c:tx>
            <c:strRef>
              <c:f>FormatAsTable!$E$1</c:f>
              <c:strCache>
                <c:ptCount val="1"/>
                <c:pt idx="0">
                  <c:v>Bonus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FormatAsTable!$A$2:$A$6</c:f>
              <c:strCache>
                <c:ptCount val="5"/>
                <c:pt idx="0">
                  <c:v>John</c:v>
                </c:pt>
                <c:pt idx="1">
                  <c:v>Jorge</c:v>
                </c:pt>
                <c:pt idx="2">
                  <c:v>Eva</c:v>
                </c:pt>
                <c:pt idx="3">
                  <c:v>Mary</c:v>
                </c:pt>
                <c:pt idx="4">
                  <c:v>Mike</c:v>
                </c:pt>
              </c:strCache>
            </c:strRef>
          </c:cat>
          <c:val>
            <c:numRef>
              <c:f>FormatAsTable!$E$2:$E$6</c:f>
              <c:numCache>
                <c:formatCode>_-* #\ ##0.00\ [$€-426]_-;\-* #\ ##0.00\ [$€-426]_-;_-* "-"??\ [$€-426]_-;_-@_-</c:formatCode>
                <c:ptCount val="5"/>
                <c:pt idx="0">
                  <c:v>220</c:v>
                </c:pt>
                <c:pt idx="1">
                  <c:v>165</c:v>
                </c:pt>
                <c:pt idx="2">
                  <c:v>300</c:v>
                </c:pt>
                <c:pt idx="3">
                  <c:v>230</c:v>
                </c:pt>
                <c:pt idx="4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87-425B-8418-C386F84569A3}"/>
            </c:ext>
          </c:extLst>
        </c:ser>
        <c:ser>
          <c:idx val="4"/>
          <c:order val="4"/>
          <c:tx>
            <c:strRef>
              <c:f>FormatAsTable!$F$1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FormatAsTable!$A$2:$A$6</c:f>
              <c:strCache>
                <c:ptCount val="5"/>
                <c:pt idx="0">
                  <c:v>John</c:v>
                </c:pt>
                <c:pt idx="1">
                  <c:v>Jorge</c:v>
                </c:pt>
                <c:pt idx="2">
                  <c:v>Eva</c:v>
                </c:pt>
                <c:pt idx="3">
                  <c:v>Mary</c:v>
                </c:pt>
                <c:pt idx="4">
                  <c:v>Mike</c:v>
                </c:pt>
              </c:strCache>
            </c:strRef>
          </c:cat>
          <c:val>
            <c:numRef>
              <c:f>FormatAsTable!$F$2:$F$6</c:f>
              <c:numCache>
                <c:formatCode>_-* #\ ##0.00\ [$€-426]_-;\-* #\ ##0.00\ [$€-426]_-;_-* "-"??\ [$€-426]_-;_-@_-</c:formatCode>
                <c:ptCount val="5"/>
                <c:pt idx="0">
                  <c:v>1900</c:v>
                </c:pt>
                <c:pt idx="1">
                  <c:v>1837</c:v>
                </c:pt>
                <c:pt idx="2">
                  <c:v>2316</c:v>
                </c:pt>
                <c:pt idx="3">
                  <c:v>1750</c:v>
                </c:pt>
                <c:pt idx="4">
                  <c:v>1990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87-425B-8418-C386F8456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1947104"/>
        <c:axId val="15819500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FormatAsTable!$B$1</c15:sqref>
                        </c15:formulaRef>
                      </c:ext>
                    </c:extLst>
                    <c:strCache>
                      <c:ptCount val="1"/>
                      <c:pt idx="0">
                        <c:v>Rate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FormatAsTable!$A$2:$A$6</c15:sqref>
                        </c15:formulaRef>
                      </c:ext>
                    </c:extLst>
                    <c:strCache>
                      <c:ptCount val="5"/>
                      <c:pt idx="0">
                        <c:v>John</c:v>
                      </c:pt>
                      <c:pt idx="1">
                        <c:v>Jorge</c:v>
                      </c:pt>
                      <c:pt idx="2">
                        <c:v>Eva</c:v>
                      </c:pt>
                      <c:pt idx="3">
                        <c:v>Mary</c:v>
                      </c:pt>
                      <c:pt idx="4">
                        <c:v>Mike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FormatAsTable!$B$2:$B$6</c15:sqref>
                        </c15:formulaRef>
                      </c:ext>
                    </c:extLst>
                    <c:numCache>
                      <c:formatCode>0.00</c:formatCode>
                      <c:ptCount val="5"/>
                      <c:pt idx="0">
                        <c:v>10.5</c:v>
                      </c:pt>
                      <c:pt idx="1">
                        <c:v>11</c:v>
                      </c:pt>
                      <c:pt idx="2">
                        <c:v>12</c:v>
                      </c:pt>
                      <c:pt idx="3">
                        <c:v>9.5</c:v>
                      </c:pt>
                      <c:pt idx="4">
                        <c:v>15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F887-425B-8418-C386F84569A3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FormatAsTable!$C$1</c15:sqref>
                        </c15:formulaRef>
                      </c:ext>
                    </c:extLst>
                    <c:strCache>
                      <c:ptCount val="1"/>
                      <c:pt idx="0">
                        <c:v>Hours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FormatAsTable!$A$2:$A$6</c15:sqref>
                        </c15:formulaRef>
                      </c:ext>
                    </c:extLst>
                    <c:strCache>
                      <c:ptCount val="5"/>
                      <c:pt idx="0">
                        <c:v>John</c:v>
                      </c:pt>
                      <c:pt idx="1">
                        <c:v>Jorge</c:v>
                      </c:pt>
                      <c:pt idx="2">
                        <c:v>Eva</c:v>
                      </c:pt>
                      <c:pt idx="3">
                        <c:v>Mary</c:v>
                      </c:pt>
                      <c:pt idx="4">
                        <c:v>Mike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FormatAsTable!$C$2:$C$6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160</c:v>
                      </c:pt>
                      <c:pt idx="1">
                        <c:v>152</c:v>
                      </c:pt>
                      <c:pt idx="2">
                        <c:v>168</c:v>
                      </c:pt>
                      <c:pt idx="3">
                        <c:v>160</c:v>
                      </c:pt>
                      <c:pt idx="4">
                        <c:v>120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F887-425B-8418-C386F84569A3}"/>
                  </c:ext>
                </c:extLst>
              </c15:ser>
            </c15:filteredBarSeries>
          </c:ext>
        </c:extLst>
      </c:barChart>
      <c:catAx>
        <c:axId val="158194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1950016"/>
        <c:crosses val="autoZero"/>
        <c:auto val="1"/>
        <c:lblAlgn val="ctr"/>
        <c:lblOffset val="100"/>
        <c:noMultiLvlLbl val="0"/>
      </c:catAx>
      <c:valAx>
        <c:axId val="158195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[$€-426]_-;\-* #\ ##0.00\ [$€-426]_-;_-* &quot;-&quot;??\ [$€-426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194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GB" sz="14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FormatAsTable!$A$2</c:f>
              <c:strCache>
                <c:ptCount val="1"/>
                <c:pt idx="0">
                  <c:v>John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FormatAsTable!$D$1:$F$1</c:f>
              <c:strCache>
                <c:ptCount val="3"/>
                <c:pt idx="0">
                  <c:v>Salary</c:v>
                </c:pt>
                <c:pt idx="1">
                  <c:v>Bonus</c:v>
                </c:pt>
                <c:pt idx="2">
                  <c:v>Total</c:v>
                </c:pt>
              </c:strCache>
              <c:extLst/>
            </c:strRef>
          </c:cat>
          <c:val>
            <c:numRef>
              <c:f>FormatAsTable!$D$2:$F$2</c:f>
              <c:numCache>
                <c:formatCode>_-* #\ ##0.00\ [$€-426]_-;\-* #\ ##0.00\ [$€-426]_-;_-* "-"??\ [$€-426]_-;_-@_-</c:formatCode>
                <c:ptCount val="3"/>
                <c:pt idx="0">
                  <c:v>1680</c:v>
                </c:pt>
                <c:pt idx="1">
                  <c:v>220</c:v>
                </c:pt>
                <c:pt idx="2">
                  <c:v>1900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304-4AA3-959A-46F6A501884D}"/>
            </c:ext>
          </c:extLst>
        </c:ser>
        <c:ser>
          <c:idx val="1"/>
          <c:order val="1"/>
          <c:tx>
            <c:strRef>
              <c:f>FormatAsTable!$A$3</c:f>
              <c:strCache>
                <c:ptCount val="1"/>
                <c:pt idx="0">
                  <c:v>Jorge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FormatAsTable!$D$1:$F$1</c:f>
              <c:strCache>
                <c:ptCount val="3"/>
                <c:pt idx="0">
                  <c:v>Salary</c:v>
                </c:pt>
                <c:pt idx="1">
                  <c:v>Bonus</c:v>
                </c:pt>
                <c:pt idx="2">
                  <c:v>Total</c:v>
                </c:pt>
              </c:strCache>
              <c:extLst/>
            </c:strRef>
          </c:cat>
          <c:val>
            <c:numRef>
              <c:f>FormatAsTable!$D$3:$F$3</c:f>
              <c:numCache>
                <c:formatCode>_-* #\ ##0.00\ [$€-426]_-;\-* #\ ##0.00\ [$€-426]_-;_-* "-"??\ [$€-426]_-;_-@_-</c:formatCode>
                <c:ptCount val="3"/>
                <c:pt idx="0">
                  <c:v>1672</c:v>
                </c:pt>
                <c:pt idx="1">
                  <c:v>165</c:v>
                </c:pt>
                <c:pt idx="2">
                  <c:v>1837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9304-4AA3-959A-46F6A501884D}"/>
            </c:ext>
          </c:extLst>
        </c:ser>
        <c:ser>
          <c:idx val="2"/>
          <c:order val="2"/>
          <c:tx>
            <c:strRef>
              <c:f>FormatAsTable!$A$4</c:f>
              <c:strCache>
                <c:ptCount val="1"/>
                <c:pt idx="0">
                  <c:v>Eva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FormatAsTable!$D$1:$F$1</c:f>
              <c:strCache>
                <c:ptCount val="3"/>
                <c:pt idx="0">
                  <c:v>Salary</c:v>
                </c:pt>
                <c:pt idx="1">
                  <c:v>Bonus</c:v>
                </c:pt>
                <c:pt idx="2">
                  <c:v>Total</c:v>
                </c:pt>
              </c:strCache>
              <c:extLst/>
            </c:strRef>
          </c:cat>
          <c:val>
            <c:numRef>
              <c:f>FormatAsTable!$D$4:$F$4</c:f>
              <c:numCache>
                <c:formatCode>_-* #\ ##0.00\ [$€-426]_-;\-* #\ ##0.00\ [$€-426]_-;_-* "-"??\ [$€-426]_-;_-@_-</c:formatCode>
                <c:ptCount val="3"/>
                <c:pt idx="0">
                  <c:v>2016</c:v>
                </c:pt>
                <c:pt idx="1">
                  <c:v>300</c:v>
                </c:pt>
                <c:pt idx="2">
                  <c:v>2316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9304-4AA3-959A-46F6A501884D}"/>
            </c:ext>
          </c:extLst>
        </c:ser>
        <c:ser>
          <c:idx val="3"/>
          <c:order val="3"/>
          <c:tx>
            <c:strRef>
              <c:f>FormatAsTable!$A$5</c:f>
              <c:strCache>
                <c:ptCount val="1"/>
                <c:pt idx="0">
                  <c:v>Mary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FormatAsTable!$D$1:$F$1</c:f>
              <c:strCache>
                <c:ptCount val="3"/>
                <c:pt idx="0">
                  <c:v>Salary</c:v>
                </c:pt>
                <c:pt idx="1">
                  <c:v>Bonus</c:v>
                </c:pt>
                <c:pt idx="2">
                  <c:v>Total</c:v>
                </c:pt>
              </c:strCache>
              <c:extLst/>
            </c:strRef>
          </c:cat>
          <c:val>
            <c:numRef>
              <c:f>FormatAsTable!$D$5:$F$5</c:f>
              <c:numCache>
                <c:formatCode>_-* #\ ##0.00\ [$€-426]_-;\-* #\ ##0.00\ [$€-426]_-;_-* "-"??\ [$€-426]_-;_-@_-</c:formatCode>
                <c:ptCount val="3"/>
                <c:pt idx="0">
                  <c:v>1520</c:v>
                </c:pt>
                <c:pt idx="1">
                  <c:v>230</c:v>
                </c:pt>
                <c:pt idx="2">
                  <c:v>1750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9304-4AA3-959A-46F6A501884D}"/>
            </c:ext>
          </c:extLst>
        </c:ser>
        <c:ser>
          <c:idx val="4"/>
          <c:order val="4"/>
          <c:tx>
            <c:strRef>
              <c:f>FormatAsTable!$A$6</c:f>
              <c:strCache>
                <c:ptCount val="1"/>
                <c:pt idx="0">
                  <c:v>Mike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FormatAsTable!$D$1:$F$1</c:f>
              <c:strCache>
                <c:ptCount val="3"/>
                <c:pt idx="0">
                  <c:v>Salary</c:v>
                </c:pt>
                <c:pt idx="1">
                  <c:v>Bonus</c:v>
                </c:pt>
                <c:pt idx="2">
                  <c:v>Total</c:v>
                </c:pt>
              </c:strCache>
              <c:extLst/>
            </c:strRef>
          </c:cat>
          <c:val>
            <c:numRef>
              <c:f>FormatAsTable!$D$6:$F$6</c:f>
              <c:numCache>
                <c:formatCode>_-* #\ ##0.00\ [$€-426]_-;\-* #\ ##0.00\ [$€-426]_-;_-* "-"??\ [$€-426]_-;_-@_-</c:formatCode>
                <c:ptCount val="3"/>
                <c:pt idx="0">
                  <c:v>1800</c:v>
                </c:pt>
                <c:pt idx="1">
                  <c:v>190</c:v>
                </c:pt>
                <c:pt idx="2">
                  <c:v>1990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9304-4AA3-959A-46F6A5018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1947104"/>
        <c:axId val="1581950016"/>
      </c:barChart>
      <c:catAx>
        <c:axId val="158194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1950016"/>
        <c:crosses val="autoZero"/>
        <c:auto val="1"/>
        <c:lblAlgn val="ctr"/>
        <c:lblOffset val="100"/>
        <c:noMultiLvlLbl val="0"/>
      </c:catAx>
      <c:valAx>
        <c:axId val="158195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[$€-426]_-;\-* #\ ##0.00\ [$€-426]_-;_-* &quot;-&quot;??\ [$€-426]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194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52B4E-947B-4C24-B825-3398B78A71FA}" type="datetimeFigureOut">
              <a:rPr lang="lv-LV" smtClean="0"/>
              <a:t>16.08.2021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DC83E-5684-4E09-AC6A-37D7F551E945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060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EB4D1-2A17-411F-9C23-A059B0E80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6B8C9F-E77C-4649-994A-7FEA4077D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D1289-80DF-4EA2-A76C-5302474F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701B-7BA1-4DC6-81E4-EECCEE17D49C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36A1F-EB8C-4230-A41C-74AA5E40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443E2-1DAB-400A-961A-488A76D9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0144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6BAF9-82A3-479F-B0EC-4E5FDC6F3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16D938-28DB-456D-BF79-69BE23E8F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B31D4-AF08-4D62-80ED-01E0E61D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FFEB3-1884-4DD0-8606-9AF6FCFC7841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E5AF5-31F2-4E27-A74D-C40D13E7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F7F9F-1F1E-4243-8470-D6D1D99F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6211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E1E48B-58C4-4A38-8013-C596C2F09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CB8B76-037A-44FA-9BF0-BA41377BA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6620C-8BC8-48AA-9FD3-101346C1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AA57-4396-4050-B8BB-A712EE038BE6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8D7D-0BBB-4816-BB2B-413D634C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0A627-4952-4931-9952-92924D40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7660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9DB5-3198-46FD-92E4-386E36C98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4E7429-31ED-4DAE-A2DC-9F7C2AD39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7DFD9-125A-4B67-A74F-E16D6DA4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1933-D86D-4C44-9C9F-68CC05DA7162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16B63-966D-447E-B3AE-E8D92AE7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83A20-A3C6-4EAF-9462-3CF8BD28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056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F629-62AC-4551-8F50-2E19A98E8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9FE85-C500-4CD3-93A7-93BD5F18B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D99A2-EDBF-4B91-BC1B-147FE24BB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0D4D-FD5B-4967-8ACC-E01CE78797B6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D1A00-0357-49DA-860D-A5E34DBF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C5016-FD8B-4BF7-BC3B-F5F0A260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539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E31B-77D5-4349-9023-B6B3BB04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27860-AF51-416A-8228-6BACEEBE4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6BA97-1ADD-43DA-907F-89A8724F8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2AFC3-E389-4360-A30F-C0C8542146D1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FD8B7-3388-4F5C-AF65-09FE6F01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D7A29-ED74-46BC-BDF6-28598883D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5929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EA76-DE91-4B98-A6F4-D162665B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0AAE9-1E3C-4B01-9CF2-C1D1E2EFC0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3BAD8-D44B-4AC6-AD7A-4F230A0968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82F43-3530-4921-A6E5-9EFD7E03A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5D88-6BBA-4021-9778-7B04063D9B65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80999-4C41-4616-990F-078CC39B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277D4-4D5C-4E19-BFDC-934EB484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502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0A66-36FD-409C-BD6E-30917958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44166-048F-4A53-80EA-5DDB4DB13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7C1D6-60CB-434C-A55F-8BD7B8E06C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26F96-B31C-4EDF-8627-A4B2AFE4B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8D6668-9F9B-4F32-9D8E-E320D922D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8AB357-FFD7-4A2D-A500-AF61676A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9E60-7BB1-44E5-A0EA-75B3F09F705F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E3664-CB45-46A1-A247-876B50B1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485547-3189-4334-865B-7656529E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886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6C031-6693-46C2-90D5-3E6F9C9C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EEAE6B-44CF-4749-958E-CE56E41D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5AA1-2E5F-4788-BE59-304725C9222D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851F6-3626-47E5-97A6-104D4F3E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FACFD-3218-4CB5-8E9F-0710CE41E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0484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D6FD1-64C5-4A40-B998-C782A083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FA4D-5967-4321-BD8B-299E2B59E95C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BA4333-1580-4818-8B99-8E67F033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9830F-9A23-4B18-91C4-43632D35A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0199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0BE3-305F-4440-BF11-6E7E51B8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0B3BA-DEF0-467C-8963-F3400F765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B58A6-1B3D-4D13-9D4D-161E39147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DD188-DE7A-4783-BFD6-0FF1C553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CACC-EEDC-4C01-B621-519C64DC5DF4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CEEBD-3472-4F81-8C5C-9705E6FD9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049CB-7050-41D1-99C7-BF9EC41A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3919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199E-E5A9-4019-A762-48E1ECA4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DB4F98-AF7E-4552-89A2-E5626DCEC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93A57-2C5C-4D1D-A9EE-3644BE8F1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C1080-FF4B-4DD8-B4ED-7712F229B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955-736B-4C77-B803-561398D4FAF1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8AA89-479E-4460-9385-EA638A64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4BCA89-6D82-409B-8267-64ACF331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859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52090-5DF9-47DC-B6A9-9B23911E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34F59-E35E-4335-9107-A45C33E3B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56A1F-2F79-4D93-9BF9-3A8E06B46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A4F8-12F5-47CF-A213-69148C97FDF6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1618-7033-4A6D-8A5C-29D052602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3972C-FAFA-4D1A-A03F-2483DD264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1F7D-219F-4A2B-9C58-20F7C037A6C3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0885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86CB63-F10C-461C-B962-F2163B066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41C6F-E79B-4DBD-A4BD-4BC6B394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6090-748A-4014-985B-C6C50A0B49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6519D-E189-4B03-8DA4-C49B721D0A7A}" type="datetime1">
              <a:rPr lang="lv-LV" smtClean="0"/>
              <a:t>16.08.2021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1D2BD-C3D5-4C71-9CB8-FDEC8D173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39DD4-96F7-4D66-B022-AE9CBF7F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1AFC-B318-4C2B-A434-D4E6526270D1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00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7B2D-D594-4C8F-BBA8-4EDE5B6A94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0" i="0" dirty="0" smtClean="0">
                <a:solidFill>
                  <a:srgbClr val="000000"/>
                </a:solidFill>
                <a:effectLst/>
                <a:latin typeface="Roboto"/>
              </a:rPr>
              <a:t>Analizės pagrindai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6DD3-C24C-4A06-8A38-0EE8FCA3DF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0D7AC44-C812-4ABF-AC34-2EC5D8AD43F2}"/>
              </a:ext>
            </a:extLst>
          </p:cNvPr>
          <p:cNvGrpSpPr/>
          <p:nvPr/>
        </p:nvGrpSpPr>
        <p:grpSpPr>
          <a:xfrm>
            <a:off x="894669" y="5257800"/>
            <a:ext cx="10331411" cy="1429430"/>
            <a:chOff x="894669" y="5257800"/>
            <a:chExt cx="10331411" cy="14294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0B694DF-6E56-4E4C-A969-7BA14B2977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669" y="5613082"/>
              <a:ext cx="1781175" cy="75247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996EC2-367D-40FE-827E-5187C844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8418" y="5613081"/>
              <a:ext cx="1781175" cy="7524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5044FC9-ACD3-4BA9-8688-13B744F39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09469" y="5613081"/>
              <a:ext cx="1781175" cy="75247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BD73E9-EF86-4600-B882-F92C792E5A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520" y="5613081"/>
              <a:ext cx="1781175" cy="752475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932BEF-522C-474B-99AF-D6B5A892896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8602" y="5257800"/>
              <a:ext cx="2277478" cy="14294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249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8C7D9-932E-4B1B-B516-13FCDB589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Tarpinės sumos «Calc» 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E1000-433C-4586-8738-4A46C8F4C7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t-LT" dirty="0"/>
              <a:t>Pasirinkite lentelę (be visos eilutės)</a:t>
            </a:r>
          </a:p>
          <a:p>
            <a:r>
              <a:rPr lang="lt-LT" dirty="0"/>
              <a:t>Duomenys/ tarpinės sumos ir dialogo lange pasirinkite:</a:t>
            </a:r>
          </a:p>
          <a:p>
            <a:r>
              <a:rPr lang="lt-LT" dirty="0"/>
              <a:t>1 grupė</a:t>
            </a:r>
          </a:p>
          <a:p>
            <a:r>
              <a:rPr lang="lt-LT" dirty="0"/>
              <a:t>Grupuoti pagal - </a:t>
            </a:r>
            <a:r>
              <a:rPr lang="lt-LT" dirty="0" smtClean="0"/>
              <a:t>Lytis</a:t>
            </a:r>
            <a:endParaRPr lang="lt-LT" dirty="0"/>
          </a:p>
          <a:p>
            <a:r>
              <a:rPr lang="lt-LT" dirty="0"/>
              <a:t>Apskaičiuokite tarpines sumas - Valandos ir atlyginimas</a:t>
            </a:r>
          </a:p>
          <a:p>
            <a:r>
              <a:rPr lang="lt-LT" dirty="0"/>
              <a:t>Naudoti funkciją: </a:t>
            </a:r>
            <a:r>
              <a:rPr lang="lt-LT" dirty="0" err="1"/>
              <a:t>Sum</a:t>
            </a:r>
            <a:endParaRPr lang="lt-LT" dirty="0"/>
          </a:p>
          <a:p>
            <a:r>
              <a:rPr lang="lt-LT" dirty="0"/>
              <a:t>2 grupė</a:t>
            </a:r>
          </a:p>
          <a:p>
            <a:r>
              <a:rPr lang="lt-LT" dirty="0"/>
              <a:t>Grupuoti pagal - </a:t>
            </a:r>
            <a:r>
              <a:rPr lang="lt-LT" dirty="0" smtClean="0"/>
              <a:t>Lytis</a:t>
            </a:r>
            <a:endParaRPr lang="lt-LT" dirty="0"/>
          </a:p>
          <a:p>
            <a:r>
              <a:rPr lang="lt-LT" dirty="0"/>
              <a:t>Apskaičiuokite tarpines sumas - Valandos ir atlyginimas</a:t>
            </a:r>
          </a:p>
          <a:p>
            <a:r>
              <a:rPr lang="lt-LT" dirty="0"/>
              <a:t>Naudojimo funkcija: vidutinė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32621F4-836B-46D5-BD71-0DF647C5CE0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96166"/>
            <a:ext cx="5181600" cy="3810255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D9D65-85FD-4425-97B9-D759367A8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87976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1D5E-64E6-449D-93A9-C7393066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Formatuoti kaip </a:t>
            </a:r>
            <a:r>
              <a:rPr lang="lt-LT" dirty="0" smtClean="0"/>
              <a:t>lentelę </a:t>
            </a:r>
            <a:r>
              <a:rPr lang="lv-LV" dirty="0" smtClean="0"/>
              <a:t>(I</a:t>
            </a:r>
            <a:r>
              <a:rPr lang="lv-LV" dirty="0"/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129F1-F668-4B34-81CD-D0109B1FD7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u="sng" dirty="0"/>
              <a:t>Ši funkcija nepasiekiama programoje „</a:t>
            </a:r>
            <a:r>
              <a:rPr lang="lt-LT" u="sng" dirty="0" err="1"/>
              <a:t>Calc</a:t>
            </a:r>
            <a:r>
              <a:rPr lang="lt-LT" dirty="0"/>
              <a:t>“</a:t>
            </a:r>
          </a:p>
          <a:p>
            <a:r>
              <a:rPr lang="lt-LT" dirty="0"/>
              <a:t> naują lapą ir pavadinkite jį „Formatuoti kaip lentelę“</a:t>
            </a:r>
          </a:p>
          <a:p>
            <a:r>
              <a:rPr lang="lt-LT" dirty="0"/>
              <a:t>Nukopijuokite duomenų diapazoną iš lapo „Aritmetika“ į šį naują lapą</a:t>
            </a:r>
          </a:p>
          <a:p>
            <a:r>
              <a:rPr lang="lt-LT" dirty="0"/>
              <a:t>Pasirinkite duomenų diapazoną ir atlikite vieną iš šių veiksmų:</a:t>
            </a:r>
          </a:p>
          <a:p>
            <a:r>
              <a:rPr lang="lt-LT" dirty="0"/>
              <a:t>Pagrindinis/ Stiliai/ Formatuoti kaip lentelę</a:t>
            </a:r>
          </a:p>
          <a:p>
            <a:r>
              <a:rPr lang="lt-LT" dirty="0"/>
              <a:t>Arba Įterpti/ Lentelė/ Lentelė</a:t>
            </a:r>
          </a:p>
          <a:p>
            <a:r>
              <a:rPr lang="lt-LT" dirty="0"/>
              <a:t>Spustelėkite Gerai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5B0152C-A181-4472-9427-65C3AC9092A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11708" y="1690688"/>
            <a:ext cx="2000529" cy="581106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5FEF25-7738-44B2-A92D-727F426B0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3550" y="2541345"/>
            <a:ext cx="2238687" cy="14384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0B7DC6-F982-4A2F-AD8E-19FCC2E094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7074" y="4524285"/>
            <a:ext cx="3315163" cy="1286054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9236012-CA39-465A-8BF2-9585F95F0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11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7064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5DB7-AAF7-407D-8B64-31E79F2B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Formatuoti kaip </a:t>
            </a:r>
            <a:r>
              <a:rPr lang="lt-LT" dirty="0" smtClean="0"/>
              <a:t>lentelę </a:t>
            </a:r>
            <a:r>
              <a:rPr lang="lv-LV" dirty="0" smtClean="0"/>
              <a:t>(II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21031-E104-492C-879C-9CB8322A4D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428999"/>
            <a:ext cx="10515600" cy="2747963"/>
          </a:xfrm>
        </p:spPr>
        <p:txBody>
          <a:bodyPr>
            <a:normAutofit/>
          </a:bodyPr>
          <a:lstStyle/>
          <a:p>
            <a:r>
              <a:rPr lang="lt-LT" dirty="0"/>
              <a:t>Kai pasirenkate bet kurį lentelės langelį, atsiranda nauja įrankių juostos lentelės konstrukcija</a:t>
            </a:r>
          </a:p>
          <a:p>
            <a:r>
              <a:rPr lang="lt-LT" dirty="0"/>
              <a:t>Galite pervardyti lentelę</a:t>
            </a:r>
          </a:p>
          <a:p>
            <a:r>
              <a:rPr lang="lt-LT" dirty="0"/>
              <a:t>Galite pakeisti lentelės stilių</a:t>
            </a:r>
          </a:p>
          <a:p>
            <a:r>
              <a:rPr lang="lt-LT" dirty="0"/>
              <a:t>Galite pakeisti lentelės stiliaus parinktis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593BE11-69E8-4068-B1A7-42498CBA52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2045618"/>
            <a:ext cx="10515600" cy="1163389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5F9E5-D578-4C4E-8F32-265BAFEA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6174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DA659-E7F6-4748-8FD0-6F1AB397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Formatuoti kaip </a:t>
            </a:r>
            <a:r>
              <a:rPr lang="lt-LT" dirty="0" smtClean="0"/>
              <a:t>lentelę </a:t>
            </a:r>
            <a:r>
              <a:rPr lang="lv-LV" dirty="0" smtClean="0"/>
              <a:t>(III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903D6-E562-4827-8E13-AAEA6E07B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428999"/>
            <a:ext cx="10278167" cy="2747963"/>
          </a:xfrm>
        </p:spPr>
        <p:txBody>
          <a:bodyPr>
            <a:normAutofit fontScale="70000" lnSpcReduction="20000"/>
          </a:bodyPr>
          <a:lstStyle/>
          <a:p>
            <a:r>
              <a:rPr lang="lt-LT" dirty="0"/>
              <a:t>Lentelėse yra tam tikrų specifinių funkcijų, kurių nėra duomenų diapazonuose!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Lentelės stilių parinkčių grupėje patikrinkite mygtuką „Bendra eilutė“ ir pažiūrėkite, kas atsitiks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Antraščių eilutėje įveskite „Bonus“ ir „</a:t>
            </a:r>
            <a:r>
              <a:rPr lang="lt-LT" dirty="0" err="1"/>
              <a:t>Total</a:t>
            </a:r>
            <a:r>
              <a:rPr lang="lt-LT" dirty="0"/>
              <a:t>“. Įveskite premiją kaip pavyzdyje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Stulpelyje „Viso tipo formulė“ pridėti atlyginimą ir premiją ir paspauskite „</a:t>
            </a:r>
            <a:r>
              <a:rPr lang="lt-LT" dirty="0" err="1"/>
              <a:t>Enter</a:t>
            </a:r>
            <a:r>
              <a:rPr lang="lt-LT" dirty="0"/>
              <a:t>“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Formulė užpildyta iki lentelės apačios!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Formulė turi skirtingą sintaksę - vietoj to = D2+E2 matome = [@atlyginimas] = [@premija}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Formatuokite stulpelį „Bonus“ kaip valiutą ir pridėkite sumas prie stulpelių „Bonus“ ir „</a:t>
            </a:r>
            <a:r>
              <a:rPr lang="lt-LT" dirty="0" err="1"/>
              <a:t>Total</a:t>
            </a:r>
            <a:r>
              <a:rPr lang="lt-LT" dirty="0"/>
              <a:t>“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3F4A43-255E-4799-AE2F-A141603CD1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1264994"/>
            <a:ext cx="4944165" cy="2000529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8D28A-6755-460A-B0A9-A223CDF1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13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40368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7FF3-32CE-47F0-9AA4-DB165294D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Diagramos</a:t>
            </a:r>
            <a:r>
              <a:rPr lang="en-GB" dirty="0" smtClean="0"/>
              <a:t> </a:t>
            </a:r>
            <a:r>
              <a:rPr lang="en-GB" dirty="0"/>
              <a:t>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4260F-A9B1-4477-94A5-501EC57919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/>
              <a:t>Daugelis žmonių lengviau suvokia grafikus kaip skaičius lentelėje</a:t>
            </a:r>
          </a:p>
          <a:p>
            <a:r>
              <a:rPr lang="lt-LT" dirty="0"/>
              <a:t>Pasirinkite lentelę be paskutinės eilutės Iš viso</a:t>
            </a:r>
          </a:p>
          <a:p>
            <a:r>
              <a:rPr lang="lt-LT" dirty="0"/>
              <a:t>Įterpti/ Rekomenduojamos diagramos/ Grupuoti stulpeliai/ Gerai</a:t>
            </a:r>
          </a:p>
          <a:p>
            <a:r>
              <a:rPr lang="lt-LT" dirty="0"/>
              <a:t>Diagramoje lengvai pastebėsite, kad stulpeliai „Įkainis“ ir „Valandos“ yra prastai matomi, nes vertės yra 10 ar net 100 kartų mažesnės nei stulpeliuose „Atlyginimas“ ir „Iš viso“</a:t>
            </a:r>
          </a:p>
          <a:p>
            <a:endParaRPr lang="en-GB" sz="2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CD7F849-134B-4559-BBF1-E72935919F6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59040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9FC04-C663-4540-B650-980BCB552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96771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795C-B28B-4C3F-8E89-AA20159C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Diagrama</a:t>
            </a:r>
            <a:r>
              <a:rPr lang="en-GB" dirty="0" smtClean="0"/>
              <a:t> </a:t>
            </a:r>
            <a:r>
              <a:rPr lang="en-GB" dirty="0"/>
              <a:t>(I</a:t>
            </a:r>
            <a:r>
              <a:rPr lang="lv-LV" dirty="0"/>
              <a:t>I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1D7DB-2BE8-4EA1-8569-F8E14D567A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Spustelėjus diagramą atsiranda 2 naujos įrankių juostos - Diagramos dizainas ir formatas</a:t>
            </a:r>
          </a:p>
          <a:p>
            <a:r>
              <a:rPr lang="lt-LT" dirty="0"/>
              <a:t>Diagramos dizainas/ Duomenys/ Pasirinkite duomenis</a:t>
            </a:r>
          </a:p>
          <a:p>
            <a:r>
              <a:rPr lang="lt-LT" dirty="0"/>
              <a:t>Legendų įrašuose (serijose) panaikinkite žymėjimą Rate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/>
              <a:t>Hours</a:t>
            </a:r>
            <a:r>
              <a:rPr lang="lt-LT" dirty="0"/>
              <a:t>/ OK</a:t>
            </a:r>
          </a:p>
          <a:p>
            <a:r>
              <a:rPr lang="lt-LT" dirty="0"/>
              <a:t>Atrodo </a:t>
            </a:r>
            <a:r>
              <a:rPr lang="lt-LT" dirty="0" smtClean="0"/>
              <a:t>geriau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r>
              <a:rPr lang="en-GB" dirty="0">
                <a:sym typeface="Wingdings" panose="05000000000000000000" pitchFamily="2" charset="2"/>
              </a:rPr>
              <a:t>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97748A-3B41-42B1-884F-E62809F172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557270"/>
            <a:ext cx="5181600" cy="2871730"/>
          </a:xfr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CD7F849-134B-4559-BBF1-E72935919F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949289"/>
              </p:ext>
            </p:extLst>
          </p:nvPr>
        </p:nvGraphicFramePr>
        <p:xfrm>
          <a:off x="6096000" y="3560397"/>
          <a:ext cx="5181600" cy="2871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5EEF68B-71D9-47C9-8548-D4C52ADF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15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16131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3B26B-221D-4F48-A75F-D3AC6497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lt-LT" dirty="0" smtClean="0"/>
              <a:t>Diagrama</a:t>
            </a:r>
            <a:r>
              <a:rPr lang="en-GB" dirty="0" smtClean="0"/>
              <a:t> </a:t>
            </a:r>
            <a:r>
              <a:rPr lang="en-GB" dirty="0"/>
              <a:t>(I</a:t>
            </a:r>
            <a:r>
              <a:rPr lang="lv-LV" dirty="0"/>
              <a:t>II</a:t>
            </a:r>
            <a:r>
              <a:rPr lang="en-GB" dirty="0"/>
              <a:t>)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16351-DA30-47BD-9358-A6F3C4B44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/>
          <a:lstStyle/>
          <a:p>
            <a:r>
              <a:rPr lang="lt-LT" dirty="0" smtClean="0"/>
              <a:t>Diagramos </a:t>
            </a:r>
            <a:r>
              <a:rPr lang="lt-LT" dirty="0"/>
              <a:t>dizainas/ duomenys/ perjungimo eilutė/ stulpelis </a:t>
            </a:r>
            <a:endParaRPr lang="lt-LT" dirty="0" smtClean="0"/>
          </a:p>
          <a:p>
            <a:r>
              <a:rPr lang="lt-LT" dirty="0" smtClean="0"/>
              <a:t>Dabar </a:t>
            </a:r>
            <a:r>
              <a:rPr lang="lt-LT" dirty="0"/>
              <a:t>gali: Įveskite diagramos pavadinimą Pridėkite diagramos elementus Pakeiskite diagramos stilių Formų pridėjimas ir formatavimas įrankių juostoje </a:t>
            </a:r>
            <a:r>
              <a:rPr lang="lt-LT" dirty="0" err="1"/>
              <a:t>Formata</a:t>
            </a:r>
            <a:endParaRPr lang="lt-L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77D9D-B682-4F85-8D57-FC1256D6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16</a:t>
            </a:fld>
            <a:endParaRPr lang="lv-LV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CD7F849-134B-4559-BBF1-E72935919F6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033257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6461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13D8-F9B2-4D07-9361-4BA67E6D8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Diagrama Calc </a:t>
            </a:r>
            <a:r>
              <a:rPr lang="lv-LV" dirty="0"/>
              <a:t>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63E94-E368-4004-A512-12A635549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113628" cy="4486275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„</a:t>
            </a:r>
            <a:r>
              <a:rPr lang="lt-LT" dirty="0" err="1"/>
              <a:t>Calc</a:t>
            </a:r>
            <a:r>
              <a:rPr lang="lt-LT" dirty="0"/>
              <a:t>“ programoje negalite panaikinti nereikalingų stulpelių pasirinkimo. Pasirinkite stulpelį „Vardas“, paspauskite ir laikykite nuspaudę „</a:t>
            </a:r>
            <a:r>
              <a:rPr lang="lt-LT" dirty="0" err="1"/>
              <a:t>Ctrl</a:t>
            </a:r>
            <a:r>
              <a:rPr lang="lt-LT" dirty="0"/>
              <a:t>“ klavišą ir pasirinkite stulpelius „Atlyginimas“, „Premija“ ir „Iš viso“ (su antraštėmis)</a:t>
            </a:r>
          </a:p>
          <a:p>
            <a:r>
              <a:rPr lang="lt-LT" dirty="0"/>
              <a:t>Įterpti/ diagramą</a:t>
            </a:r>
          </a:p>
          <a:p>
            <a:r>
              <a:rPr lang="lt-LT" dirty="0"/>
              <a:t>Pasirodo dialogas</a:t>
            </a:r>
          </a:p>
          <a:p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6F59C25-B4BF-441B-90A5-46826B20D8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1828" y="2588456"/>
            <a:ext cx="6868192" cy="3174218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FA12B-D13C-46AA-A5AE-2B7C249E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31041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13EAD-7C73-4800-BE2D-5DBB37C53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Diagrama Calc(II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B2DF2-8C46-40A5-A448-CEBEBED8A3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634132" cy="4667250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Pirmajame žingsnyje pasirinkite diagramos tipą</a:t>
            </a:r>
          </a:p>
          <a:p>
            <a:r>
              <a:rPr lang="lt-LT" dirty="0"/>
              <a:t>Antrame žingsnyje galite pakeisti duomenų diapazoną (jei reikia) ir pasirinkti, ar serijos yra eilutėse ar stulpeliuose</a:t>
            </a:r>
          </a:p>
          <a:p>
            <a:r>
              <a:rPr lang="lt-LT" dirty="0"/>
              <a:t>Trečiame žingsnyje galite pakeisti serijų seką</a:t>
            </a:r>
          </a:p>
          <a:p>
            <a:r>
              <a:rPr lang="lt-LT" dirty="0"/>
              <a:t>Ketvirtame žingsnyje galite pridėti diagramos elementus kaip pavadinimą, ašies pavadinimus, tinklelio linijas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6A08C63-0F60-4290-B33B-C1A099A503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87156" y="2207171"/>
            <a:ext cx="6649468" cy="3072449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962D35-960B-4B3E-817C-AA4F8FE0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50222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1051C-DD5E-4F91-B523-B0E08BAEA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65125"/>
            <a:ext cx="5695950" cy="681797"/>
          </a:xfrm>
        </p:spPr>
        <p:txBody>
          <a:bodyPr>
            <a:normAutofit fontScale="90000"/>
          </a:bodyPr>
          <a:lstStyle/>
          <a:p>
            <a:r>
              <a:rPr lang="lt-LT" dirty="0"/>
              <a:t>Pasiruošimas </a:t>
            </a:r>
            <a:r>
              <a:rPr lang="lt-LT" dirty="0" smtClean="0"/>
              <a:t>spausdinti </a:t>
            </a:r>
            <a:r>
              <a:rPr lang="lv-LV" dirty="0" smtClean="0"/>
              <a:t>(I</a:t>
            </a:r>
            <a:r>
              <a:rPr lang="lv-LV" dirty="0"/>
              <a:t>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55775-CBD3-4944-A1C6-E35D0FD4B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52939"/>
            <a:ext cx="5181600" cy="5024024"/>
          </a:xfrm>
        </p:spPr>
        <p:txBody>
          <a:bodyPr>
            <a:normAutofit fontScale="92500" lnSpcReduction="20000"/>
          </a:bodyPr>
          <a:lstStyle/>
          <a:p>
            <a:r>
              <a:rPr lang="lt-LT" dirty="0"/>
              <a:t>Puslapio išdėstymo parinktys yra įrankių juostoje Puslapio išdėstymas ir yra gana panašios į „Word“</a:t>
            </a:r>
          </a:p>
          <a:p>
            <a:r>
              <a:rPr lang="lt-LT" dirty="0"/>
              <a:t>Galite nustatyti, kad spausdinimo sritis spausdintų ne visą lapą, o būtent tai, ko jums reikia, pvz., Spausdinimo pasirinkimas programoje „Word“</a:t>
            </a:r>
          </a:p>
          <a:p>
            <a:r>
              <a:rPr lang="lt-LT" dirty="0"/>
              <a:t>Jei lentelė netelpa į puslapį, galite:</a:t>
            </a:r>
          </a:p>
          <a:p>
            <a:r>
              <a:rPr lang="lt-LT" dirty="0"/>
              <a:t>Pakeiskite orientaciją</a:t>
            </a:r>
          </a:p>
          <a:p>
            <a:r>
              <a:rPr lang="lt-LT" dirty="0"/>
              <a:t>Naudokite mastelio pritaikymą</a:t>
            </a:r>
          </a:p>
          <a:p>
            <a:r>
              <a:rPr lang="lt-LT" dirty="0"/>
              <a:t>Jei lentelė yra per ilga ir (arba) per plati, kad ją būtų galima padidinti iki 1 puslapio</a:t>
            </a:r>
          </a:p>
          <a:p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2847B09-84B8-46CC-8C87-6E83BF0320C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86331" y="251790"/>
            <a:ext cx="5525802" cy="6186381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75A57-6B37-4D34-A519-BE884719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19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2520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A87F2D-B8C9-4512-A1BB-3F15A3ED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992"/>
          </a:xfrm>
        </p:spPr>
        <p:txBody>
          <a:bodyPr/>
          <a:lstStyle/>
          <a:p>
            <a:r>
              <a:rPr lang="lt-LT" dirty="0" smtClean="0"/>
              <a:t>Duomenų rūšiavimas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428CB5-3AA5-4F14-902E-D5CA57572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35118"/>
            <a:ext cx="6729248" cy="50418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dirty="0"/>
              <a:t>Nukopijuokite lentelę be visos eilutės į 2 lapą ir pervardykite lapą „Rūšiuoti ir filtruoti“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Pasirinkite B stulpelį ir įterpkite naują stulpelį iš išskleidžiamojo meniu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Pavadinkite naują stulpelį „Lytis“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Atitinkamai įveskite Vyras iš Moteris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Spustelėkite stulpelį Seksas ir naudokite komandą Duomenys/ Rūšiuoti ir filtruoti/ Rūšiuoti nuo A iki Z</a:t>
            </a:r>
          </a:p>
          <a:p>
            <a:r>
              <a:rPr lang="lt-LT" dirty="0"/>
              <a:t>Galite rūšiuoti bet kurio stulpelio duomenų diapazoną pagal savo tikslą</a:t>
            </a:r>
          </a:p>
          <a:p>
            <a:r>
              <a:rPr lang="lt-LT" dirty="0"/>
              <a:t>Niekada nepasirinkite stulpelio ar stulpelio dalies - tai gali sukelti duomenų neatitikimą, jei neklausysite įspėjimo!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587CA88-C5D2-4AE1-B1F0-78C273B72C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53886" y="2410691"/>
            <a:ext cx="4067743" cy="1333686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435237-EB86-4D93-810E-79A05E355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885" y="4159045"/>
            <a:ext cx="4015851" cy="188542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D61275-BF16-4425-BEAA-55CB2C72F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2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2188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3875-15F6-4305-ABE9-0634C2C6E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6"/>
            <a:ext cx="5628861" cy="748058"/>
          </a:xfrm>
        </p:spPr>
        <p:txBody>
          <a:bodyPr>
            <a:normAutofit fontScale="90000"/>
          </a:bodyPr>
          <a:lstStyle/>
          <a:p>
            <a:r>
              <a:rPr lang="lt-LT" dirty="0"/>
              <a:t>Pasiruošimas spausdinti</a:t>
            </a:r>
            <a:r>
              <a:rPr lang="lv-LV" dirty="0" smtClean="0"/>
              <a:t>(II</a:t>
            </a:r>
            <a:r>
              <a:rPr lang="lv-LV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85341-44EA-427F-ACE0-A09377D25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45704"/>
            <a:ext cx="5181600" cy="4931259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Jei lentelė yra per ilga ir (arba) per plati, kad ją būtų galima padidinti iki 1 puslapio, atidarykite dialogo langą Puslapio sąrankos skirtukas Lapas:</a:t>
            </a:r>
          </a:p>
          <a:p>
            <a:r>
              <a:rPr lang="lt-LT" dirty="0"/>
              <a:t>Nustatykite spausdinimo sritį</a:t>
            </a:r>
          </a:p>
          <a:p>
            <a:r>
              <a:rPr lang="lt-LT" dirty="0"/>
              <a:t>Nustatykite eilutes pakartoti viršuje</a:t>
            </a:r>
          </a:p>
          <a:p>
            <a:r>
              <a:rPr lang="lt-LT" dirty="0"/>
              <a:t>Ir/ arba nustatykite stulpelius kartoti kairėje</a:t>
            </a:r>
          </a:p>
          <a:p>
            <a:r>
              <a:rPr lang="lt-LT" dirty="0"/>
              <a:t>Paspauskite mygtuką Spausdinimo peržiūra</a:t>
            </a:r>
          </a:p>
          <a:p>
            <a:r>
              <a:rPr lang="lt-LT" dirty="0"/>
              <a:t>Jei viskas gerai, paspauskite Spausdinti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5185B8C-30E2-43FD-BA50-922942B91E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59954" y="473683"/>
            <a:ext cx="6212423" cy="525125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033F0-3C8A-4F8F-88EC-244CA7DC2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20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93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619C7-18D4-4468-B4F1-66DA428E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734050" cy="1325563"/>
          </a:xfrm>
        </p:spPr>
        <p:txBody>
          <a:bodyPr/>
          <a:lstStyle/>
          <a:p>
            <a:r>
              <a:rPr lang="lt-LT" dirty="0" smtClean="0"/>
              <a:t>Duomenų rūšiavimas „</a:t>
            </a:r>
            <a:r>
              <a:rPr lang="lt-LT" dirty="0" err="1" smtClean="0"/>
              <a:t>Calc</a:t>
            </a:r>
            <a:r>
              <a:rPr lang="lt-LT" dirty="0" smtClean="0"/>
              <a:t>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BCE0B-F9B0-479C-8AB1-0B34B8262C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t-LT" dirty="0"/>
              <a:t>Atlikite pirmuosius 4 veiksmus, kaip aprašyta ankstesnėje „Excel“ skaidrėje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/>
              <a:t>Spustelėkite stulpelį Seksas ir naudokite komandą Duomenys/ Rūšiuoti</a:t>
            </a:r>
          </a:p>
          <a:p>
            <a:r>
              <a:rPr lang="lt-LT" dirty="0"/>
              <a:t>Dialogo lange Rūšiuoti pasirinkite didėjančią</a:t>
            </a:r>
          </a:p>
          <a:p>
            <a:r>
              <a:rPr lang="lt-LT" dirty="0"/>
              <a:t>Galite rūšiuoti bet kurio stulpelio duomenų diapazoną pagal savo tikslą</a:t>
            </a:r>
          </a:p>
          <a:p>
            <a:pPr marL="0" indent="0" algn="just">
              <a:buNone/>
            </a:pPr>
            <a:r>
              <a:rPr lang="lt-LT" b="1" u="sng" dirty="0"/>
              <a:t>Niekada nesirinkite stulpelio ar stulpelio dalies </a:t>
            </a:r>
            <a:r>
              <a:rPr lang="lt-LT" dirty="0"/>
              <a:t>- tai gali sukelti duomenų neatitikimą, jei neklausysite įspėjimo!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2FC5AD1-9762-4ADA-BFFB-D2145E1734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1966" y="4214539"/>
            <a:ext cx="3905795" cy="1962424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0600F-AAA0-4975-8225-8A8A4045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3</a:t>
            </a:fld>
            <a:endParaRPr 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46A35C-D8A5-402A-AF54-4B02C96381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388" y="542905"/>
            <a:ext cx="4688005" cy="349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45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5FCA1-90F7-4DA3-AFBC-ADDC1654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Duomenų filtravimas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B6967-99EA-4458-97A1-D2C6FD92F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1959"/>
            <a:ext cx="6461234" cy="5010916"/>
          </a:xfrm>
        </p:spPr>
        <p:txBody>
          <a:bodyPr>
            <a:normAutofit fontScale="77500" lnSpcReduction="20000"/>
          </a:bodyPr>
          <a:lstStyle/>
          <a:p>
            <a:r>
              <a:rPr lang="lt-LT" dirty="0"/>
              <a:t>Pasirinkite stulpelių pavadinimus ir naudokite komandą Duomenys/ Rūšiuoti ir filtruoti/ Filtruoti</a:t>
            </a:r>
          </a:p>
          <a:p>
            <a:r>
              <a:rPr lang="lt-LT" dirty="0"/>
              <a:t>Spustelėkite mažą rodyklę šalia sekso ir pasirodys išskleidžiamasis meniu</a:t>
            </a:r>
          </a:p>
          <a:p>
            <a:r>
              <a:rPr lang="lt-LT" dirty="0"/>
              <a:t>Panaikinkite žymės langelio Vyriškas žymėjimą</a:t>
            </a:r>
          </a:p>
          <a:p>
            <a:r>
              <a:rPr lang="lt-LT" dirty="0"/>
              <a:t>Norėdami peržiūrėti visą sąrašą, pažymėkite žymės langelį Pasirinkite viską arba Išvalyti filtrą iš „Lytis“</a:t>
            </a:r>
          </a:p>
          <a:p>
            <a:r>
              <a:rPr lang="lt-LT" dirty="0"/>
              <a:t>Išnagrinėkite kitas filtravimo parinktis pagal:</a:t>
            </a:r>
          </a:p>
          <a:p>
            <a:r>
              <a:rPr lang="lt-LT" dirty="0"/>
              <a:t>Spalva:</a:t>
            </a:r>
          </a:p>
          <a:p>
            <a:r>
              <a:rPr lang="lt-LT" dirty="0"/>
              <a:t>Ląstelių spalva</a:t>
            </a:r>
          </a:p>
          <a:p>
            <a:r>
              <a:rPr lang="lt-LT" dirty="0"/>
              <a:t>Šrifto spalva</a:t>
            </a:r>
          </a:p>
          <a:p>
            <a:r>
              <a:rPr lang="lt-LT" dirty="0"/>
              <a:t>Teksto filtrai</a:t>
            </a:r>
          </a:p>
          <a:p>
            <a:r>
              <a:rPr lang="lt-LT" dirty="0"/>
              <a:t>Skaičių filtrai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438621F-28CF-40CA-82C8-3633F4B4D6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85331" y="1349679"/>
            <a:ext cx="2429214" cy="3096057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EEBCCA-1FE6-4659-9B81-2D87071A4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331" y="4725342"/>
            <a:ext cx="4096322" cy="7049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2DCC4-6EA8-4220-9AA6-DD5CBEF2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4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095018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8AED-4F4E-4491-A91C-0949726C7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Duomenų filtravimas „</a:t>
            </a:r>
            <a:r>
              <a:rPr lang="lt-LT" dirty="0" err="1" smtClean="0"/>
              <a:t>Calc</a:t>
            </a:r>
            <a:r>
              <a:rPr lang="lt-LT" dirty="0" smtClean="0"/>
              <a:t>“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35E33-2B0A-4987-B33D-7F8A54DB53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Pasirinkite stulpelių pavadinimus ir naudokite komandą Data/ </a:t>
            </a:r>
            <a:r>
              <a:rPr lang="lt-LT" dirty="0" err="1"/>
              <a:t>Filter</a:t>
            </a:r>
            <a:r>
              <a:rPr lang="lt-LT" dirty="0"/>
              <a:t>/ </a:t>
            </a:r>
            <a:r>
              <a:rPr lang="lt-LT" dirty="0" err="1"/>
              <a:t>AutoFilter</a:t>
            </a:r>
            <a:endParaRPr lang="lt-LT" dirty="0"/>
          </a:p>
          <a:p>
            <a:r>
              <a:rPr lang="lt-LT" dirty="0"/>
              <a:t>Spustelėkite mažą rodyklę šalia sekso ir pasirodys išskleidžiamasis meniu</a:t>
            </a:r>
          </a:p>
          <a:p>
            <a:r>
              <a:rPr lang="lt-LT" dirty="0"/>
              <a:t>Spustelėkite „Moteris“ ir tik moterys liks sąraše</a:t>
            </a:r>
          </a:p>
          <a:p>
            <a:r>
              <a:rPr lang="lt-LT" dirty="0"/>
              <a:t>Norėdami išvalyti filtrą, spustelėkite mažą rodyklę </a:t>
            </a:r>
            <a:r>
              <a:rPr lang="lt-LT" dirty="0" smtClean="0"/>
              <a:t>šalia lytis, </a:t>
            </a:r>
            <a:r>
              <a:rPr lang="lt-LT" dirty="0"/>
              <a:t>tada spustelėkite „Visi“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DBBF4-88EB-4C6F-A38B-A6BA65E4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5</a:t>
            </a:fld>
            <a:endParaRPr lang="lv-LV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6FF29-5F1E-4E29-A7C6-712CCC376E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lv-LV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068FD2-F8C6-4BC9-B112-F644133C5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349063"/>
            <a:ext cx="5956068" cy="198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1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6687A-3B11-4EFF-8A89-30511DE11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Tarpinės sumos</a:t>
            </a:r>
            <a:r>
              <a:rPr lang="lv-LV" dirty="0" smtClean="0"/>
              <a:t> </a:t>
            </a:r>
            <a:r>
              <a:rPr lang="lv-LV" dirty="0"/>
              <a:t>(I)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DD871-5C7B-451E-94E8-2198CAACC1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74526"/>
            <a:ext cx="6603124" cy="4702437"/>
          </a:xfrm>
        </p:spPr>
        <p:txBody>
          <a:bodyPr>
            <a:normAutofit/>
          </a:bodyPr>
          <a:lstStyle/>
          <a:p>
            <a:r>
              <a:rPr lang="lt-LT" dirty="0"/>
              <a:t>Nukopijuokite visą lentelę į 3 lapą ir pervardykite lapą „Tarpinė suma“</a:t>
            </a:r>
          </a:p>
          <a:p>
            <a:r>
              <a:rPr lang="lt-LT" dirty="0"/>
              <a:t>Įsitikinkite, kad duomenys surūšiuoti pagal „Lytis“</a:t>
            </a:r>
          </a:p>
          <a:p>
            <a:r>
              <a:rPr lang="lt-LT" dirty="0"/>
              <a:t>Duomenys/ Metmenys/ Tarpinė suma</a:t>
            </a:r>
          </a:p>
          <a:p>
            <a:r>
              <a:rPr lang="lt-LT" dirty="0"/>
              <a:t>Kiekvieną kartą keisdami: pasirinkite </a:t>
            </a:r>
            <a:r>
              <a:rPr lang="lt-LT" dirty="0" smtClean="0"/>
              <a:t>Lytis</a:t>
            </a:r>
            <a:endParaRPr lang="lt-LT" dirty="0"/>
          </a:p>
          <a:p>
            <a:r>
              <a:rPr lang="lt-LT" dirty="0"/>
              <a:t>Naudoti funkciją: pasirinkite </a:t>
            </a:r>
            <a:r>
              <a:rPr lang="lt-LT" dirty="0" err="1"/>
              <a:t>Sum</a:t>
            </a:r>
            <a:endParaRPr lang="lt-LT" dirty="0"/>
          </a:p>
          <a:p>
            <a:r>
              <a:rPr lang="lt-LT" dirty="0"/>
              <a:t>Pridėkite tarpinę sumą prie: patikrinti valandas ir atlyginimą</a:t>
            </a:r>
          </a:p>
          <a:p>
            <a:r>
              <a:rPr lang="lt-LT" dirty="0"/>
              <a:t>Spustelėkite Gerai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4C49DA2-AAE4-430A-88EC-29A8EEB112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00830" y="1077781"/>
            <a:ext cx="3681418" cy="470243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EFD8D-F6D6-401E-976E-D971F628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6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774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00EA0F8-0DF5-4318-8CC3-288C291102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48601" y="1825625"/>
            <a:ext cx="7330260" cy="323895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C69F44-C660-405E-A106-D19703BD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Tarpinės sumos</a:t>
            </a:r>
            <a:r>
              <a:rPr lang="lv-LV" dirty="0"/>
              <a:t> </a:t>
            </a:r>
            <a:r>
              <a:rPr lang="lv-LV" dirty="0" smtClean="0"/>
              <a:t>(</a:t>
            </a:r>
            <a:r>
              <a:rPr lang="lv-LV" dirty="0"/>
              <a:t>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F0DC-64D5-469F-A990-D9C5793C73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756338" cy="4351338"/>
          </a:xfrm>
        </p:spPr>
        <p:txBody>
          <a:bodyPr/>
          <a:lstStyle/>
          <a:p>
            <a:r>
              <a:rPr lang="lt-LT" dirty="0"/>
              <a:t>Spustelėję „-“ ženklą, galite sutraukti pavadinimus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9411EB-A2EE-41CA-BFED-D9D0D598D890}"/>
              </a:ext>
            </a:extLst>
          </p:cNvPr>
          <p:cNvSpPr/>
          <p:nvPr/>
        </p:nvSpPr>
        <p:spPr>
          <a:xfrm>
            <a:off x="4952999" y="4245961"/>
            <a:ext cx="488731" cy="41274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7F91278-5965-4D3B-A3A1-B45262CC5DE7}"/>
              </a:ext>
            </a:extLst>
          </p:cNvPr>
          <p:cNvSpPr/>
          <p:nvPr/>
        </p:nvSpPr>
        <p:spPr>
          <a:xfrm>
            <a:off x="4952999" y="3032352"/>
            <a:ext cx="488731" cy="41274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1A272-2A11-4B2E-83F1-C4B91DB5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7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2703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FCE4-DEEE-453B-85B9-7C7E53DE7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337"/>
          </a:xfrm>
        </p:spPr>
        <p:txBody>
          <a:bodyPr>
            <a:normAutofit fontScale="90000"/>
          </a:bodyPr>
          <a:lstStyle/>
          <a:p>
            <a:r>
              <a:rPr lang="lt-LT" dirty="0"/>
              <a:t>Tarpinės sumos</a:t>
            </a:r>
            <a:r>
              <a:rPr lang="lv-LV" dirty="0" smtClean="0"/>
              <a:t> </a:t>
            </a:r>
            <a:r>
              <a:rPr lang="lv-LV" dirty="0"/>
              <a:t>(III)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0518-335B-43D1-A615-C2445D9A6D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t-LT" dirty="0"/>
              <a:t>Norėdami pamatyti papildomas tarpines sumas</a:t>
            </a:r>
          </a:p>
          <a:p>
            <a:r>
              <a:rPr lang="lt-LT" dirty="0"/>
              <a:t>Duomenys/ Metmenys/ Tarpinė suma</a:t>
            </a:r>
          </a:p>
          <a:p>
            <a:r>
              <a:rPr lang="lt-LT" dirty="0"/>
              <a:t>Kiekvieną kartą keisdami: pasirinkite Seksas</a:t>
            </a:r>
          </a:p>
          <a:p>
            <a:r>
              <a:rPr lang="lt-LT" dirty="0"/>
              <a:t>Naudoti funkciją: pasirinkite Vidutinis</a:t>
            </a:r>
          </a:p>
          <a:p>
            <a:r>
              <a:rPr lang="lt-LT" dirty="0"/>
              <a:t>Pridėkite tarpinę sumą prie: patikrinti valandas ir atlyginimą</a:t>
            </a:r>
          </a:p>
          <a:p>
            <a:r>
              <a:rPr lang="lt-LT" b="1" u="sng" dirty="0"/>
              <a:t>Panaikinkite žymės </a:t>
            </a:r>
            <a:r>
              <a:rPr lang="lt-LT" dirty="0"/>
              <a:t>langelio keitimą Pakeisti dabartines tarpines sumas</a:t>
            </a:r>
          </a:p>
          <a:p>
            <a:r>
              <a:rPr lang="lt-LT" dirty="0"/>
              <a:t>Spustelėkite Gerai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178325-DF25-4D5B-B9D3-180F546823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13172" y="1315869"/>
            <a:ext cx="3686207" cy="486109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2D09E1-D471-4883-B9A1-2FF24D842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8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0497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AD86-8C14-4CB7-AC14-9E0324DD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Tarpinės sumos</a:t>
            </a:r>
            <a:r>
              <a:rPr lang="lv-LV" dirty="0" smtClean="0"/>
              <a:t> </a:t>
            </a:r>
            <a:r>
              <a:rPr lang="lv-LV" dirty="0"/>
              <a:t>(IV)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6CE13-9FA0-4CBD-84C3-A8279B2C1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438961" cy="4351338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Norėdami pašalinti tarpines sumas:</a:t>
            </a:r>
          </a:p>
          <a:p>
            <a:r>
              <a:rPr lang="lt-LT" dirty="0"/>
              <a:t>Duomenys/ Metmenys/ Tarpinės sumos/ Pašalinti viską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BC2BA8-F3FA-4FE0-906B-7B6AF9DA0C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80712" y="1589198"/>
            <a:ext cx="5100614" cy="3045864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FEEFBF-5D2B-43CE-AC90-5DFBD61AA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4840" y="1589198"/>
            <a:ext cx="2789278" cy="36449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290BB-F62C-4C5B-89CE-6FB971EF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F7D-219F-4A2B-9C58-20F7C037A6C3}" type="slidenum">
              <a:rPr lang="lv-LV" smtClean="0"/>
              <a:t>9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4561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1036</Words>
  <Application>Microsoft Office PowerPoint</Application>
  <PresentationFormat>Plačiaekranė</PresentationFormat>
  <Paragraphs>142</Paragraphs>
  <Slides>20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Roboto</vt:lpstr>
      <vt:lpstr>Wingdings</vt:lpstr>
      <vt:lpstr>Office Theme</vt:lpstr>
      <vt:lpstr>Office Theme</vt:lpstr>
      <vt:lpstr>Analizės pagrindai</vt:lpstr>
      <vt:lpstr>Duomenų rūšiavimas</vt:lpstr>
      <vt:lpstr>Duomenų rūšiavimas „Calc:</vt:lpstr>
      <vt:lpstr>Duomenų filtravimas</vt:lpstr>
      <vt:lpstr>Duomenų filtravimas „Calc“</vt:lpstr>
      <vt:lpstr>Tarpinės sumos (I)</vt:lpstr>
      <vt:lpstr>Tarpinės sumos (II)</vt:lpstr>
      <vt:lpstr>Tarpinės sumos (III)</vt:lpstr>
      <vt:lpstr>Tarpinės sumos (IV)</vt:lpstr>
      <vt:lpstr>Tarpinės sumos «Calc» </vt:lpstr>
      <vt:lpstr>Formatuoti kaip lentelę (I)</vt:lpstr>
      <vt:lpstr>Formatuoti kaip lentelę (II)</vt:lpstr>
      <vt:lpstr>Formatuoti kaip lentelę (III)</vt:lpstr>
      <vt:lpstr>Diagramos (I)</vt:lpstr>
      <vt:lpstr>Diagrama (II)</vt:lpstr>
      <vt:lpstr>Diagrama (III)</vt:lpstr>
      <vt:lpstr>Diagrama Calc (I)</vt:lpstr>
      <vt:lpstr>Diagrama Calc(II)</vt:lpstr>
      <vt:lpstr>Pasiruošimas spausdinti (I)</vt:lpstr>
      <vt:lpstr>Pasiruošimas spausdinti(II)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analysis</dc:title>
  <dc:creator>Martins</dc:creator>
  <cp:lastModifiedBy>„Windows“ vartotojas</cp:lastModifiedBy>
  <cp:revision>25</cp:revision>
  <dcterms:created xsi:type="dcterms:W3CDTF">2021-02-15T17:19:54Z</dcterms:created>
  <dcterms:modified xsi:type="dcterms:W3CDTF">2021-08-16T11:16:25Z</dcterms:modified>
</cp:coreProperties>
</file>